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256" r:id="rId2"/>
    <p:sldId id="317" r:id="rId3"/>
    <p:sldId id="275" r:id="rId4"/>
    <p:sldId id="276" r:id="rId5"/>
    <p:sldId id="318" r:id="rId6"/>
    <p:sldId id="323" r:id="rId7"/>
    <p:sldId id="278" r:id="rId8"/>
    <p:sldId id="279" r:id="rId9"/>
    <p:sldId id="280" r:id="rId10"/>
    <p:sldId id="328" r:id="rId11"/>
    <p:sldId id="329" r:id="rId12"/>
    <p:sldId id="330" r:id="rId13"/>
    <p:sldId id="331" r:id="rId14"/>
    <p:sldId id="332" r:id="rId15"/>
    <p:sldId id="281" r:id="rId16"/>
    <p:sldId id="320" r:id="rId17"/>
    <p:sldId id="282" r:id="rId18"/>
    <p:sldId id="283" r:id="rId19"/>
    <p:sldId id="321" r:id="rId20"/>
    <p:sldId id="284" r:id="rId21"/>
    <p:sldId id="285" r:id="rId22"/>
    <p:sldId id="286" r:id="rId23"/>
    <p:sldId id="287" r:id="rId24"/>
    <p:sldId id="322" r:id="rId25"/>
    <p:sldId id="314" r:id="rId26"/>
    <p:sldId id="313" r:id="rId27"/>
    <p:sldId id="288" r:id="rId28"/>
    <p:sldId id="312" r:id="rId29"/>
    <p:sldId id="293" r:id="rId30"/>
    <p:sldId id="294" r:id="rId31"/>
    <p:sldId id="316" r:id="rId32"/>
    <p:sldId id="295" r:id="rId33"/>
    <p:sldId id="296" r:id="rId34"/>
    <p:sldId id="297" r:id="rId35"/>
    <p:sldId id="298" r:id="rId36"/>
    <p:sldId id="299" r:id="rId37"/>
    <p:sldId id="300" r:id="rId38"/>
    <p:sldId id="301" r:id="rId39"/>
    <p:sldId id="302" r:id="rId40"/>
    <p:sldId id="303" r:id="rId41"/>
    <p:sldId id="304" r:id="rId42"/>
    <p:sldId id="315" r:id="rId43"/>
    <p:sldId id="305" r:id="rId44"/>
    <p:sldId id="306" r:id="rId45"/>
    <p:sldId id="307" r:id="rId46"/>
    <p:sldId id="308" r:id="rId47"/>
    <p:sldId id="309" r:id="rId48"/>
    <p:sldId id="310" r:id="rId49"/>
    <p:sldId id="262" r:id="rId50"/>
    <p:sldId id="311"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A"/>
    <a:srgbClr val="9E087D"/>
    <a:srgbClr val="003064"/>
    <a:srgbClr val="06476D"/>
    <a:srgbClr val="FFFFFF"/>
    <a:srgbClr val="00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7" autoAdjust="0"/>
  </p:normalViewPr>
  <p:slideViewPr>
    <p:cSldViewPr snapToGrid="0">
      <p:cViewPr varScale="1">
        <p:scale>
          <a:sx n="104" d="100"/>
          <a:sy n="104" d="100"/>
        </p:scale>
        <p:origin x="2346"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878020973391455"/>
          <c:y val="0.15823433213733745"/>
          <c:w val="0.60582906666191416"/>
          <c:h val="0.54532581247148226"/>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101-435B-9C34-8C108297498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101-435B-9C34-8C1082974986}"/>
              </c:ext>
            </c:extLst>
          </c:dPt>
          <c:dPt>
            <c:idx val="2"/>
            <c:bubble3D val="0"/>
            <c:spPr>
              <a:solidFill>
                <a:srgbClr val="4F81BD"/>
              </a:solidFill>
              <a:ln w="19050">
                <a:solidFill>
                  <a:schemeClr val="lt1"/>
                </a:solidFill>
              </a:ln>
              <a:effectLst/>
            </c:spPr>
            <c:extLst>
              <c:ext xmlns:c16="http://schemas.microsoft.com/office/drawing/2014/chart" uri="{C3380CC4-5D6E-409C-BE32-E72D297353CC}">
                <c16:uniqueId val="{00000005-7101-435B-9C34-8C1082974986}"/>
              </c:ext>
            </c:extLst>
          </c:dPt>
          <c:dPt>
            <c:idx val="3"/>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7-7101-435B-9C34-8C1082974986}"/>
              </c:ext>
            </c:extLst>
          </c:dPt>
          <c:dLbls>
            <c:dLbl>
              <c:idx val="0"/>
              <c:layout>
                <c:manualLayout>
                  <c:x val="1.1758726780682899E-2"/>
                  <c:y val="-3.235070854304173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01-435B-9C34-8C1082974986}"/>
                </c:ext>
              </c:extLst>
            </c:dLbl>
            <c:dLbl>
              <c:idx val="1"/>
              <c:layout>
                <c:manualLayout>
                  <c:x val="1.1203936043573955E-2"/>
                  <c:y val="-1.95810871662914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01-435B-9C34-8C1082974986}"/>
                </c:ext>
              </c:extLst>
            </c:dLbl>
            <c:dLbl>
              <c:idx val="2"/>
              <c:layout>
                <c:manualLayout>
                  <c:x val="3.2499125109361329E-2"/>
                  <c:y val="6.430446194225721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01-435B-9C34-8C1082974986}"/>
                </c:ext>
              </c:extLst>
            </c:dLbl>
            <c:dLbl>
              <c:idx val="3"/>
              <c:layout>
                <c:manualLayout>
                  <c:x val="0.14587704574066296"/>
                  <c:y val="-0.201782438082984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01-435B-9C34-8C108297498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Feuil2!$B$3:$B$6</c:f>
              <c:strCache>
                <c:ptCount val="4"/>
                <c:pt idx="0">
                  <c:v>Agriculture</c:v>
                </c:pt>
                <c:pt idx="1">
                  <c:v>Industrie</c:v>
                </c:pt>
                <c:pt idx="2">
                  <c:v>Construction</c:v>
                </c:pt>
                <c:pt idx="3">
                  <c:v>Services</c:v>
                </c:pt>
              </c:strCache>
            </c:strRef>
          </c:cat>
          <c:val>
            <c:numRef>
              <c:f>Feuil2!$D$3:$D$6</c:f>
              <c:numCache>
                <c:formatCode>0%</c:formatCode>
                <c:ptCount val="4"/>
                <c:pt idx="0">
                  <c:v>1.2354709418837675E-2</c:v>
                </c:pt>
                <c:pt idx="1">
                  <c:v>0.11565130260521042</c:v>
                </c:pt>
                <c:pt idx="2">
                  <c:v>6.2304609218436877E-2</c:v>
                </c:pt>
                <c:pt idx="3">
                  <c:v>0.80968937875751501</c:v>
                </c:pt>
              </c:numCache>
            </c:numRef>
          </c:val>
          <c:extLst>
            <c:ext xmlns:c16="http://schemas.microsoft.com/office/drawing/2014/chart" uri="{C3380CC4-5D6E-409C-BE32-E72D297353CC}">
              <c16:uniqueId val="{00000008-7101-435B-9C34-8C108297498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7.447202548665291E-2"/>
          <c:y val="0.78481105287314579"/>
          <c:w val="0.89184230133513753"/>
          <c:h val="0.14460558303294493"/>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4BB1D7-C7D6-4499-82B8-1FD7B36BF26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36B2C3D5-DCAC-40EA-8925-8BD4E4BDA0ED}">
      <dgm:prSet phldrT="[Texte]">
        <dgm:style>
          <a:lnRef idx="2">
            <a:schemeClr val="dk1"/>
          </a:lnRef>
          <a:fillRef idx="1">
            <a:schemeClr val="lt1"/>
          </a:fillRef>
          <a:effectRef idx="0">
            <a:schemeClr val="dk1"/>
          </a:effectRef>
          <a:fontRef idx="minor">
            <a:schemeClr val="dk1"/>
          </a:fontRef>
        </dgm:style>
      </dgm:prSet>
      <dgm:spPr>
        <a:ln w="19050">
          <a:solidFill>
            <a:schemeClr val="tx1"/>
          </a:solidFill>
        </a:ln>
      </dgm:spPr>
      <dgm:t>
        <a:bodyPr/>
        <a:lstStyle/>
        <a:p>
          <a:pPr>
            <a:spcAft>
              <a:spcPts val="1000"/>
            </a:spcAft>
          </a:pPr>
          <a:r>
            <a:rPr lang="fr-FR">
              <a:latin typeface="+mj-lt"/>
            </a:rPr>
            <a:t>Valeurs socio-économiques</a:t>
          </a:r>
        </a:p>
      </dgm:t>
    </dgm:pt>
    <dgm:pt modelId="{4553868A-E9D0-4854-8434-72A428CA823C}" type="parTrans" cxnId="{F630261F-32B2-43BA-9709-74BF0ABEE5D6}">
      <dgm:prSet/>
      <dgm:spPr/>
      <dgm:t>
        <a:bodyPr/>
        <a:lstStyle/>
        <a:p>
          <a:pPr>
            <a:spcAft>
              <a:spcPts val="1000"/>
            </a:spcAft>
          </a:pPr>
          <a:endParaRPr lang="fr-FR">
            <a:latin typeface="+mj-lt"/>
          </a:endParaRPr>
        </a:p>
      </dgm:t>
    </dgm:pt>
    <dgm:pt modelId="{6C181777-FEB3-4775-9016-5A8B70B773A7}" type="sibTrans" cxnId="{F630261F-32B2-43BA-9709-74BF0ABEE5D6}">
      <dgm:prSet/>
      <dgm:spPr/>
      <dgm:t>
        <a:bodyPr/>
        <a:lstStyle/>
        <a:p>
          <a:pPr>
            <a:spcAft>
              <a:spcPts val="1000"/>
            </a:spcAft>
          </a:pPr>
          <a:endParaRPr lang="fr-FR">
            <a:latin typeface="+mj-lt"/>
          </a:endParaRPr>
        </a:p>
      </dgm:t>
    </dgm:pt>
    <dgm:pt modelId="{77CBD1C9-2C7C-417C-8C14-1DEB36A4150B}">
      <dgm:prSet phldrT="[Texte]">
        <dgm:style>
          <a:lnRef idx="2">
            <a:schemeClr val="dk1"/>
          </a:lnRef>
          <a:fillRef idx="1">
            <a:schemeClr val="lt1"/>
          </a:fillRef>
          <a:effectRef idx="0">
            <a:schemeClr val="dk1"/>
          </a:effectRef>
          <a:fontRef idx="minor">
            <a:schemeClr val="dk1"/>
          </a:fontRef>
        </dgm:style>
      </dgm:prSet>
      <dgm:spPr>
        <a:ln w="19050">
          <a:solidFill>
            <a:schemeClr val="tx1"/>
          </a:solidFill>
        </a:ln>
      </dgm:spPr>
      <dgm:t>
        <a:bodyPr/>
        <a:lstStyle/>
        <a:p>
          <a:pPr>
            <a:spcAft>
              <a:spcPts val="1000"/>
            </a:spcAft>
          </a:pPr>
          <a:r>
            <a:rPr lang="fr-FR">
              <a:latin typeface="+mj-lt"/>
            </a:rPr>
            <a:t>Valeurs chiffrées</a:t>
          </a:r>
        </a:p>
      </dgm:t>
    </dgm:pt>
    <dgm:pt modelId="{CCF069B3-AD89-489D-B01A-330D9DFA31CD}" type="parTrans" cxnId="{2D9FCFE1-74B4-4570-86B2-32C04E66958D}">
      <dgm:prSet/>
      <dgm:spPr>
        <a:ln w="19050">
          <a:solidFill>
            <a:schemeClr val="accent1">
              <a:lumMod val="75000"/>
            </a:schemeClr>
          </a:solidFill>
        </a:ln>
      </dgm:spPr>
      <dgm:t>
        <a:bodyPr/>
        <a:lstStyle/>
        <a:p>
          <a:pPr>
            <a:spcAft>
              <a:spcPts val="1000"/>
            </a:spcAft>
          </a:pPr>
          <a:endParaRPr lang="fr-FR">
            <a:latin typeface="+mj-lt"/>
          </a:endParaRPr>
        </a:p>
      </dgm:t>
    </dgm:pt>
    <dgm:pt modelId="{21418F14-A89B-4E6E-9FE4-E914646E8E72}" type="sibTrans" cxnId="{2D9FCFE1-74B4-4570-86B2-32C04E66958D}">
      <dgm:prSet/>
      <dgm:spPr/>
      <dgm:t>
        <a:bodyPr/>
        <a:lstStyle/>
        <a:p>
          <a:pPr>
            <a:spcAft>
              <a:spcPts val="1000"/>
            </a:spcAft>
          </a:pPr>
          <a:endParaRPr lang="fr-FR">
            <a:latin typeface="+mj-lt"/>
          </a:endParaRPr>
        </a:p>
      </dgm:t>
    </dgm:pt>
    <dgm:pt modelId="{DF4B2E64-FAEF-46F4-BD8E-931A4864C9CB}">
      <dgm:prSet phldrT="[Texte]">
        <dgm:style>
          <a:lnRef idx="2">
            <a:schemeClr val="dk1"/>
          </a:lnRef>
          <a:fillRef idx="1">
            <a:schemeClr val="lt1"/>
          </a:fillRef>
          <a:effectRef idx="0">
            <a:schemeClr val="dk1"/>
          </a:effectRef>
          <a:fontRef idx="minor">
            <a:schemeClr val="dk1"/>
          </a:fontRef>
        </dgm:style>
      </dgm:prSet>
      <dgm:spPr>
        <a:ln w="19050">
          <a:solidFill>
            <a:schemeClr val="tx1"/>
          </a:solidFill>
        </a:ln>
      </dgm:spPr>
      <dgm:t>
        <a:bodyPr/>
        <a:lstStyle/>
        <a:p>
          <a:pPr>
            <a:spcAft>
              <a:spcPts val="1000"/>
            </a:spcAft>
          </a:pPr>
          <a:r>
            <a:rPr lang="fr-FR">
              <a:latin typeface="+mj-lt"/>
            </a:rPr>
            <a:t>Richesses créées  par l’ensemble des activités économiques </a:t>
          </a:r>
        </a:p>
      </dgm:t>
    </dgm:pt>
    <dgm:pt modelId="{DDC45C56-51B8-4FCB-8136-BFAFAA2E501F}" type="parTrans" cxnId="{83B1B9EC-2766-4B68-8D21-E96AF2761653}">
      <dgm:prSet/>
      <dgm:spPr>
        <a:ln w="19050">
          <a:solidFill>
            <a:schemeClr val="accent1">
              <a:lumMod val="75000"/>
            </a:schemeClr>
          </a:solidFill>
        </a:ln>
      </dgm:spPr>
      <dgm:t>
        <a:bodyPr/>
        <a:lstStyle/>
        <a:p>
          <a:pPr>
            <a:spcAft>
              <a:spcPts val="1000"/>
            </a:spcAft>
          </a:pPr>
          <a:endParaRPr lang="fr-FR">
            <a:latin typeface="+mj-lt"/>
          </a:endParaRPr>
        </a:p>
      </dgm:t>
    </dgm:pt>
    <dgm:pt modelId="{EFF2A1B8-7D8C-4CF5-908E-4AA8BD1B59B5}" type="sibTrans" cxnId="{83B1B9EC-2766-4B68-8D21-E96AF2761653}">
      <dgm:prSet/>
      <dgm:spPr/>
      <dgm:t>
        <a:bodyPr/>
        <a:lstStyle/>
        <a:p>
          <a:pPr>
            <a:spcAft>
              <a:spcPts val="1000"/>
            </a:spcAft>
          </a:pPr>
          <a:endParaRPr lang="fr-FR">
            <a:latin typeface="+mj-lt"/>
          </a:endParaRPr>
        </a:p>
      </dgm:t>
    </dgm:pt>
    <dgm:pt modelId="{219A04FC-40C9-4869-BD22-C7492585157D}">
      <dgm:prSet phldrT="[Texte]">
        <dgm:style>
          <a:lnRef idx="2">
            <a:schemeClr val="dk1"/>
          </a:lnRef>
          <a:fillRef idx="1">
            <a:schemeClr val="lt1"/>
          </a:fillRef>
          <a:effectRef idx="0">
            <a:schemeClr val="dk1"/>
          </a:effectRef>
          <a:fontRef idx="minor">
            <a:schemeClr val="dk1"/>
          </a:fontRef>
        </dgm:style>
      </dgm:prSet>
      <dgm:spPr>
        <a:ln w="19050">
          <a:solidFill>
            <a:schemeClr val="tx1"/>
          </a:solidFill>
        </a:ln>
      </dgm:spPr>
      <dgm:t>
        <a:bodyPr/>
        <a:lstStyle/>
        <a:p>
          <a:pPr>
            <a:spcAft>
              <a:spcPts val="1000"/>
            </a:spcAft>
          </a:pPr>
          <a:r>
            <a:rPr lang="fr-FR" b="0">
              <a:latin typeface="+mj-lt"/>
            </a:rPr>
            <a:t>Richesses créées par les usages vulnérables, qui dépendent à court terme de la disponibilité de la ressource en eau</a:t>
          </a:r>
        </a:p>
      </dgm:t>
    </dgm:pt>
    <dgm:pt modelId="{5072F0D9-9567-4C28-AC93-16C198AB9253}" type="parTrans" cxnId="{D9056D6B-FF32-46A8-BB9D-5CF69C9A8241}">
      <dgm:prSet/>
      <dgm:spPr>
        <a:ln w="19050">
          <a:solidFill>
            <a:schemeClr val="accent1">
              <a:lumMod val="75000"/>
            </a:schemeClr>
          </a:solidFill>
        </a:ln>
      </dgm:spPr>
      <dgm:t>
        <a:bodyPr/>
        <a:lstStyle/>
        <a:p>
          <a:pPr>
            <a:spcAft>
              <a:spcPts val="1000"/>
            </a:spcAft>
          </a:pPr>
          <a:endParaRPr lang="fr-FR">
            <a:latin typeface="+mj-lt"/>
          </a:endParaRPr>
        </a:p>
      </dgm:t>
    </dgm:pt>
    <dgm:pt modelId="{852E258D-BDE7-4E6D-88B6-E8031B078485}" type="sibTrans" cxnId="{D9056D6B-FF32-46A8-BB9D-5CF69C9A8241}">
      <dgm:prSet/>
      <dgm:spPr/>
      <dgm:t>
        <a:bodyPr/>
        <a:lstStyle/>
        <a:p>
          <a:pPr>
            <a:spcAft>
              <a:spcPts val="1000"/>
            </a:spcAft>
          </a:pPr>
          <a:endParaRPr lang="fr-FR">
            <a:latin typeface="+mj-lt"/>
          </a:endParaRPr>
        </a:p>
      </dgm:t>
    </dgm:pt>
    <dgm:pt modelId="{641E5D08-6AAE-4BBA-AD9A-5C8DC8D22A57}">
      <dgm:prSet phldrT="[Texte]">
        <dgm:style>
          <a:lnRef idx="2">
            <a:schemeClr val="dk1"/>
          </a:lnRef>
          <a:fillRef idx="1">
            <a:schemeClr val="lt1"/>
          </a:fillRef>
          <a:effectRef idx="0">
            <a:schemeClr val="dk1"/>
          </a:effectRef>
          <a:fontRef idx="minor">
            <a:schemeClr val="dk1"/>
          </a:fontRef>
        </dgm:style>
      </dgm:prSet>
      <dgm:spPr>
        <a:ln w="19050">
          <a:solidFill>
            <a:schemeClr val="tx1"/>
          </a:solidFill>
        </a:ln>
      </dgm:spPr>
      <dgm:t>
        <a:bodyPr/>
        <a:lstStyle/>
        <a:p>
          <a:pPr>
            <a:spcAft>
              <a:spcPts val="1000"/>
            </a:spcAft>
          </a:pPr>
          <a:r>
            <a:rPr lang="fr-FR" dirty="0">
              <a:latin typeface="+mj-lt"/>
            </a:rPr>
            <a:t>Valeurs non chiffrées (aménités)</a:t>
          </a:r>
        </a:p>
      </dgm:t>
    </dgm:pt>
    <dgm:pt modelId="{EF75C432-659E-45E9-870D-5F0CAAA5B423}" type="parTrans" cxnId="{48195E40-75F4-4A4E-844B-4829E2297BCE}">
      <dgm:prSet/>
      <dgm:spPr>
        <a:ln w="19050">
          <a:solidFill>
            <a:schemeClr val="accent1">
              <a:lumMod val="75000"/>
            </a:schemeClr>
          </a:solidFill>
        </a:ln>
      </dgm:spPr>
      <dgm:t>
        <a:bodyPr/>
        <a:lstStyle/>
        <a:p>
          <a:pPr>
            <a:spcAft>
              <a:spcPts val="1000"/>
            </a:spcAft>
          </a:pPr>
          <a:endParaRPr lang="fr-FR">
            <a:latin typeface="+mj-lt"/>
          </a:endParaRPr>
        </a:p>
      </dgm:t>
    </dgm:pt>
    <dgm:pt modelId="{8AF961D5-7843-47BC-9D76-02A0F4E85C45}" type="sibTrans" cxnId="{48195E40-75F4-4A4E-844B-4829E2297BCE}">
      <dgm:prSet/>
      <dgm:spPr/>
      <dgm:t>
        <a:bodyPr/>
        <a:lstStyle/>
        <a:p>
          <a:pPr>
            <a:spcAft>
              <a:spcPts val="1000"/>
            </a:spcAft>
          </a:pPr>
          <a:endParaRPr lang="fr-FR">
            <a:latin typeface="+mj-lt"/>
          </a:endParaRPr>
        </a:p>
      </dgm:t>
    </dgm:pt>
    <dgm:pt modelId="{950E325B-9A7B-46E9-9FAD-7A97F9D44137}">
      <dgm:prSet phldrT="[Texte]">
        <dgm:style>
          <a:lnRef idx="2">
            <a:schemeClr val="dk1"/>
          </a:lnRef>
          <a:fillRef idx="1">
            <a:schemeClr val="lt1"/>
          </a:fillRef>
          <a:effectRef idx="0">
            <a:schemeClr val="dk1"/>
          </a:effectRef>
          <a:fontRef idx="minor">
            <a:schemeClr val="dk1"/>
          </a:fontRef>
        </dgm:style>
      </dgm:prSet>
      <dgm:spPr>
        <a:ln w="19050">
          <a:solidFill>
            <a:schemeClr val="tx1"/>
          </a:solidFill>
        </a:ln>
      </dgm:spPr>
      <dgm:t>
        <a:bodyPr/>
        <a:lstStyle/>
        <a:p>
          <a:pPr>
            <a:spcAft>
              <a:spcPts val="1000"/>
            </a:spcAft>
          </a:pPr>
          <a:r>
            <a:rPr lang="fr-FR">
              <a:latin typeface="+mj-lt"/>
            </a:rPr>
            <a:t>Services écosystémiques de régulation, culturels et partrimoine naturel</a:t>
          </a:r>
        </a:p>
      </dgm:t>
    </dgm:pt>
    <dgm:pt modelId="{4A35CBA3-7766-4098-80DA-260EB1875D76}" type="sibTrans" cxnId="{0C1AA7A7-DC87-486A-B654-BF3072578BC3}">
      <dgm:prSet/>
      <dgm:spPr/>
      <dgm:t>
        <a:bodyPr/>
        <a:lstStyle/>
        <a:p>
          <a:pPr>
            <a:spcAft>
              <a:spcPts val="1000"/>
            </a:spcAft>
          </a:pPr>
          <a:endParaRPr lang="fr-FR">
            <a:latin typeface="+mj-lt"/>
          </a:endParaRPr>
        </a:p>
      </dgm:t>
    </dgm:pt>
    <dgm:pt modelId="{2D138BFF-7F91-4E09-9777-4BE78E24B3D0}" type="parTrans" cxnId="{0C1AA7A7-DC87-486A-B654-BF3072578BC3}">
      <dgm:prSet/>
      <dgm:spPr>
        <a:ln w="19050">
          <a:solidFill>
            <a:schemeClr val="accent1">
              <a:lumMod val="75000"/>
            </a:schemeClr>
          </a:solidFill>
        </a:ln>
      </dgm:spPr>
      <dgm:t>
        <a:bodyPr/>
        <a:lstStyle/>
        <a:p>
          <a:pPr>
            <a:spcAft>
              <a:spcPts val="1000"/>
            </a:spcAft>
          </a:pPr>
          <a:endParaRPr lang="fr-FR">
            <a:latin typeface="+mj-lt"/>
          </a:endParaRPr>
        </a:p>
      </dgm:t>
    </dgm:pt>
    <dgm:pt modelId="{51E2F1AB-BE60-4FFD-8449-1935FEA9E684}">
      <dgm:prSet phldrT="[Texte]">
        <dgm:style>
          <a:lnRef idx="2">
            <a:schemeClr val="dk1"/>
          </a:lnRef>
          <a:fillRef idx="1">
            <a:schemeClr val="lt1"/>
          </a:fillRef>
          <a:effectRef idx="0">
            <a:schemeClr val="dk1"/>
          </a:effectRef>
          <a:fontRef idx="minor">
            <a:schemeClr val="dk1"/>
          </a:fontRef>
        </dgm:style>
      </dgm:prSet>
      <dgm:spPr>
        <a:ln w="19050">
          <a:solidFill>
            <a:schemeClr val="tx1"/>
          </a:solidFill>
        </a:ln>
      </dgm:spPr>
      <dgm:t>
        <a:bodyPr/>
        <a:lstStyle/>
        <a:p>
          <a:pPr>
            <a:spcAft>
              <a:spcPts val="1000"/>
            </a:spcAft>
          </a:pPr>
          <a:r>
            <a:rPr lang="fr-FR">
              <a:latin typeface="+mj-lt"/>
            </a:rPr>
            <a:t>Services environnementaux</a:t>
          </a:r>
        </a:p>
      </dgm:t>
    </dgm:pt>
    <dgm:pt modelId="{20ECA1E4-70C5-4F23-A8D5-C451FAAD42CC}" type="sibTrans" cxnId="{0042F38B-C4A2-4940-AAA4-B7DF20EDC7F0}">
      <dgm:prSet/>
      <dgm:spPr/>
      <dgm:t>
        <a:bodyPr/>
        <a:lstStyle/>
        <a:p>
          <a:pPr>
            <a:spcAft>
              <a:spcPts val="1000"/>
            </a:spcAft>
          </a:pPr>
          <a:endParaRPr lang="fr-FR">
            <a:latin typeface="+mj-lt"/>
          </a:endParaRPr>
        </a:p>
      </dgm:t>
    </dgm:pt>
    <dgm:pt modelId="{41E9E3C1-A8F9-490D-BBE3-7887121200F9}" type="parTrans" cxnId="{0042F38B-C4A2-4940-AAA4-B7DF20EDC7F0}">
      <dgm:prSet/>
      <dgm:spPr>
        <a:ln w="19050">
          <a:solidFill>
            <a:schemeClr val="accent1">
              <a:lumMod val="75000"/>
            </a:schemeClr>
          </a:solidFill>
        </a:ln>
      </dgm:spPr>
      <dgm:t>
        <a:bodyPr/>
        <a:lstStyle/>
        <a:p>
          <a:pPr>
            <a:spcAft>
              <a:spcPts val="1000"/>
            </a:spcAft>
          </a:pPr>
          <a:endParaRPr lang="fr-FR">
            <a:latin typeface="+mj-lt"/>
          </a:endParaRPr>
        </a:p>
      </dgm:t>
    </dgm:pt>
    <dgm:pt modelId="{0DB8F17E-F42C-4303-8839-AE8EF1D29ECD}" type="pres">
      <dgm:prSet presAssocID="{314BB1D7-C7D6-4499-82B8-1FD7B36BF267}" presName="diagram" presStyleCnt="0">
        <dgm:presLayoutVars>
          <dgm:chPref val="1"/>
          <dgm:dir/>
          <dgm:animOne val="branch"/>
          <dgm:animLvl val="lvl"/>
          <dgm:resizeHandles val="exact"/>
        </dgm:presLayoutVars>
      </dgm:prSet>
      <dgm:spPr/>
    </dgm:pt>
    <dgm:pt modelId="{1A6475B1-EAE8-432E-B5A1-9B5E7D7CAEF4}" type="pres">
      <dgm:prSet presAssocID="{36B2C3D5-DCAC-40EA-8925-8BD4E4BDA0ED}" presName="root1" presStyleCnt="0"/>
      <dgm:spPr/>
    </dgm:pt>
    <dgm:pt modelId="{1BCEC603-EDB3-4F76-B826-F1BE5B19F3A5}" type="pres">
      <dgm:prSet presAssocID="{36B2C3D5-DCAC-40EA-8925-8BD4E4BDA0ED}" presName="LevelOneTextNode" presStyleLbl="node0" presStyleIdx="0" presStyleCnt="1">
        <dgm:presLayoutVars>
          <dgm:chPref val="3"/>
        </dgm:presLayoutVars>
      </dgm:prSet>
      <dgm:spPr/>
    </dgm:pt>
    <dgm:pt modelId="{1574DE06-8974-4E89-A084-E78FAD81229C}" type="pres">
      <dgm:prSet presAssocID="{36B2C3D5-DCAC-40EA-8925-8BD4E4BDA0ED}" presName="level2hierChild" presStyleCnt="0"/>
      <dgm:spPr/>
    </dgm:pt>
    <dgm:pt modelId="{F67C74BF-7959-4033-8540-7EE314B9B267}" type="pres">
      <dgm:prSet presAssocID="{CCF069B3-AD89-489D-B01A-330D9DFA31CD}" presName="conn2-1" presStyleLbl="parChTrans1D2" presStyleIdx="0" presStyleCnt="2"/>
      <dgm:spPr/>
    </dgm:pt>
    <dgm:pt modelId="{613FFFBB-4C37-440A-8CEE-5BF866280285}" type="pres">
      <dgm:prSet presAssocID="{CCF069B3-AD89-489D-B01A-330D9DFA31CD}" presName="connTx" presStyleLbl="parChTrans1D2" presStyleIdx="0" presStyleCnt="2"/>
      <dgm:spPr/>
    </dgm:pt>
    <dgm:pt modelId="{D862FC0E-FBA0-4197-B724-02B2EDA9750F}" type="pres">
      <dgm:prSet presAssocID="{77CBD1C9-2C7C-417C-8C14-1DEB36A4150B}" presName="root2" presStyleCnt="0"/>
      <dgm:spPr/>
    </dgm:pt>
    <dgm:pt modelId="{0A870E44-87D3-4747-A3E3-422E45184E8E}" type="pres">
      <dgm:prSet presAssocID="{77CBD1C9-2C7C-417C-8C14-1DEB36A4150B}" presName="LevelTwoTextNode" presStyleLbl="node2" presStyleIdx="0" presStyleCnt="2">
        <dgm:presLayoutVars>
          <dgm:chPref val="3"/>
        </dgm:presLayoutVars>
      </dgm:prSet>
      <dgm:spPr/>
    </dgm:pt>
    <dgm:pt modelId="{B9F348DD-3AC5-414D-BB33-2870E4DBBA06}" type="pres">
      <dgm:prSet presAssocID="{77CBD1C9-2C7C-417C-8C14-1DEB36A4150B}" presName="level3hierChild" presStyleCnt="0"/>
      <dgm:spPr/>
    </dgm:pt>
    <dgm:pt modelId="{258F2D36-F7C2-4FFF-9050-619845DB79E8}" type="pres">
      <dgm:prSet presAssocID="{DDC45C56-51B8-4FCB-8136-BFAFAA2E501F}" presName="conn2-1" presStyleLbl="parChTrans1D3" presStyleIdx="0" presStyleCnt="4"/>
      <dgm:spPr/>
    </dgm:pt>
    <dgm:pt modelId="{506FB539-F060-499F-8CA0-FD13E3F1CBA9}" type="pres">
      <dgm:prSet presAssocID="{DDC45C56-51B8-4FCB-8136-BFAFAA2E501F}" presName="connTx" presStyleLbl="parChTrans1D3" presStyleIdx="0" presStyleCnt="4"/>
      <dgm:spPr/>
    </dgm:pt>
    <dgm:pt modelId="{40206A47-C2FB-451F-BD3B-5C44A9C19016}" type="pres">
      <dgm:prSet presAssocID="{DF4B2E64-FAEF-46F4-BD8E-931A4864C9CB}" presName="root2" presStyleCnt="0"/>
      <dgm:spPr/>
    </dgm:pt>
    <dgm:pt modelId="{08D68B87-D458-48B6-8A08-CE566F65F08E}" type="pres">
      <dgm:prSet presAssocID="{DF4B2E64-FAEF-46F4-BD8E-931A4864C9CB}" presName="LevelTwoTextNode" presStyleLbl="node3" presStyleIdx="0" presStyleCnt="4">
        <dgm:presLayoutVars>
          <dgm:chPref val="3"/>
        </dgm:presLayoutVars>
      </dgm:prSet>
      <dgm:spPr/>
    </dgm:pt>
    <dgm:pt modelId="{DEFAD1B4-6D03-4654-A022-9BA57D4522C8}" type="pres">
      <dgm:prSet presAssocID="{DF4B2E64-FAEF-46F4-BD8E-931A4864C9CB}" presName="level3hierChild" presStyleCnt="0"/>
      <dgm:spPr/>
    </dgm:pt>
    <dgm:pt modelId="{4D5FC78A-5977-4D6A-AE8F-1ABFD128F226}" type="pres">
      <dgm:prSet presAssocID="{5072F0D9-9567-4C28-AC93-16C198AB9253}" presName="conn2-1" presStyleLbl="parChTrans1D3" presStyleIdx="1" presStyleCnt="4"/>
      <dgm:spPr/>
    </dgm:pt>
    <dgm:pt modelId="{540902ED-D210-4E4A-9616-1ECCF5A14ACE}" type="pres">
      <dgm:prSet presAssocID="{5072F0D9-9567-4C28-AC93-16C198AB9253}" presName="connTx" presStyleLbl="parChTrans1D3" presStyleIdx="1" presStyleCnt="4"/>
      <dgm:spPr/>
    </dgm:pt>
    <dgm:pt modelId="{8233138A-F170-465D-AE97-13C500BFEE24}" type="pres">
      <dgm:prSet presAssocID="{219A04FC-40C9-4869-BD22-C7492585157D}" presName="root2" presStyleCnt="0"/>
      <dgm:spPr/>
    </dgm:pt>
    <dgm:pt modelId="{474E471F-B62F-4424-923E-08915DC44C99}" type="pres">
      <dgm:prSet presAssocID="{219A04FC-40C9-4869-BD22-C7492585157D}" presName="LevelTwoTextNode" presStyleLbl="node3" presStyleIdx="1" presStyleCnt="4">
        <dgm:presLayoutVars>
          <dgm:chPref val="3"/>
        </dgm:presLayoutVars>
      </dgm:prSet>
      <dgm:spPr/>
    </dgm:pt>
    <dgm:pt modelId="{4DE653FF-9775-410A-B4DF-ACDE7CC99C42}" type="pres">
      <dgm:prSet presAssocID="{219A04FC-40C9-4869-BD22-C7492585157D}" presName="level3hierChild" presStyleCnt="0"/>
      <dgm:spPr/>
    </dgm:pt>
    <dgm:pt modelId="{6B693641-89E7-4527-873B-1DEF328A9496}" type="pres">
      <dgm:prSet presAssocID="{EF75C432-659E-45E9-870D-5F0CAAA5B423}" presName="conn2-1" presStyleLbl="parChTrans1D2" presStyleIdx="1" presStyleCnt="2"/>
      <dgm:spPr/>
    </dgm:pt>
    <dgm:pt modelId="{43ED382D-F884-4302-B9A6-608E8ED49AEE}" type="pres">
      <dgm:prSet presAssocID="{EF75C432-659E-45E9-870D-5F0CAAA5B423}" presName="connTx" presStyleLbl="parChTrans1D2" presStyleIdx="1" presStyleCnt="2"/>
      <dgm:spPr/>
    </dgm:pt>
    <dgm:pt modelId="{88FBD7C6-EBFC-48EF-AA5C-F323086DD276}" type="pres">
      <dgm:prSet presAssocID="{641E5D08-6AAE-4BBA-AD9A-5C8DC8D22A57}" presName="root2" presStyleCnt="0"/>
      <dgm:spPr/>
    </dgm:pt>
    <dgm:pt modelId="{5B8C2712-471C-4272-B1CE-7C145B58D1C2}" type="pres">
      <dgm:prSet presAssocID="{641E5D08-6AAE-4BBA-AD9A-5C8DC8D22A57}" presName="LevelTwoTextNode" presStyleLbl="node2" presStyleIdx="1" presStyleCnt="2">
        <dgm:presLayoutVars>
          <dgm:chPref val="3"/>
        </dgm:presLayoutVars>
      </dgm:prSet>
      <dgm:spPr/>
    </dgm:pt>
    <dgm:pt modelId="{7BA67444-F791-42E6-97D3-530BE3C61365}" type="pres">
      <dgm:prSet presAssocID="{641E5D08-6AAE-4BBA-AD9A-5C8DC8D22A57}" presName="level3hierChild" presStyleCnt="0"/>
      <dgm:spPr/>
    </dgm:pt>
    <dgm:pt modelId="{F4D3BCB3-C32A-49D4-B10F-A153F319A465}" type="pres">
      <dgm:prSet presAssocID="{41E9E3C1-A8F9-490D-BBE3-7887121200F9}" presName="conn2-1" presStyleLbl="parChTrans1D3" presStyleIdx="2" presStyleCnt="4"/>
      <dgm:spPr/>
    </dgm:pt>
    <dgm:pt modelId="{D3D66CBA-5AFF-45F2-90CB-74694935D7F8}" type="pres">
      <dgm:prSet presAssocID="{41E9E3C1-A8F9-490D-BBE3-7887121200F9}" presName="connTx" presStyleLbl="parChTrans1D3" presStyleIdx="2" presStyleCnt="4"/>
      <dgm:spPr/>
    </dgm:pt>
    <dgm:pt modelId="{FB4E648F-1ECA-4939-B68B-4FC81497CA46}" type="pres">
      <dgm:prSet presAssocID="{51E2F1AB-BE60-4FFD-8449-1935FEA9E684}" presName="root2" presStyleCnt="0"/>
      <dgm:spPr/>
    </dgm:pt>
    <dgm:pt modelId="{76452D48-717B-4D0A-99EC-BF8DAFDABC44}" type="pres">
      <dgm:prSet presAssocID="{51E2F1AB-BE60-4FFD-8449-1935FEA9E684}" presName="LevelTwoTextNode" presStyleLbl="node3" presStyleIdx="2" presStyleCnt="4">
        <dgm:presLayoutVars>
          <dgm:chPref val="3"/>
        </dgm:presLayoutVars>
      </dgm:prSet>
      <dgm:spPr/>
    </dgm:pt>
    <dgm:pt modelId="{6E346ABF-5802-4066-B481-D906F2E4CE84}" type="pres">
      <dgm:prSet presAssocID="{51E2F1AB-BE60-4FFD-8449-1935FEA9E684}" presName="level3hierChild" presStyleCnt="0"/>
      <dgm:spPr/>
    </dgm:pt>
    <dgm:pt modelId="{9B003EE8-A522-451D-9795-3CA49821D1B3}" type="pres">
      <dgm:prSet presAssocID="{2D138BFF-7F91-4E09-9777-4BE78E24B3D0}" presName="conn2-1" presStyleLbl="parChTrans1D3" presStyleIdx="3" presStyleCnt="4"/>
      <dgm:spPr/>
    </dgm:pt>
    <dgm:pt modelId="{22E65187-C845-4F7E-8CA1-7E886795A743}" type="pres">
      <dgm:prSet presAssocID="{2D138BFF-7F91-4E09-9777-4BE78E24B3D0}" presName="connTx" presStyleLbl="parChTrans1D3" presStyleIdx="3" presStyleCnt="4"/>
      <dgm:spPr/>
    </dgm:pt>
    <dgm:pt modelId="{C45F62A4-578E-42CC-9BA0-5F62877FC679}" type="pres">
      <dgm:prSet presAssocID="{950E325B-9A7B-46E9-9FAD-7A97F9D44137}" presName="root2" presStyleCnt="0"/>
      <dgm:spPr/>
    </dgm:pt>
    <dgm:pt modelId="{A210719F-C409-4332-8DAC-525FA1E2BBF0}" type="pres">
      <dgm:prSet presAssocID="{950E325B-9A7B-46E9-9FAD-7A97F9D44137}" presName="LevelTwoTextNode" presStyleLbl="node3" presStyleIdx="3" presStyleCnt="4" custLinFactNeighborX="808" custLinFactNeighborY="109">
        <dgm:presLayoutVars>
          <dgm:chPref val="3"/>
        </dgm:presLayoutVars>
      </dgm:prSet>
      <dgm:spPr/>
    </dgm:pt>
    <dgm:pt modelId="{1A8F82D4-CF6D-4686-B3F3-7B37124FBA63}" type="pres">
      <dgm:prSet presAssocID="{950E325B-9A7B-46E9-9FAD-7A97F9D44137}" presName="level3hierChild" presStyleCnt="0"/>
      <dgm:spPr/>
    </dgm:pt>
  </dgm:ptLst>
  <dgm:cxnLst>
    <dgm:cxn modelId="{B08C9E04-ABB6-46CD-BDE7-FD63919836C0}" type="presOf" srcId="{5072F0D9-9567-4C28-AC93-16C198AB9253}" destId="{540902ED-D210-4E4A-9616-1ECCF5A14ACE}" srcOrd="1" destOrd="0" presId="urn:microsoft.com/office/officeart/2005/8/layout/hierarchy2"/>
    <dgm:cxn modelId="{F630261F-32B2-43BA-9709-74BF0ABEE5D6}" srcId="{314BB1D7-C7D6-4499-82B8-1FD7B36BF267}" destId="{36B2C3D5-DCAC-40EA-8925-8BD4E4BDA0ED}" srcOrd="0" destOrd="0" parTransId="{4553868A-E9D0-4854-8434-72A428CA823C}" sibTransId="{6C181777-FEB3-4775-9016-5A8B70B773A7}"/>
    <dgm:cxn modelId="{C9542F21-38BD-4C61-9DB6-974467D7C2CE}" type="presOf" srcId="{DDC45C56-51B8-4FCB-8136-BFAFAA2E501F}" destId="{258F2D36-F7C2-4FFF-9050-619845DB79E8}" srcOrd="0" destOrd="0" presId="urn:microsoft.com/office/officeart/2005/8/layout/hierarchy2"/>
    <dgm:cxn modelId="{747F7921-25D7-4D95-9E83-D457BE0E6A20}" type="presOf" srcId="{CCF069B3-AD89-489D-B01A-330D9DFA31CD}" destId="{F67C74BF-7959-4033-8540-7EE314B9B267}" srcOrd="0" destOrd="0" presId="urn:microsoft.com/office/officeart/2005/8/layout/hierarchy2"/>
    <dgm:cxn modelId="{1693FC21-974D-449D-991C-0DED7792C697}" type="presOf" srcId="{2D138BFF-7F91-4E09-9777-4BE78E24B3D0}" destId="{9B003EE8-A522-451D-9795-3CA49821D1B3}" srcOrd="0" destOrd="0" presId="urn:microsoft.com/office/officeart/2005/8/layout/hierarchy2"/>
    <dgm:cxn modelId="{FAE1342C-C189-40C9-8AA9-DB16C06E5A02}" type="presOf" srcId="{DDC45C56-51B8-4FCB-8136-BFAFAA2E501F}" destId="{506FB539-F060-499F-8CA0-FD13E3F1CBA9}" srcOrd="1" destOrd="0" presId="urn:microsoft.com/office/officeart/2005/8/layout/hierarchy2"/>
    <dgm:cxn modelId="{F18C3935-20A9-4202-8A59-C28554D03AAD}" type="presOf" srcId="{51E2F1AB-BE60-4FFD-8449-1935FEA9E684}" destId="{76452D48-717B-4D0A-99EC-BF8DAFDABC44}" srcOrd="0" destOrd="0" presId="urn:microsoft.com/office/officeart/2005/8/layout/hierarchy2"/>
    <dgm:cxn modelId="{E316F937-AA8E-4A6A-8AEB-4E9F7DB7A7B9}" type="presOf" srcId="{CCF069B3-AD89-489D-B01A-330D9DFA31CD}" destId="{613FFFBB-4C37-440A-8CEE-5BF866280285}" srcOrd="1" destOrd="0" presId="urn:microsoft.com/office/officeart/2005/8/layout/hierarchy2"/>
    <dgm:cxn modelId="{49B41D3D-B874-4782-ACD4-9121AE8E0DA6}" type="presOf" srcId="{2D138BFF-7F91-4E09-9777-4BE78E24B3D0}" destId="{22E65187-C845-4F7E-8CA1-7E886795A743}" srcOrd="1" destOrd="0" presId="urn:microsoft.com/office/officeart/2005/8/layout/hierarchy2"/>
    <dgm:cxn modelId="{48195E40-75F4-4A4E-844B-4829E2297BCE}" srcId="{36B2C3D5-DCAC-40EA-8925-8BD4E4BDA0ED}" destId="{641E5D08-6AAE-4BBA-AD9A-5C8DC8D22A57}" srcOrd="1" destOrd="0" parTransId="{EF75C432-659E-45E9-870D-5F0CAAA5B423}" sibTransId="{8AF961D5-7843-47BC-9D76-02A0F4E85C45}"/>
    <dgm:cxn modelId="{D9056D6B-FF32-46A8-BB9D-5CF69C9A8241}" srcId="{77CBD1C9-2C7C-417C-8C14-1DEB36A4150B}" destId="{219A04FC-40C9-4869-BD22-C7492585157D}" srcOrd="1" destOrd="0" parTransId="{5072F0D9-9567-4C28-AC93-16C198AB9253}" sibTransId="{852E258D-BDE7-4E6D-88B6-E8031B078485}"/>
    <dgm:cxn modelId="{FF88ED6C-6E33-4F59-AB14-BB3CD636BAD1}" type="presOf" srcId="{950E325B-9A7B-46E9-9FAD-7A97F9D44137}" destId="{A210719F-C409-4332-8DAC-525FA1E2BBF0}" srcOrd="0" destOrd="0" presId="urn:microsoft.com/office/officeart/2005/8/layout/hierarchy2"/>
    <dgm:cxn modelId="{3DE29170-A131-4612-9219-923CFC1BC4CE}" type="presOf" srcId="{36B2C3D5-DCAC-40EA-8925-8BD4E4BDA0ED}" destId="{1BCEC603-EDB3-4F76-B826-F1BE5B19F3A5}" srcOrd="0" destOrd="0" presId="urn:microsoft.com/office/officeart/2005/8/layout/hierarchy2"/>
    <dgm:cxn modelId="{DA6A8D77-6AB0-40B3-823C-57EFD3B33054}" type="presOf" srcId="{77CBD1C9-2C7C-417C-8C14-1DEB36A4150B}" destId="{0A870E44-87D3-4747-A3E3-422E45184E8E}" srcOrd="0" destOrd="0" presId="urn:microsoft.com/office/officeart/2005/8/layout/hierarchy2"/>
    <dgm:cxn modelId="{483EBC5A-E8B7-4A0B-A751-DEEF774D059E}" type="presOf" srcId="{DF4B2E64-FAEF-46F4-BD8E-931A4864C9CB}" destId="{08D68B87-D458-48B6-8A08-CE566F65F08E}" srcOrd="0" destOrd="0" presId="urn:microsoft.com/office/officeart/2005/8/layout/hierarchy2"/>
    <dgm:cxn modelId="{2F664282-073F-495F-A46F-CBC0DD6CF539}" type="presOf" srcId="{314BB1D7-C7D6-4499-82B8-1FD7B36BF267}" destId="{0DB8F17E-F42C-4303-8839-AE8EF1D29ECD}" srcOrd="0" destOrd="0" presId="urn:microsoft.com/office/officeart/2005/8/layout/hierarchy2"/>
    <dgm:cxn modelId="{9F4F5B87-127C-489E-8CB3-E89EEB7A9C48}" type="presOf" srcId="{641E5D08-6AAE-4BBA-AD9A-5C8DC8D22A57}" destId="{5B8C2712-471C-4272-B1CE-7C145B58D1C2}" srcOrd="0" destOrd="0" presId="urn:microsoft.com/office/officeart/2005/8/layout/hierarchy2"/>
    <dgm:cxn modelId="{0042F38B-C4A2-4940-AAA4-B7DF20EDC7F0}" srcId="{641E5D08-6AAE-4BBA-AD9A-5C8DC8D22A57}" destId="{51E2F1AB-BE60-4FFD-8449-1935FEA9E684}" srcOrd="0" destOrd="0" parTransId="{41E9E3C1-A8F9-490D-BBE3-7887121200F9}" sibTransId="{20ECA1E4-70C5-4F23-A8D5-C451FAAD42CC}"/>
    <dgm:cxn modelId="{E16BD28E-B7ED-46EF-9AB7-06ABA389A287}" type="presOf" srcId="{219A04FC-40C9-4869-BD22-C7492585157D}" destId="{474E471F-B62F-4424-923E-08915DC44C99}" srcOrd="0" destOrd="0" presId="urn:microsoft.com/office/officeart/2005/8/layout/hierarchy2"/>
    <dgm:cxn modelId="{6544F696-ABFE-4761-9ABB-7E7B0F587ECB}" type="presOf" srcId="{41E9E3C1-A8F9-490D-BBE3-7887121200F9}" destId="{D3D66CBA-5AFF-45F2-90CB-74694935D7F8}" srcOrd="1" destOrd="0" presId="urn:microsoft.com/office/officeart/2005/8/layout/hierarchy2"/>
    <dgm:cxn modelId="{0C1AA7A7-DC87-486A-B654-BF3072578BC3}" srcId="{641E5D08-6AAE-4BBA-AD9A-5C8DC8D22A57}" destId="{950E325B-9A7B-46E9-9FAD-7A97F9D44137}" srcOrd="1" destOrd="0" parTransId="{2D138BFF-7F91-4E09-9777-4BE78E24B3D0}" sibTransId="{4A35CBA3-7766-4098-80DA-260EB1875D76}"/>
    <dgm:cxn modelId="{6D05C5D5-94A8-4536-8517-82125F3EF190}" type="presOf" srcId="{EF75C432-659E-45E9-870D-5F0CAAA5B423}" destId="{6B693641-89E7-4527-873B-1DEF328A9496}" srcOrd="0" destOrd="0" presId="urn:microsoft.com/office/officeart/2005/8/layout/hierarchy2"/>
    <dgm:cxn modelId="{68BFFCD7-41FE-4A2E-BA8B-7DC6A8A4FF5C}" type="presOf" srcId="{5072F0D9-9567-4C28-AC93-16C198AB9253}" destId="{4D5FC78A-5977-4D6A-AE8F-1ABFD128F226}" srcOrd="0" destOrd="0" presId="urn:microsoft.com/office/officeart/2005/8/layout/hierarchy2"/>
    <dgm:cxn modelId="{2D9FCFE1-74B4-4570-86B2-32C04E66958D}" srcId="{36B2C3D5-DCAC-40EA-8925-8BD4E4BDA0ED}" destId="{77CBD1C9-2C7C-417C-8C14-1DEB36A4150B}" srcOrd="0" destOrd="0" parTransId="{CCF069B3-AD89-489D-B01A-330D9DFA31CD}" sibTransId="{21418F14-A89B-4E6E-9FE4-E914646E8E72}"/>
    <dgm:cxn modelId="{83B1B9EC-2766-4B68-8D21-E96AF2761653}" srcId="{77CBD1C9-2C7C-417C-8C14-1DEB36A4150B}" destId="{DF4B2E64-FAEF-46F4-BD8E-931A4864C9CB}" srcOrd="0" destOrd="0" parTransId="{DDC45C56-51B8-4FCB-8136-BFAFAA2E501F}" sibTransId="{EFF2A1B8-7D8C-4CF5-908E-4AA8BD1B59B5}"/>
    <dgm:cxn modelId="{6294BEEF-8E4F-4E30-BF88-3C3C01399A2C}" type="presOf" srcId="{41E9E3C1-A8F9-490D-BBE3-7887121200F9}" destId="{F4D3BCB3-C32A-49D4-B10F-A153F319A465}" srcOrd="0" destOrd="0" presId="urn:microsoft.com/office/officeart/2005/8/layout/hierarchy2"/>
    <dgm:cxn modelId="{822EFCF2-9676-42ED-93F9-4EAF39F9AFBC}" type="presOf" srcId="{EF75C432-659E-45E9-870D-5F0CAAA5B423}" destId="{43ED382D-F884-4302-B9A6-608E8ED49AEE}" srcOrd="1" destOrd="0" presId="urn:microsoft.com/office/officeart/2005/8/layout/hierarchy2"/>
    <dgm:cxn modelId="{963F3C08-F251-46A5-960A-4232C552FCC2}" type="presParOf" srcId="{0DB8F17E-F42C-4303-8839-AE8EF1D29ECD}" destId="{1A6475B1-EAE8-432E-B5A1-9B5E7D7CAEF4}" srcOrd="0" destOrd="0" presId="urn:microsoft.com/office/officeart/2005/8/layout/hierarchy2"/>
    <dgm:cxn modelId="{7101707B-0993-4AF1-9C1C-27231ECABFD8}" type="presParOf" srcId="{1A6475B1-EAE8-432E-B5A1-9B5E7D7CAEF4}" destId="{1BCEC603-EDB3-4F76-B826-F1BE5B19F3A5}" srcOrd="0" destOrd="0" presId="urn:microsoft.com/office/officeart/2005/8/layout/hierarchy2"/>
    <dgm:cxn modelId="{38C21883-E4CF-428A-9872-49AD96F9CAE7}" type="presParOf" srcId="{1A6475B1-EAE8-432E-B5A1-9B5E7D7CAEF4}" destId="{1574DE06-8974-4E89-A084-E78FAD81229C}" srcOrd="1" destOrd="0" presId="urn:microsoft.com/office/officeart/2005/8/layout/hierarchy2"/>
    <dgm:cxn modelId="{DCFA0C76-A798-4999-AAA4-5928BCB769C3}" type="presParOf" srcId="{1574DE06-8974-4E89-A084-E78FAD81229C}" destId="{F67C74BF-7959-4033-8540-7EE314B9B267}" srcOrd="0" destOrd="0" presId="urn:microsoft.com/office/officeart/2005/8/layout/hierarchy2"/>
    <dgm:cxn modelId="{8C19D08B-F0FB-4997-BE3D-023280332CAB}" type="presParOf" srcId="{F67C74BF-7959-4033-8540-7EE314B9B267}" destId="{613FFFBB-4C37-440A-8CEE-5BF866280285}" srcOrd="0" destOrd="0" presId="urn:microsoft.com/office/officeart/2005/8/layout/hierarchy2"/>
    <dgm:cxn modelId="{6DE3ABBB-0559-4049-A698-CF0843E9F8FA}" type="presParOf" srcId="{1574DE06-8974-4E89-A084-E78FAD81229C}" destId="{D862FC0E-FBA0-4197-B724-02B2EDA9750F}" srcOrd="1" destOrd="0" presId="urn:microsoft.com/office/officeart/2005/8/layout/hierarchy2"/>
    <dgm:cxn modelId="{86435170-8297-46C3-B416-1C1247FAF4E1}" type="presParOf" srcId="{D862FC0E-FBA0-4197-B724-02B2EDA9750F}" destId="{0A870E44-87D3-4747-A3E3-422E45184E8E}" srcOrd="0" destOrd="0" presId="urn:microsoft.com/office/officeart/2005/8/layout/hierarchy2"/>
    <dgm:cxn modelId="{B5ECDE1F-513E-4C4C-94CE-2B57628D9CB8}" type="presParOf" srcId="{D862FC0E-FBA0-4197-B724-02B2EDA9750F}" destId="{B9F348DD-3AC5-414D-BB33-2870E4DBBA06}" srcOrd="1" destOrd="0" presId="urn:microsoft.com/office/officeart/2005/8/layout/hierarchy2"/>
    <dgm:cxn modelId="{E1415F91-0CE3-4175-9C55-3CB7D6469415}" type="presParOf" srcId="{B9F348DD-3AC5-414D-BB33-2870E4DBBA06}" destId="{258F2D36-F7C2-4FFF-9050-619845DB79E8}" srcOrd="0" destOrd="0" presId="urn:microsoft.com/office/officeart/2005/8/layout/hierarchy2"/>
    <dgm:cxn modelId="{D7B63224-3B12-4D00-BB12-AA57E4705F4D}" type="presParOf" srcId="{258F2D36-F7C2-4FFF-9050-619845DB79E8}" destId="{506FB539-F060-499F-8CA0-FD13E3F1CBA9}" srcOrd="0" destOrd="0" presId="urn:microsoft.com/office/officeart/2005/8/layout/hierarchy2"/>
    <dgm:cxn modelId="{9228D721-B93B-4D63-B860-14AB2D155AFC}" type="presParOf" srcId="{B9F348DD-3AC5-414D-BB33-2870E4DBBA06}" destId="{40206A47-C2FB-451F-BD3B-5C44A9C19016}" srcOrd="1" destOrd="0" presId="urn:microsoft.com/office/officeart/2005/8/layout/hierarchy2"/>
    <dgm:cxn modelId="{A5230896-505B-44AB-825D-C3D0DDAB7E83}" type="presParOf" srcId="{40206A47-C2FB-451F-BD3B-5C44A9C19016}" destId="{08D68B87-D458-48B6-8A08-CE566F65F08E}" srcOrd="0" destOrd="0" presId="urn:microsoft.com/office/officeart/2005/8/layout/hierarchy2"/>
    <dgm:cxn modelId="{A06AEBBC-D6AC-49DA-ACFC-2D0F14AE2B10}" type="presParOf" srcId="{40206A47-C2FB-451F-BD3B-5C44A9C19016}" destId="{DEFAD1B4-6D03-4654-A022-9BA57D4522C8}" srcOrd="1" destOrd="0" presId="urn:microsoft.com/office/officeart/2005/8/layout/hierarchy2"/>
    <dgm:cxn modelId="{0DB4BD66-E6E6-46EE-A790-246D50E655C7}" type="presParOf" srcId="{B9F348DD-3AC5-414D-BB33-2870E4DBBA06}" destId="{4D5FC78A-5977-4D6A-AE8F-1ABFD128F226}" srcOrd="2" destOrd="0" presId="urn:microsoft.com/office/officeart/2005/8/layout/hierarchy2"/>
    <dgm:cxn modelId="{E58E565B-056F-4648-91CB-398771C21777}" type="presParOf" srcId="{4D5FC78A-5977-4D6A-AE8F-1ABFD128F226}" destId="{540902ED-D210-4E4A-9616-1ECCF5A14ACE}" srcOrd="0" destOrd="0" presId="urn:microsoft.com/office/officeart/2005/8/layout/hierarchy2"/>
    <dgm:cxn modelId="{9CDB4B99-A0AC-4342-BEBF-F5992C87433E}" type="presParOf" srcId="{B9F348DD-3AC5-414D-BB33-2870E4DBBA06}" destId="{8233138A-F170-465D-AE97-13C500BFEE24}" srcOrd="3" destOrd="0" presId="urn:microsoft.com/office/officeart/2005/8/layout/hierarchy2"/>
    <dgm:cxn modelId="{ECDFF944-DAA3-4931-830D-3B52E57D916A}" type="presParOf" srcId="{8233138A-F170-465D-AE97-13C500BFEE24}" destId="{474E471F-B62F-4424-923E-08915DC44C99}" srcOrd="0" destOrd="0" presId="urn:microsoft.com/office/officeart/2005/8/layout/hierarchy2"/>
    <dgm:cxn modelId="{3F263809-84D4-42F4-AA73-238410BD243F}" type="presParOf" srcId="{8233138A-F170-465D-AE97-13C500BFEE24}" destId="{4DE653FF-9775-410A-B4DF-ACDE7CC99C42}" srcOrd="1" destOrd="0" presId="urn:microsoft.com/office/officeart/2005/8/layout/hierarchy2"/>
    <dgm:cxn modelId="{ED3D0C26-091C-41E9-B505-4959A84B20D9}" type="presParOf" srcId="{1574DE06-8974-4E89-A084-E78FAD81229C}" destId="{6B693641-89E7-4527-873B-1DEF328A9496}" srcOrd="2" destOrd="0" presId="urn:microsoft.com/office/officeart/2005/8/layout/hierarchy2"/>
    <dgm:cxn modelId="{3D53783B-E986-4936-876D-CF95FD6D5703}" type="presParOf" srcId="{6B693641-89E7-4527-873B-1DEF328A9496}" destId="{43ED382D-F884-4302-B9A6-608E8ED49AEE}" srcOrd="0" destOrd="0" presId="urn:microsoft.com/office/officeart/2005/8/layout/hierarchy2"/>
    <dgm:cxn modelId="{8B4776DD-C594-4EA8-9E1F-0142C5648CA4}" type="presParOf" srcId="{1574DE06-8974-4E89-A084-E78FAD81229C}" destId="{88FBD7C6-EBFC-48EF-AA5C-F323086DD276}" srcOrd="3" destOrd="0" presId="urn:microsoft.com/office/officeart/2005/8/layout/hierarchy2"/>
    <dgm:cxn modelId="{D101F086-C855-4F41-9712-225BD677DE4F}" type="presParOf" srcId="{88FBD7C6-EBFC-48EF-AA5C-F323086DD276}" destId="{5B8C2712-471C-4272-B1CE-7C145B58D1C2}" srcOrd="0" destOrd="0" presId="urn:microsoft.com/office/officeart/2005/8/layout/hierarchy2"/>
    <dgm:cxn modelId="{094D2725-FA7D-4486-8C45-86A4AF83B66D}" type="presParOf" srcId="{88FBD7C6-EBFC-48EF-AA5C-F323086DD276}" destId="{7BA67444-F791-42E6-97D3-530BE3C61365}" srcOrd="1" destOrd="0" presId="urn:microsoft.com/office/officeart/2005/8/layout/hierarchy2"/>
    <dgm:cxn modelId="{5EBB8731-48E0-45C9-92AB-6FB22FDC69C0}" type="presParOf" srcId="{7BA67444-F791-42E6-97D3-530BE3C61365}" destId="{F4D3BCB3-C32A-49D4-B10F-A153F319A465}" srcOrd="0" destOrd="0" presId="urn:microsoft.com/office/officeart/2005/8/layout/hierarchy2"/>
    <dgm:cxn modelId="{848E197D-5879-4657-B085-65F94824AE79}" type="presParOf" srcId="{F4D3BCB3-C32A-49D4-B10F-A153F319A465}" destId="{D3D66CBA-5AFF-45F2-90CB-74694935D7F8}" srcOrd="0" destOrd="0" presId="urn:microsoft.com/office/officeart/2005/8/layout/hierarchy2"/>
    <dgm:cxn modelId="{B31B423E-89B5-4E6E-B7A2-D652C1A03132}" type="presParOf" srcId="{7BA67444-F791-42E6-97D3-530BE3C61365}" destId="{FB4E648F-1ECA-4939-B68B-4FC81497CA46}" srcOrd="1" destOrd="0" presId="urn:microsoft.com/office/officeart/2005/8/layout/hierarchy2"/>
    <dgm:cxn modelId="{69758450-82E4-41FF-8CD6-58B61E125F76}" type="presParOf" srcId="{FB4E648F-1ECA-4939-B68B-4FC81497CA46}" destId="{76452D48-717B-4D0A-99EC-BF8DAFDABC44}" srcOrd="0" destOrd="0" presId="urn:microsoft.com/office/officeart/2005/8/layout/hierarchy2"/>
    <dgm:cxn modelId="{B55FD651-1704-42F8-AA83-457634EBA853}" type="presParOf" srcId="{FB4E648F-1ECA-4939-B68B-4FC81497CA46}" destId="{6E346ABF-5802-4066-B481-D906F2E4CE84}" srcOrd="1" destOrd="0" presId="urn:microsoft.com/office/officeart/2005/8/layout/hierarchy2"/>
    <dgm:cxn modelId="{60BA61F5-9C24-48BA-9F46-BB7EAC115DB4}" type="presParOf" srcId="{7BA67444-F791-42E6-97D3-530BE3C61365}" destId="{9B003EE8-A522-451D-9795-3CA49821D1B3}" srcOrd="2" destOrd="0" presId="urn:microsoft.com/office/officeart/2005/8/layout/hierarchy2"/>
    <dgm:cxn modelId="{A8A599F5-2CAF-4B73-AB04-BCFB5BAF2D20}" type="presParOf" srcId="{9B003EE8-A522-451D-9795-3CA49821D1B3}" destId="{22E65187-C845-4F7E-8CA1-7E886795A743}" srcOrd="0" destOrd="0" presId="urn:microsoft.com/office/officeart/2005/8/layout/hierarchy2"/>
    <dgm:cxn modelId="{780609C9-5855-445A-87B4-846DBBC00DBE}" type="presParOf" srcId="{7BA67444-F791-42E6-97D3-530BE3C61365}" destId="{C45F62A4-578E-42CC-9BA0-5F62877FC679}" srcOrd="3" destOrd="0" presId="urn:microsoft.com/office/officeart/2005/8/layout/hierarchy2"/>
    <dgm:cxn modelId="{1749531A-D5AA-4A61-90FB-C3E78D0F09BD}" type="presParOf" srcId="{C45F62A4-578E-42CC-9BA0-5F62877FC679}" destId="{A210719F-C409-4332-8DAC-525FA1E2BBF0}" srcOrd="0" destOrd="0" presId="urn:microsoft.com/office/officeart/2005/8/layout/hierarchy2"/>
    <dgm:cxn modelId="{965E98EC-D4F4-49C7-BA05-40B9AC9DB2D7}" type="presParOf" srcId="{C45F62A4-578E-42CC-9BA0-5F62877FC679}" destId="{1A8F82D4-CF6D-4686-B3F3-7B37124FBA6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EC603-EDB3-4F76-B826-F1BE5B19F3A5}">
      <dsp:nvSpPr>
        <dsp:cNvPr id="0" name=""/>
        <dsp:cNvSpPr/>
      </dsp:nvSpPr>
      <dsp:spPr>
        <a:xfrm>
          <a:off x="62570" y="1457904"/>
          <a:ext cx="1689260" cy="844630"/>
        </a:xfrm>
        <a:prstGeom prst="roundRect">
          <a:avLst>
            <a:gd name="adj" fmla="val 10000"/>
          </a:avLst>
        </a:prstGeom>
        <a:solidFill>
          <a:schemeClr val="lt1"/>
        </a:solidFill>
        <a:ln w="19050" cap="flat" cmpd="sng" algn="ctr">
          <a:solidFill>
            <a:schemeClr val="tx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1000"/>
            </a:spcAft>
            <a:buNone/>
          </a:pPr>
          <a:r>
            <a:rPr lang="fr-FR" sz="1100" kern="1200">
              <a:latin typeface="+mj-lt"/>
            </a:rPr>
            <a:t>Valeurs socio-économiques</a:t>
          </a:r>
        </a:p>
      </dsp:txBody>
      <dsp:txXfrm>
        <a:off x="87308" y="1482642"/>
        <a:ext cx="1639784" cy="795154"/>
      </dsp:txXfrm>
    </dsp:sp>
    <dsp:sp modelId="{F67C74BF-7959-4033-8540-7EE314B9B267}">
      <dsp:nvSpPr>
        <dsp:cNvPr id="0" name=""/>
        <dsp:cNvSpPr/>
      </dsp:nvSpPr>
      <dsp:spPr>
        <a:xfrm rot="18289469">
          <a:off x="1498064" y="1374342"/>
          <a:ext cx="1183236" cy="40429"/>
        </a:xfrm>
        <a:custGeom>
          <a:avLst/>
          <a:gdLst/>
          <a:ahLst/>
          <a:cxnLst/>
          <a:rect l="0" t="0" r="0" b="0"/>
          <a:pathLst>
            <a:path>
              <a:moveTo>
                <a:pt x="0" y="20214"/>
              </a:moveTo>
              <a:lnTo>
                <a:pt x="1183236" y="2021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ts val="1000"/>
            </a:spcAft>
            <a:buNone/>
          </a:pPr>
          <a:endParaRPr lang="fr-FR" sz="500" kern="1200">
            <a:latin typeface="+mj-lt"/>
          </a:endParaRPr>
        </a:p>
      </dsp:txBody>
      <dsp:txXfrm>
        <a:off x="2060101" y="1364976"/>
        <a:ext cx="59161" cy="59161"/>
      </dsp:txXfrm>
    </dsp:sp>
    <dsp:sp modelId="{0A870E44-87D3-4747-A3E3-422E45184E8E}">
      <dsp:nvSpPr>
        <dsp:cNvPr id="0" name=""/>
        <dsp:cNvSpPr/>
      </dsp:nvSpPr>
      <dsp:spPr>
        <a:xfrm>
          <a:off x="2427534" y="486580"/>
          <a:ext cx="1689260" cy="844630"/>
        </a:xfrm>
        <a:prstGeom prst="roundRect">
          <a:avLst>
            <a:gd name="adj" fmla="val 10000"/>
          </a:avLst>
        </a:prstGeom>
        <a:solidFill>
          <a:schemeClr val="lt1"/>
        </a:solidFill>
        <a:ln w="19050" cap="flat" cmpd="sng" algn="ctr">
          <a:solidFill>
            <a:schemeClr val="tx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1000"/>
            </a:spcAft>
            <a:buNone/>
          </a:pPr>
          <a:r>
            <a:rPr lang="fr-FR" sz="1100" kern="1200">
              <a:latin typeface="+mj-lt"/>
            </a:rPr>
            <a:t>Valeurs chiffrées</a:t>
          </a:r>
        </a:p>
      </dsp:txBody>
      <dsp:txXfrm>
        <a:off x="2452272" y="511318"/>
        <a:ext cx="1639784" cy="795154"/>
      </dsp:txXfrm>
    </dsp:sp>
    <dsp:sp modelId="{258F2D36-F7C2-4FFF-9050-619845DB79E8}">
      <dsp:nvSpPr>
        <dsp:cNvPr id="0" name=""/>
        <dsp:cNvSpPr/>
      </dsp:nvSpPr>
      <dsp:spPr>
        <a:xfrm rot="19457599">
          <a:off x="4038580" y="645849"/>
          <a:ext cx="832132" cy="40429"/>
        </a:xfrm>
        <a:custGeom>
          <a:avLst/>
          <a:gdLst/>
          <a:ahLst/>
          <a:cxnLst/>
          <a:rect l="0" t="0" r="0" b="0"/>
          <a:pathLst>
            <a:path>
              <a:moveTo>
                <a:pt x="0" y="20214"/>
              </a:moveTo>
              <a:lnTo>
                <a:pt x="832132" y="2021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ts val="1000"/>
            </a:spcAft>
            <a:buNone/>
          </a:pPr>
          <a:endParaRPr lang="fr-FR" sz="500" kern="1200">
            <a:latin typeface="+mj-lt"/>
          </a:endParaRPr>
        </a:p>
      </dsp:txBody>
      <dsp:txXfrm>
        <a:off x="4433843" y="645260"/>
        <a:ext cx="41606" cy="41606"/>
      </dsp:txXfrm>
    </dsp:sp>
    <dsp:sp modelId="{08D68B87-D458-48B6-8A08-CE566F65F08E}">
      <dsp:nvSpPr>
        <dsp:cNvPr id="0" name=""/>
        <dsp:cNvSpPr/>
      </dsp:nvSpPr>
      <dsp:spPr>
        <a:xfrm>
          <a:off x="4792498" y="918"/>
          <a:ext cx="1689260" cy="844630"/>
        </a:xfrm>
        <a:prstGeom prst="roundRect">
          <a:avLst>
            <a:gd name="adj" fmla="val 10000"/>
          </a:avLst>
        </a:prstGeom>
        <a:solidFill>
          <a:schemeClr val="lt1"/>
        </a:solidFill>
        <a:ln w="19050" cap="flat" cmpd="sng" algn="ctr">
          <a:solidFill>
            <a:schemeClr val="tx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1000"/>
            </a:spcAft>
            <a:buNone/>
          </a:pPr>
          <a:r>
            <a:rPr lang="fr-FR" sz="1100" kern="1200">
              <a:latin typeface="+mj-lt"/>
            </a:rPr>
            <a:t>Richesses créées  par l’ensemble des activités économiques </a:t>
          </a:r>
        </a:p>
      </dsp:txBody>
      <dsp:txXfrm>
        <a:off x="4817236" y="25656"/>
        <a:ext cx="1639784" cy="795154"/>
      </dsp:txXfrm>
    </dsp:sp>
    <dsp:sp modelId="{4D5FC78A-5977-4D6A-AE8F-1ABFD128F226}">
      <dsp:nvSpPr>
        <dsp:cNvPr id="0" name=""/>
        <dsp:cNvSpPr/>
      </dsp:nvSpPr>
      <dsp:spPr>
        <a:xfrm rot="2142401">
          <a:off x="4038580" y="1131511"/>
          <a:ext cx="832132" cy="40429"/>
        </a:xfrm>
        <a:custGeom>
          <a:avLst/>
          <a:gdLst/>
          <a:ahLst/>
          <a:cxnLst/>
          <a:rect l="0" t="0" r="0" b="0"/>
          <a:pathLst>
            <a:path>
              <a:moveTo>
                <a:pt x="0" y="20214"/>
              </a:moveTo>
              <a:lnTo>
                <a:pt x="832132" y="2021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ts val="1000"/>
            </a:spcAft>
            <a:buNone/>
          </a:pPr>
          <a:endParaRPr lang="fr-FR" sz="500" kern="1200">
            <a:latin typeface="+mj-lt"/>
          </a:endParaRPr>
        </a:p>
      </dsp:txBody>
      <dsp:txXfrm>
        <a:off x="4433843" y="1130923"/>
        <a:ext cx="41606" cy="41606"/>
      </dsp:txXfrm>
    </dsp:sp>
    <dsp:sp modelId="{474E471F-B62F-4424-923E-08915DC44C99}">
      <dsp:nvSpPr>
        <dsp:cNvPr id="0" name=""/>
        <dsp:cNvSpPr/>
      </dsp:nvSpPr>
      <dsp:spPr>
        <a:xfrm>
          <a:off x="4792498" y="972242"/>
          <a:ext cx="1689260" cy="844630"/>
        </a:xfrm>
        <a:prstGeom prst="roundRect">
          <a:avLst>
            <a:gd name="adj" fmla="val 10000"/>
          </a:avLst>
        </a:prstGeom>
        <a:solidFill>
          <a:schemeClr val="lt1"/>
        </a:solidFill>
        <a:ln w="19050" cap="flat" cmpd="sng" algn="ctr">
          <a:solidFill>
            <a:schemeClr val="tx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1000"/>
            </a:spcAft>
            <a:buNone/>
          </a:pPr>
          <a:r>
            <a:rPr lang="fr-FR" sz="1100" b="0" kern="1200">
              <a:latin typeface="+mj-lt"/>
            </a:rPr>
            <a:t>Richesses créées par les usages vulnérables, qui dépendent à court terme de la disponibilité de la ressource en eau</a:t>
          </a:r>
        </a:p>
      </dsp:txBody>
      <dsp:txXfrm>
        <a:off x="4817236" y="996980"/>
        <a:ext cx="1639784" cy="795154"/>
      </dsp:txXfrm>
    </dsp:sp>
    <dsp:sp modelId="{6B693641-89E7-4527-873B-1DEF328A9496}">
      <dsp:nvSpPr>
        <dsp:cNvPr id="0" name=""/>
        <dsp:cNvSpPr/>
      </dsp:nvSpPr>
      <dsp:spPr>
        <a:xfrm rot="3310531">
          <a:off x="1498064" y="2345667"/>
          <a:ext cx="1183236" cy="40429"/>
        </a:xfrm>
        <a:custGeom>
          <a:avLst/>
          <a:gdLst/>
          <a:ahLst/>
          <a:cxnLst/>
          <a:rect l="0" t="0" r="0" b="0"/>
          <a:pathLst>
            <a:path>
              <a:moveTo>
                <a:pt x="0" y="20214"/>
              </a:moveTo>
              <a:lnTo>
                <a:pt x="1183236" y="2021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ts val="1000"/>
            </a:spcAft>
            <a:buNone/>
          </a:pPr>
          <a:endParaRPr lang="fr-FR" sz="500" kern="1200">
            <a:latin typeface="+mj-lt"/>
          </a:endParaRPr>
        </a:p>
      </dsp:txBody>
      <dsp:txXfrm>
        <a:off x="2060101" y="2336301"/>
        <a:ext cx="59161" cy="59161"/>
      </dsp:txXfrm>
    </dsp:sp>
    <dsp:sp modelId="{5B8C2712-471C-4272-B1CE-7C145B58D1C2}">
      <dsp:nvSpPr>
        <dsp:cNvPr id="0" name=""/>
        <dsp:cNvSpPr/>
      </dsp:nvSpPr>
      <dsp:spPr>
        <a:xfrm>
          <a:off x="2427534" y="2429229"/>
          <a:ext cx="1689260" cy="844630"/>
        </a:xfrm>
        <a:prstGeom prst="roundRect">
          <a:avLst>
            <a:gd name="adj" fmla="val 10000"/>
          </a:avLst>
        </a:prstGeom>
        <a:solidFill>
          <a:schemeClr val="lt1"/>
        </a:solidFill>
        <a:ln w="19050" cap="flat" cmpd="sng" algn="ctr">
          <a:solidFill>
            <a:schemeClr val="tx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1000"/>
            </a:spcAft>
            <a:buNone/>
          </a:pPr>
          <a:r>
            <a:rPr lang="fr-FR" sz="1100" kern="1200" dirty="0">
              <a:latin typeface="+mj-lt"/>
            </a:rPr>
            <a:t>Valeurs non chiffrées (aménités)</a:t>
          </a:r>
        </a:p>
      </dsp:txBody>
      <dsp:txXfrm>
        <a:off x="2452272" y="2453967"/>
        <a:ext cx="1639784" cy="795154"/>
      </dsp:txXfrm>
    </dsp:sp>
    <dsp:sp modelId="{F4D3BCB3-C32A-49D4-B10F-A153F319A465}">
      <dsp:nvSpPr>
        <dsp:cNvPr id="0" name=""/>
        <dsp:cNvSpPr/>
      </dsp:nvSpPr>
      <dsp:spPr>
        <a:xfrm rot="19457599">
          <a:off x="4038580" y="2588498"/>
          <a:ext cx="832132" cy="40429"/>
        </a:xfrm>
        <a:custGeom>
          <a:avLst/>
          <a:gdLst/>
          <a:ahLst/>
          <a:cxnLst/>
          <a:rect l="0" t="0" r="0" b="0"/>
          <a:pathLst>
            <a:path>
              <a:moveTo>
                <a:pt x="0" y="20214"/>
              </a:moveTo>
              <a:lnTo>
                <a:pt x="832132" y="2021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ts val="1000"/>
            </a:spcAft>
            <a:buNone/>
          </a:pPr>
          <a:endParaRPr lang="fr-FR" sz="500" kern="1200">
            <a:latin typeface="+mj-lt"/>
          </a:endParaRPr>
        </a:p>
      </dsp:txBody>
      <dsp:txXfrm>
        <a:off x="4433843" y="2587910"/>
        <a:ext cx="41606" cy="41606"/>
      </dsp:txXfrm>
    </dsp:sp>
    <dsp:sp modelId="{76452D48-717B-4D0A-99EC-BF8DAFDABC44}">
      <dsp:nvSpPr>
        <dsp:cNvPr id="0" name=""/>
        <dsp:cNvSpPr/>
      </dsp:nvSpPr>
      <dsp:spPr>
        <a:xfrm>
          <a:off x="4792498" y="1943567"/>
          <a:ext cx="1689260" cy="844630"/>
        </a:xfrm>
        <a:prstGeom prst="roundRect">
          <a:avLst>
            <a:gd name="adj" fmla="val 10000"/>
          </a:avLst>
        </a:prstGeom>
        <a:solidFill>
          <a:schemeClr val="lt1"/>
        </a:solidFill>
        <a:ln w="19050" cap="flat" cmpd="sng" algn="ctr">
          <a:solidFill>
            <a:schemeClr val="tx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1000"/>
            </a:spcAft>
            <a:buNone/>
          </a:pPr>
          <a:r>
            <a:rPr lang="fr-FR" sz="1100" kern="1200">
              <a:latin typeface="+mj-lt"/>
            </a:rPr>
            <a:t>Services environnementaux</a:t>
          </a:r>
        </a:p>
      </dsp:txBody>
      <dsp:txXfrm>
        <a:off x="4817236" y="1968305"/>
        <a:ext cx="1639784" cy="795154"/>
      </dsp:txXfrm>
    </dsp:sp>
    <dsp:sp modelId="{9B003EE8-A522-451D-9795-3CA49821D1B3}">
      <dsp:nvSpPr>
        <dsp:cNvPr id="0" name=""/>
        <dsp:cNvSpPr/>
      </dsp:nvSpPr>
      <dsp:spPr>
        <a:xfrm rot="2112983">
          <a:off x="4039580" y="3074619"/>
          <a:ext cx="843782" cy="40429"/>
        </a:xfrm>
        <a:custGeom>
          <a:avLst/>
          <a:gdLst/>
          <a:ahLst/>
          <a:cxnLst/>
          <a:rect l="0" t="0" r="0" b="0"/>
          <a:pathLst>
            <a:path>
              <a:moveTo>
                <a:pt x="0" y="20214"/>
              </a:moveTo>
              <a:lnTo>
                <a:pt x="843782" y="2021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ts val="1000"/>
            </a:spcAft>
            <a:buNone/>
          </a:pPr>
          <a:endParaRPr lang="fr-FR" sz="500" kern="1200">
            <a:latin typeface="+mj-lt"/>
          </a:endParaRPr>
        </a:p>
      </dsp:txBody>
      <dsp:txXfrm>
        <a:off x="4440376" y="3073740"/>
        <a:ext cx="42189" cy="42189"/>
      </dsp:txXfrm>
    </dsp:sp>
    <dsp:sp modelId="{A210719F-C409-4332-8DAC-525FA1E2BBF0}">
      <dsp:nvSpPr>
        <dsp:cNvPr id="0" name=""/>
        <dsp:cNvSpPr/>
      </dsp:nvSpPr>
      <dsp:spPr>
        <a:xfrm>
          <a:off x="4806147" y="2915809"/>
          <a:ext cx="1689260" cy="844630"/>
        </a:xfrm>
        <a:prstGeom prst="roundRect">
          <a:avLst>
            <a:gd name="adj" fmla="val 10000"/>
          </a:avLst>
        </a:prstGeom>
        <a:solidFill>
          <a:schemeClr val="lt1"/>
        </a:solidFill>
        <a:ln w="19050" cap="flat" cmpd="sng" algn="ctr">
          <a:solidFill>
            <a:schemeClr val="tx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1000"/>
            </a:spcAft>
            <a:buNone/>
          </a:pPr>
          <a:r>
            <a:rPr lang="fr-FR" sz="1100" kern="1200">
              <a:latin typeface="+mj-lt"/>
            </a:rPr>
            <a:t>Services écosystémiques de régulation, culturels et partrimoine naturel</a:t>
          </a:r>
        </a:p>
      </dsp:txBody>
      <dsp:txXfrm>
        <a:off x="4830885" y="2940547"/>
        <a:ext cx="1639784" cy="7951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C986F0E-FF0E-470A-9A11-E495788F49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40EFF15-5A60-4D2A-B261-AF01E36FF6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43357C-BE7E-42C4-927F-9D9689305719}" type="datetimeFigureOut">
              <a:rPr lang="fr-FR" smtClean="0"/>
              <a:t>22/07/2019</a:t>
            </a:fld>
            <a:endParaRPr lang="fr-FR"/>
          </a:p>
        </p:txBody>
      </p:sp>
      <p:sp>
        <p:nvSpPr>
          <p:cNvPr id="4" name="Espace réservé du pied de page 3">
            <a:extLst>
              <a:ext uri="{FF2B5EF4-FFF2-40B4-BE49-F238E27FC236}">
                <a16:creationId xmlns:a16="http://schemas.microsoft.com/office/drawing/2014/main" id="{3F076BC6-CDC0-4ED5-9999-871421E2F2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781D21D-2281-4369-8C3D-148DEA875F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ED74E3-0001-462B-82FF-E4FB53402F30}" type="slidenum">
              <a:rPr lang="fr-FR" smtClean="0"/>
              <a:t>‹N°›</a:t>
            </a:fld>
            <a:endParaRPr lang="fr-FR"/>
          </a:p>
        </p:txBody>
      </p:sp>
    </p:spTree>
    <p:extLst>
      <p:ext uri="{BB962C8B-B14F-4D97-AF65-F5344CB8AC3E}">
        <p14:creationId xmlns:p14="http://schemas.microsoft.com/office/powerpoint/2010/main" val="3391511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2DBCE-5863-4FD8-8D91-E16709C8AA58}" type="datetimeFigureOut">
              <a:rPr lang="fr-FR" smtClean="0"/>
              <a:t>22/07/2019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32914-57F0-4DA5-A768-20AA8B39EC7D}" type="slidenum">
              <a:rPr lang="fr-FR" smtClean="0"/>
              <a:t>‹N°›</a:t>
            </a:fld>
            <a:endParaRPr lang="fr-FR"/>
          </a:p>
        </p:txBody>
      </p:sp>
    </p:spTree>
    <p:extLst>
      <p:ext uri="{BB962C8B-B14F-4D97-AF65-F5344CB8AC3E}">
        <p14:creationId xmlns:p14="http://schemas.microsoft.com/office/powerpoint/2010/main" val="97557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3</a:t>
            </a:fld>
            <a:endParaRPr lang="fr-FR"/>
          </a:p>
        </p:txBody>
      </p:sp>
    </p:spTree>
    <p:extLst>
      <p:ext uri="{BB962C8B-B14F-4D97-AF65-F5344CB8AC3E}">
        <p14:creationId xmlns:p14="http://schemas.microsoft.com/office/powerpoint/2010/main" val="116404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29</a:t>
            </a:fld>
            <a:endParaRPr lang="fr-FR"/>
          </a:p>
        </p:txBody>
      </p:sp>
    </p:spTree>
    <p:extLst>
      <p:ext uri="{BB962C8B-B14F-4D97-AF65-F5344CB8AC3E}">
        <p14:creationId xmlns:p14="http://schemas.microsoft.com/office/powerpoint/2010/main" val="252936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30</a:t>
            </a:fld>
            <a:endParaRPr lang="fr-FR"/>
          </a:p>
        </p:txBody>
      </p:sp>
    </p:spTree>
    <p:extLst>
      <p:ext uri="{BB962C8B-B14F-4D97-AF65-F5344CB8AC3E}">
        <p14:creationId xmlns:p14="http://schemas.microsoft.com/office/powerpoint/2010/main" val="92894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33</a:t>
            </a:fld>
            <a:endParaRPr lang="fr-FR"/>
          </a:p>
        </p:txBody>
      </p:sp>
    </p:spTree>
    <p:extLst>
      <p:ext uri="{BB962C8B-B14F-4D97-AF65-F5344CB8AC3E}">
        <p14:creationId xmlns:p14="http://schemas.microsoft.com/office/powerpoint/2010/main" val="233803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34</a:t>
            </a:fld>
            <a:endParaRPr lang="fr-FR"/>
          </a:p>
        </p:txBody>
      </p:sp>
    </p:spTree>
    <p:extLst>
      <p:ext uri="{BB962C8B-B14F-4D97-AF65-F5344CB8AC3E}">
        <p14:creationId xmlns:p14="http://schemas.microsoft.com/office/powerpoint/2010/main" val="299834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36</a:t>
            </a:fld>
            <a:endParaRPr lang="fr-FR"/>
          </a:p>
        </p:txBody>
      </p:sp>
    </p:spTree>
    <p:extLst>
      <p:ext uri="{BB962C8B-B14F-4D97-AF65-F5344CB8AC3E}">
        <p14:creationId xmlns:p14="http://schemas.microsoft.com/office/powerpoint/2010/main" val="106174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37</a:t>
            </a:fld>
            <a:endParaRPr lang="fr-FR"/>
          </a:p>
        </p:txBody>
      </p:sp>
    </p:spTree>
    <p:extLst>
      <p:ext uri="{BB962C8B-B14F-4D97-AF65-F5344CB8AC3E}">
        <p14:creationId xmlns:p14="http://schemas.microsoft.com/office/powerpoint/2010/main" val="1681111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39</a:t>
            </a:fld>
            <a:endParaRPr lang="fr-FR"/>
          </a:p>
        </p:txBody>
      </p:sp>
    </p:spTree>
    <p:extLst>
      <p:ext uri="{BB962C8B-B14F-4D97-AF65-F5344CB8AC3E}">
        <p14:creationId xmlns:p14="http://schemas.microsoft.com/office/powerpoint/2010/main" val="833715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41</a:t>
            </a:fld>
            <a:endParaRPr lang="fr-FR"/>
          </a:p>
        </p:txBody>
      </p:sp>
    </p:spTree>
    <p:extLst>
      <p:ext uri="{BB962C8B-B14F-4D97-AF65-F5344CB8AC3E}">
        <p14:creationId xmlns:p14="http://schemas.microsoft.com/office/powerpoint/2010/main" val="942336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42</a:t>
            </a:fld>
            <a:endParaRPr lang="fr-FR"/>
          </a:p>
        </p:txBody>
      </p:sp>
    </p:spTree>
    <p:extLst>
      <p:ext uri="{BB962C8B-B14F-4D97-AF65-F5344CB8AC3E}">
        <p14:creationId xmlns:p14="http://schemas.microsoft.com/office/powerpoint/2010/main" val="11656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43</a:t>
            </a:fld>
            <a:endParaRPr lang="fr-FR"/>
          </a:p>
        </p:txBody>
      </p:sp>
    </p:spTree>
    <p:extLst>
      <p:ext uri="{BB962C8B-B14F-4D97-AF65-F5344CB8AC3E}">
        <p14:creationId xmlns:p14="http://schemas.microsoft.com/office/powerpoint/2010/main" val="325031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a:t>
            </a:fld>
            <a:endParaRPr lang="fr-FR"/>
          </a:p>
        </p:txBody>
      </p:sp>
    </p:spTree>
    <p:extLst>
      <p:ext uri="{BB962C8B-B14F-4D97-AF65-F5344CB8AC3E}">
        <p14:creationId xmlns:p14="http://schemas.microsoft.com/office/powerpoint/2010/main" val="1537956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44</a:t>
            </a:fld>
            <a:endParaRPr lang="fr-FR"/>
          </a:p>
        </p:txBody>
      </p:sp>
    </p:spTree>
    <p:extLst>
      <p:ext uri="{BB962C8B-B14F-4D97-AF65-F5344CB8AC3E}">
        <p14:creationId xmlns:p14="http://schemas.microsoft.com/office/powerpoint/2010/main" val="205488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45</a:t>
            </a:fld>
            <a:endParaRPr lang="fr-FR"/>
          </a:p>
        </p:txBody>
      </p:sp>
    </p:spTree>
    <p:extLst>
      <p:ext uri="{BB962C8B-B14F-4D97-AF65-F5344CB8AC3E}">
        <p14:creationId xmlns:p14="http://schemas.microsoft.com/office/powerpoint/2010/main" val="391515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46</a:t>
            </a:fld>
            <a:endParaRPr lang="fr-FR"/>
          </a:p>
        </p:txBody>
      </p:sp>
    </p:spTree>
    <p:extLst>
      <p:ext uri="{BB962C8B-B14F-4D97-AF65-F5344CB8AC3E}">
        <p14:creationId xmlns:p14="http://schemas.microsoft.com/office/powerpoint/2010/main" val="1861299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47</a:t>
            </a:fld>
            <a:endParaRPr lang="fr-FR"/>
          </a:p>
        </p:txBody>
      </p:sp>
    </p:spTree>
    <p:extLst>
      <p:ext uri="{BB962C8B-B14F-4D97-AF65-F5344CB8AC3E}">
        <p14:creationId xmlns:p14="http://schemas.microsoft.com/office/powerpoint/2010/main" val="415883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6</a:t>
            </a:fld>
            <a:endParaRPr lang="fr-FR"/>
          </a:p>
        </p:txBody>
      </p:sp>
    </p:spTree>
    <p:extLst>
      <p:ext uri="{BB962C8B-B14F-4D97-AF65-F5344CB8AC3E}">
        <p14:creationId xmlns:p14="http://schemas.microsoft.com/office/powerpoint/2010/main" val="412561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7</a:t>
            </a:fld>
            <a:endParaRPr lang="fr-FR"/>
          </a:p>
        </p:txBody>
      </p:sp>
    </p:spTree>
    <p:extLst>
      <p:ext uri="{BB962C8B-B14F-4D97-AF65-F5344CB8AC3E}">
        <p14:creationId xmlns:p14="http://schemas.microsoft.com/office/powerpoint/2010/main" val="262783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8</a:t>
            </a:fld>
            <a:endParaRPr lang="fr-FR"/>
          </a:p>
        </p:txBody>
      </p:sp>
    </p:spTree>
    <p:extLst>
      <p:ext uri="{BB962C8B-B14F-4D97-AF65-F5344CB8AC3E}">
        <p14:creationId xmlns:p14="http://schemas.microsoft.com/office/powerpoint/2010/main" val="43373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9</a:t>
            </a:fld>
            <a:endParaRPr lang="fr-FR"/>
          </a:p>
        </p:txBody>
      </p:sp>
    </p:spTree>
    <p:extLst>
      <p:ext uri="{BB962C8B-B14F-4D97-AF65-F5344CB8AC3E}">
        <p14:creationId xmlns:p14="http://schemas.microsoft.com/office/powerpoint/2010/main" val="106049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18</a:t>
            </a:fld>
            <a:endParaRPr lang="fr-FR"/>
          </a:p>
        </p:txBody>
      </p:sp>
    </p:spTree>
    <p:extLst>
      <p:ext uri="{BB962C8B-B14F-4D97-AF65-F5344CB8AC3E}">
        <p14:creationId xmlns:p14="http://schemas.microsoft.com/office/powerpoint/2010/main" val="99471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21</a:t>
            </a:fld>
            <a:endParaRPr lang="fr-FR"/>
          </a:p>
        </p:txBody>
      </p:sp>
    </p:spTree>
    <p:extLst>
      <p:ext uri="{BB962C8B-B14F-4D97-AF65-F5344CB8AC3E}">
        <p14:creationId xmlns:p14="http://schemas.microsoft.com/office/powerpoint/2010/main" val="3532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32914-57F0-4DA5-A768-20AA8B39EC7D}" type="slidenum">
              <a:rPr lang="fr-FR" smtClean="0"/>
              <a:t>27</a:t>
            </a:fld>
            <a:endParaRPr lang="fr-FR"/>
          </a:p>
        </p:txBody>
      </p:sp>
    </p:spTree>
    <p:extLst>
      <p:ext uri="{BB962C8B-B14F-4D97-AF65-F5344CB8AC3E}">
        <p14:creationId xmlns:p14="http://schemas.microsoft.com/office/powerpoint/2010/main" val="3784239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1">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7A72FDB-C9D9-422E-ABFB-9A52FCA5B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32" r="9957"/>
          <a:stretch/>
        </p:blipFill>
        <p:spPr>
          <a:xfrm>
            <a:off x="7772400" y="0"/>
            <a:ext cx="4499956" cy="6858000"/>
          </a:xfrm>
          <a:prstGeom prst="rect">
            <a:avLst/>
          </a:prstGeom>
        </p:spPr>
      </p:pic>
      <p:sp>
        <p:nvSpPr>
          <p:cNvPr id="2" name="Titre 1">
            <a:extLst>
              <a:ext uri="{FF2B5EF4-FFF2-40B4-BE49-F238E27FC236}">
                <a16:creationId xmlns:a16="http://schemas.microsoft.com/office/drawing/2014/main" id="{AC3A4BDA-CCD3-4C73-82A9-9EE508C797F1}"/>
              </a:ext>
            </a:extLst>
          </p:cNvPr>
          <p:cNvSpPr>
            <a:spLocks noGrp="1"/>
          </p:cNvSpPr>
          <p:nvPr>
            <p:ph type="ctrTitle" hasCustomPrompt="1"/>
          </p:nvPr>
        </p:nvSpPr>
        <p:spPr>
          <a:xfrm>
            <a:off x="723900" y="2952056"/>
            <a:ext cx="6791326" cy="2136371"/>
          </a:xfrm>
        </p:spPr>
        <p:txBody>
          <a:bodyPr anchor="b"/>
          <a:lstStyle>
            <a:lvl1pPr algn="l">
              <a:defRPr sz="5500" spc="-100" baseline="0">
                <a:solidFill>
                  <a:srgbClr val="06476D"/>
                </a:solidFill>
              </a:defRPr>
            </a:lvl1pPr>
          </a:lstStyle>
          <a:p>
            <a:r>
              <a:rPr lang="fr-FR" dirty="0"/>
              <a:t>MODIFIEZ </a:t>
            </a:r>
            <a:br>
              <a:rPr lang="fr-FR" dirty="0"/>
            </a:br>
            <a:r>
              <a:rPr lang="fr-FR" dirty="0"/>
              <a:t>LE STYLE DU TITRE</a:t>
            </a:r>
          </a:p>
        </p:txBody>
      </p:sp>
      <p:sp>
        <p:nvSpPr>
          <p:cNvPr id="7" name="Espace réservé du contenu 2">
            <a:extLst>
              <a:ext uri="{FF2B5EF4-FFF2-40B4-BE49-F238E27FC236}">
                <a16:creationId xmlns:a16="http://schemas.microsoft.com/office/drawing/2014/main" id="{C6E61410-477D-40B7-9F26-0D30094706C8}"/>
              </a:ext>
            </a:extLst>
          </p:cNvPr>
          <p:cNvSpPr>
            <a:spLocks noGrp="1"/>
          </p:cNvSpPr>
          <p:nvPr>
            <p:ph idx="1" hasCustomPrompt="1"/>
          </p:nvPr>
        </p:nvSpPr>
        <p:spPr>
          <a:xfrm>
            <a:off x="723899" y="1452592"/>
            <a:ext cx="4701541" cy="1009015"/>
          </a:xfrm>
          <a:prstGeom prst="rect">
            <a:avLst/>
          </a:prstGeom>
        </p:spPr>
        <p:txBody>
          <a:bodyPr/>
          <a:lstStyle>
            <a:lvl1pPr marL="0" indent="0">
              <a:buNone/>
              <a:defRPr sz="1800" b="0">
                <a:solidFill>
                  <a:schemeClr val="tx2"/>
                </a:solidFill>
                <a:latin typeface="+mj-lt"/>
              </a:defRPr>
            </a:lvl1pPr>
          </a:lstStyle>
          <a:p>
            <a:pPr lvl="0"/>
            <a:r>
              <a:rPr lang="fr-FR" dirty="0"/>
              <a:t>Objet</a:t>
            </a:r>
            <a:br>
              <a:rPr lang="fr-FR" dirty="0"/>
            </a:br>
            <a:r>
              <a:rPr lang="fr-FR" dirty="0"/>
              <a:t>Date &amp; Lieu</a:t>
            </a:r>
          </a:p>
        </p:txBody>
      </p:sp>
      <p:pic>
        <p:nvPicPr>
          <p:cNvPr id="8" name="Image 7">
            <a:extLst>
              <a:ext uri="{FF2B5EF4-FFF2-40B4-BE49-F238E27FC236}">
                <a16:creationId xmlns:a16="http://schemas.microsoft.com/office/drawing/2014/main" id="{E9CCFBD9-B54B-4893-8A94-7D8ACBBA4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31" y="5777259"/>
            <a:ext cx="914400" cy="938784"/>
          </a:xfrm>
          <a:prstGeom prst="rect">
            <a:avLst/>
          </a:prstGeom>
        </p:spPr>
      </p:pic>
      <p:sp>
        <p:nvSpPr>
          <p:cNvPr id="9" name="Rectangle 8">
            <a:extLst>
              <a:ext uri="{FF2B5EF4-FFF2-40B4-BE49-F238E27FC236}">
                <a16:creationId xmlns:a16="http://schemas.microsoft.com/office/drawing/2014/main" id="{101FF7BD-8C63-4D68-876E-21AAB6CBCE9B}"/>
              </a:ext>
            </a:extLst>
          </p:cNvPr>
          <p:cNvSpPr/>
          <p:nvPr userDrawn="1"/>
        </p:nvSpPr>
        <p:spPr>
          <a:xfrm>
            <a:off x="1309305" y="6131235"/>
            <a:ext cx="3960440" cy="230832"/>
          </a:xfrm>
          <a:prstGeom prst="rect">
            <a:avLst/>
          </a:prstGeom>
        </p:spPr>
        <p:txBody>
          <a:bodyPr wrap="square">
            <a:spAutoFit/>
          </a:bodyPr>
          <a:lstStyle/>
          <a:p>
            <a:pPr algn="r"/>
            <a:r>
              <a:rPr lang="fr-FR" sz="900" dirty="0">
                <a:solidFill>
                  <a:schemeClr val="tx2"/>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chemeClr val="tx2"/>
                </a:solidFill>
                <a:latin typeface="Calibri Light" panose="020F0302020204030204" pitchFamily="34" charset="0"/>
                <a:cs typeface="Calibri Light" panose="020F0302020204030204" pitchFamily="34" charset="0"/>
              </a:rPr>
              <a:t>www.smavd.org</a:t>
            </a:r>
          </a:p>
        </p:txBody>
      </p:sp>
    </p:spTree>
    <p:extLst>
      <p:ext uri="{BB962C8B-B14F-4D97-AF65-F5344CB8AC3E}">
        <p14:creationId xmlns:p14="http://schemas.microsoft.com/office/powerpoint/2010/main" val="392096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Class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59E87-AC46-46B1-B3F5-54C21D2E401D}"/>
              </a:ext>
            </a:extLst>
          </p:cNvPr>
          <p:cNvSpPr>
            <a:spLocks noGrp="1"/>
          </p:cNvSpPr>
          <p:nvPr>
            <p:ph type="title" hasCustomPrompt="1"/>
          </p:nvPr>
        </p:nvSpPr>
        <p:spPr>
          <a:xfrm>
            <a:off x="838199" y="1"/>
            <a:ext cx="10442171" cy="1646238"/>
          </a:xfrm>
        </p:spPr>
        <p:txBody>
          <a:bodyPr/>
          <a:lstStyle>
            <a:lvl1pPr>
              <a:defRPr sz="4000">
                <a:solidFill>
                  <a:srgbClr val="06476D"/>
                </a:solidFill>
              </a:defRPr>
            </a:lvl1pPr>
          </a:lstStyle>
          <a:p>
            <a:r>
              <a:rPr lang="fr-FR" dirty="0"/>
              <a:t>Diapo classique</a:t>
            </a:r>
          </a:p>
        </p:txBody>
      </p:sp>
      <p:sp>
        <p:nvSpPr>
          <p:cNvPr id="3" name="Espace réservé du contenu 2">
            <a:extLst>
              <a:ext uri="{FF2B5EF4-FFF2-40B4-BE49-F238E27FC236}">
                <a16:creationId xmlns:a16="http://schemas.microsoft.com/office/drawing/2014/main" id="{1D643FEE-9AC8-4725-B48E-CF1BF585EF4A}"/>
              </a:ext>
            </a:extLst>
          </p:cNvPr>
          <p:cNvSpPr>
            <a:spLocks noGrp="1"/>
          </p:cNvSpPr>
          <p:nvPr>
            <p:ph sz="half" idx="1"/>
          </p:nvPr>
        </p:nvSpPr>
        <p:spPr>
          <a:xfrm>
            <a:off x="838199" y="2560319"/>
            <a:ext cx="10018221" cy="3616643"/>
          </a:xfrm>
          <a:prstGeom prst="rect">
            <a:avLst/>
          </a:prstGeom>
        </p:spPr>
        <p:txBody>
          <a:bodyPr/>
          <a:lstStyle>
            <a:lvl1pPr>
              <a:defRPr sz="2000">
                <a:latin typeface="Raleway" panose="020B0503030101060003" pitchFamily="34" charset="0"/>
              </a:defRPr>
            </a:lvl1pPr>
            <a:lvl2pPr>
              <a:defRPr sz="1600">
                <a:solidFill>
                  <a:schemeClr val="bg2">
                    <a:lumMod val="50000"/>
                  </a:schemeClr>
                </a:solidFill>
                <a:latin typeface="+mj-lt"/>
              </a:defRPr>
            </a:lvl2pPr>
            <a:lvl3pPr>
              <a:defRPr sz="1600">
                <a:solidFill>
                  <a:schemeClr val="bg2">
                    <a:lumMod val="50000"/>
                  </a:schemeClr>
                </a:solidFill>
                <a:latin typeface="+mj-lt"/>
              </a:defRPr>
            </a:lvl3pPr>
            <a:lvl4pPr>
              <a:defRPr sz="1600">
                <a:solidFill>
                  <a:schemeClr val="bg2">
                    <a:lumMod val="50000"/>
                  </a:schemeClr>
                </a:solidFill>
                <a:latin typeface="+mj-lt"/>
              </a:defRPr>
            </a:lvl4pPr>
            <a:lvl5pPr>
              <a:defRPr sz="1600">
                <a:solidFill>
                  <a:schemeClr val="bg2">
                    <a:lumMod val="50000"/>
                  </a:schemeClr>
                </a:solidFill>
                <a:latin typeface="+mj-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A07A6433-08AB-4E0B-BD49-CA59E3EB25AE}"/>
              </a:ext>
            </a:extLst>
          </p:cNvPr>
          <p:cNvSpPr>
            <a:spLocks noGrp="1"/>
          </p:cNvSpPr>
          <p:nvPr>
            <p:ph type="dt" sz="half" idx="10"/>
          </p:nvPr>
        </p:nvSpPr>
        <p:spPr/>
        <p:txBody>
          <a:bodyPr/>
          <a:lstStyle/>
          <a:p>
            <a:fld id="{9570DCF1-A5D2-491C-91AA-3917F85691FA}" type="datetime1">
              <a:rPr lang="fr-FR" smtClean="0"/>
              <a:t>22/07/2019</a:t>
            </a:fld>
            <a:endParaRPr lang="fr-FR"/>
          </a:p>
        </p:txBody>
      </p:sp>
      <p:sp>
        <p:nvSpPr>
          <p:cNvPr id="8" name="Espace réservé du contenu 2">
            <a:extLst>
              <a:ext uri="{FF2B5EF4-FFF2-40B4-BE49-F238E27FC236}">
                <a16:creationId xmlns:a16="http://schemas.microsoft.com/office/drawing/2014/main" id="{77C9C29F-A6D6-4944-9C8B-FC904C1B7B16}"/>
              </a:ext>
            </a:extLst>
          </p:cNvPr>
          <p:cNvSpPr>
            <a:spLocks noGrp="1"/>
          </p:cNvSpPr>
          <p:nvPr>
            <p:ph idx="13" hasCustomPrompt="1"/>
          </p:nvPr>
        </p:nvSpPr>
        <p:spPr>
          <a:xfrm>
            <a:off x="838199" y="1363287"/>
            <a:ext cx="10442171" cy="1197032"/>
          </a:xfrm>
          <a:prstGeom prst="rect">
            <a:avLst/>
          </a:prstGeom>
        </p:spPr>
        <p:txBody>
          <a:bodyPr/>
          <a:lstStyle>
            <a:lvl1pPr marL="0" indent="0">
              <a:buNone/>
              <a:defRPr sz="3200">
                <a:solidFill>
                  <a:schemeClr val="bg2">
                    <a:lumMod val="50000"/>
                  </a:schemeClr>
                </a:solidFill>
                <a:latin typeface="+mj-lt"/>
              </a:defRPr>
            </a:lvl1pPr>
          </a:lstStyle>
          <a:p>
            <a:pPr lvl="0"/>
            <a:r>
              <a:rPr lang="fr-FR" dirty="0"/>
              <a:t>Sous-titres</a:t>
            </a:r>
          </a:p>
        </p:txBody>
      </p:sp>
      <p:pic>
        <p:nvPicPr>
          <p:cNvPr id="23" name="Image 22">
            <a:extLst>
              <a:ext uri="{FF2B5EF4-FFF2-40B4-BE49-F238E27FC236}">
                <a16:creationId xmlns:a16="http://schemas.microsoft.com/office/drawing/2014/main" id="{AA021F1C-D265-437A-BE83-56C624057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3889" y="6210256"/>
            <a:ext cx="604131" cy="620241"/>
          </a:xfrm>
          <a:prstGeom prst="rect">
            <a:avLst/>
          </a:prstGeom>
        </p:spPr>
      </p:pic>
      <p:sp>
        <p:nvSpPr>
          <p:cNvPr id="24" name="Espace réservé du pied de page 5">
            <a:extLst>
              <a:ext uri="{FF2B5EF4-FFF2-40B4-BE49-F238E27FC236}">
                <a16:creationId xmlns:a16="http://schemas.microsoft.com/office/drawing/2014/main" id="{C9166F3E-1763-4375-90D6-95668A2EB73E}"/>
              </a:ext>
            </a:extLst>
          </p:cNvPr>
          <p:cNvSpPr>
            <a:spLocks noGrp="1"/>
          </p:cNvSpPr>
          <p:nvPr>
            <p:ph type="ftr" sz="quarter" idx="11"/>
          </p:nvPr>
        </p:nvSpPr>
        <p:spPr>
          <a:xfrm>
            <a:off x="10523916" y="6272590"/>
            <a:ext cx="1487976" cy="488540"/>
          </a:xfrm>
        </p:spPr>
        <p:txBody>
          <a:bodyPr/>
          <a:lstStyle>
            <a:lvl1pPr algn="l">
              <a:defRPr sz="700">
                <a:latin typeface="Raleway" panose="020B0503030101060003" pitchFamily="34" charset="0"/>
              </a:defRPr>
            </a:lvl1pPr>
          </a:lstStyle>
          <a:p>
            <a:r>
              <a:rPr lang="fr-FR" dirty="0"/>
              <a:t>Syndicat Mixte d’Aménagement de la vallée de la Durance </a:t>
            </a:r>
          </a:p>
          <a:p>
            <a:r>
              <a:rPr lang="fr-FR" dirty="0"/>
              <a:t>EPTB DURANCE</a:t>
            </a:r>
          </a:p>
        </p:txBody>
      </p:sp>
      <p:cxnSp>
        <p:nvCxnSpPr>
          <p:cNvPr id="25" name="Connecteur droit 24">
            <a:extLst>
              <a:ext uri="{FF2B5EF4-FFF2-40B4-BE49-F238E27FC236}">
                <a16:creationId xmlns:a16="http://schemas.microsoft.com/office/drawing/2014/main" id="{9B4A1851-6107-4259-A861-6B883D004256}"/>
              </a:ext>
            </a:extLst>
          </p:cNvPr>
          <p:cNvCxnSpPr/>
          <p:nvPr userDrawn="1"/>
        </p:nvCxnSpPr>
        <p:spPr>
          <a:xfrm flipV="1">
            <a:off x="9973889" y="6356350"/>
            <a:ext cx="0" cy="365125"/>
          </a:xfrm>
          <a:prstGeom prst="line">
            <a:avLst/>
          </a:prstGeom>
          <a:ln w="3175">
            <a:solidFill>
              <a:srgbClr val="06476D"/>
            </a:solidFill>
            <a:prstDash val="sysDot"/>
          </a:ln>
        </p:spPr>
        <p:style>
          <a:lnRef idx="1">
            <a:schemeClr val="accent1"/>
          </a:lnRef>
          <a:fillRef idx="0">
            <a:schemeClr val="accent1"/>
          </a:fillRef>
          <a:effectRef idx="0">
            <a:schemeClr val="accent1"/>
          </a:effectRef>
          <a:fontRef idx="minor">
            <a:schemeClr val="tx1"/>
          </a:fontRef>
        </p:style>
      </p:cxnSp>
      <p:sp>
        <p:nvSpPr>
          <p:cNvPr id="26" name="Espace réservé du numéro de diapositive 6">
            <a:extLst>
              <a:ext uri="{FF2B5EF4-FFF2-40B4-BE49-F238E27FC236}">
                <a16:creationId xmlns:a16="http://schemas.microsoft.com/office/drawing/2014/main" id="{83A053B6-81A1-485E-B7A8-9A2FDB02FC3B}"/>
              </a:ext>
            </a:extLst>
          </p:cNvPr>
          <p:cNvSpPr>
            <a:spLocks noGrp="1"/>
          </p:cNvSpPr>
          <p:nvPr>
            <p:ph type="sldNum" sz="quarter" idx="12"/>
          </p:nvPr>
        </p:nvSpPr>
        <p:spPr>
          <a:xfrm>
            <a:off x="7139247" y="6356350"/>
            <a:ext cx="2743200" cy="365125"/>
          </a:xfrm>
        </p:spPr>
        <p:txBody>
          <a:bodyPr/>
          <a:lstStyle>
            <a:lvl1pPr>
              <a:defRPr sz="1000">
                <a:latin typeface="Raleway" panose="020B0503030101060003" pitchFamily="34" charset="0"/>
              </a:defRPr>
            </a:lvl1pPr>
          </a:lstStyle>
          <a:p>
            <a:fld id="{0CBD8C4B-466F-42AA-8323-23618FFBE172}" type="slidenum">
              <a:rPr lang="fr-FR" smtClean="0"/>
              <a:pPr/>
              <a:t>‹N°›</a:t>
            </a:fld>
            <a:endParaRPr lang="fr-FR"/>
          </a:p>
        </p:txBody>
      </p:sp>
    </p:spTree>
    <p:extLst>
      <p:ext uri="{BB962C8B-B14F-4D97-AF65-F5344CB8AC3E}">
        <p14:creationId xmlns:p14="http://schemas.microsoft.com/office/powerpoint/2010/main" val="236157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 Classique + reperes section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59E87-AC46-46B1-B3F5-54C21D2E401D}"/>
              </a:ext>
            </a:extLst>
          </p:cNvPr>
          <p:cNvSpPr>
            <a:spLocks noGrp="1"/>
          </p:cNvSpPr>
          <p:nvPr>
            <p:ph type="title" hasCustomPrompt="1"/>
          </p:nvPr>
        </p:nvSpPr>
        <p:spPr>
          <a:xfrm>
            <a:off x="838199" y="1"/>
            <a:ext cx="10442171" cy="1646238"/>
          </a:xfrm>
        </p:spPr>
        <p:txBody>
          <a:bodyPr/>
          <a:lstStyle>
            <a:lvl1pPr>
              <a:defRPr sz="4000">
                <a:solidFill>
                  <a:srgbClr val="06476D"/>
                </a:solidFill>
              </a:defRPr>
            </a:lvl1pPr>
          </a:lstStyle>
          <a:p>
            <a:r>
              <a:rPr lang="fr-FR" dirty="0"/>
              <a:t>Diapo classique</a:t>
            </a:r>
          </a:p>
        </p:txBody>
      </p:sp>
      <p:sp>
        <p:nvSpPr>
          <p:cNvPr id="3" name="Espace réservé du contenu 2">
            <a:extLst>
              <a:ext uri="{FF2B5EF4-FFF2-40B4-BE49-F238E27FC236}">
                <a16:creationId xmlns:a16="http://schemas.microsoft.com/office/drawing/2014/main" id="{1D643FEE-9AC8-4725-B48E-CF1BF585EF4A}"/>
              </a:ext>
            </a:extLst>
          </p:cNvPr>
          <p:cNvSpPr>
            <a:spLocks noGrp="1"/>
          </p:cNvSpPr>
          <p:nvPr>
            <p:ph sz="half" idx="1"/>
          </p:nvPr>
        </p:nvSpPr>
        <p:spPr>
          <a:xfrm>
            <a:off x="838199" y="2560319"/>
            <a:ext cx="10018221" cy="3616643"/>
          </a:xfrm>
          <a:prstGeom prst="rect">
            <a:avLst/>
          </a:prstGeom>
        </p:spPr>
        <p:txBody>
          <a:bodyPr/>
          <a:lstStyle>
            <a:lvl1pPr>
              <a:defRPr sz="2000">
                <a:latin typeface="Raleway" panose="020B0503030101060003" pitchFamily="34" charset="0"/>
              </a:defRPr>
            </a:lvl1pPr>
            <a:lvl2pPr>
              <a:defRPr sz="1600">
                <a:solidFill>
                  <a:schemeClr val="bg2">
                    <a:lumMod val="50000"/>
                  </a:schemeClr>
                </a:solidFill>
                <a:latin typeface="+mj-lt"/>
              </a:defRPr>
            </a:lvl2pPr>
            <a:lvl3pPr>
              <a:defRPr sz="1600">
                <a:solidFill>
                  <a:schemeClr val="bg2">
                    <a:lumMod val="50000"/>
                  </a:schemeClr>
                </a:solidFill>
                <a:latin typeface="+mj-lt"/>
              </a:defRPr>
            </a:lvl3pPr>
            <a:lvl4pPr>
              <a:defRPr sz="1600">
                <a:solidFill>
                  <a:schemeClr val="bg2">
                    <a:lumMod val="50000"/>
                  </a:schemeClr>
                </a:solidFill>
                <a:latin typeface="+mj-lt"/>
              </a:defRPr>
            </a:lvl4pPr>
            <a:lvl5pPr>
              <a:defRPr sz="1600">
                <a:solidFill>
                  <a:schemeClr val="bg2">
                    <a:lumMod val="50000"/>
                  </a:schemeClr>
                </a:solidFill>
                <a:latin typeface="+mj-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A07A6433-08AB-4E0B-BD49-CA59E3EB25AE}"/>
              </a:ext>
            </a:extLst>
          </p:cNvPr>
          <p:cNvSpPr>
            <a:spLocks noGrp="1"/>
          </p:cNvSpPr>
          <p:nvPr>
            <p:ph type="dt" sz="half" idx="10"/>
          </p:nvPr>
        </p:nvSpPr>
        <p:spPr/>
        <p:txBody>
          <a:bodyPr/>
          <a:lstStyle/>
          <a:p>
            <a:fld id="{9570DCF1-A5D2-491C-91AA-3917F85691FA}" type="datetime1">
              <a:rPr lang="fr-FR" smtClean="0"/>
              <a:t>22/07/2019</a:t>
            </a:fld>
            <a:endParaRPr lang="fr-FR"/>
          </a:p>
        </p:txBody>
      </p:sp>
      <p:sp>
        <p:nvSpPr>
          <p:cNvPr id="8" name="Espace réservé du contenu 2">
            <a:extLst>
              <a:ext uri="{FF2B5EF4-FFF2-40B4-BE49-F238E27FC236}">
                <a16:creationId xmlns:a16="http://schemas.microsoft.com/office/drawing/2014/main" id="{77C9C29F-A6D6-4944-9C8B-FC904C1B7B16}"/>
              </a:ext>
            </a:extLst>
          </p:cNvPr>
          <p:cNvSpPr>
            <a:spLocks noGrp="1"/>
          </p:cNvSpPr>
          <p:nvPr>
            <p:ph idx="13" hasCustomPrompt="1"/>
          </p:nvPr>
        </p:nvSpPr>
        <p:spPr>
          <a:xfrm>
            <a:off x="838199" y="1363287"/>
            <a:ext cx="10442171" cy="1197032"/>
          </a:xfrm>
          <a:prstGeom prst="rect">
            <a:avLst/>
          </a:prstGeom>
        </p:spPr>
        <p:txBody>
          <a:bodyPr/>
          <a:lstStyle>
            <a:lvl1pPr marL="0" indent="0">
              <a:buNone/>
              <a:defRPr sz="3200">
                <a:solidFill>
                  <a:schemeClr val="bg2">
                    <a:lumMod val="50000"/>
                  </a:schemeClr>
                </a:solidFill>
                <a:latin typeface="+mj-lt"/>
              </a:defRPr>
            </a:lvl1pPr>
          </a:lstStyle>
          <a:p>
            <a:pPr lvl="0"/>
            <a:r>
              <a:rPr lang="fr-FR" dirty="0"/>
              <a:t>Sous-titres</a:t>
            </a:r>
          </a:p>
        </p:txBody>
      </p:sp>
      <p:pic>
        <p:nvPicPr>
          <p:cNvPr id="23" name="Image 22">
            <a:extLst>
              <a:ext uri="{FF2B5EF4-FFF2-40B4-BE49-F238E27FC236}">
                <a16:creationId xmlns:a16="http://schemas.microsoft.com/office/drawing/2014/main" id="{AA021F1C-D265-437A-BE83-56C624057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3889" y="6210256"/>
            <a:ext cx="604131" cy="620241"/>
          </a:xfrm>
          <a:prstGeom prst="rect">
            <a:avLst/>
          </a:prstGeom>
        </p:spPr>
      </p:pic>
      <p:sp>
        <p:nvSpPr>
          <p:cNvPr id="24" name="Espace réservé du pied de page 5">
            <a:extLst>
              <a:ext uri="{FF2B5EF4-FFF2-40B4-BE49-F238E27FC236}">
                <a16:creationId xmlns:a16="http://schemas.microsoft.com/office/drawing/2014/main" id="{C9166F3E-1763-4375-90D6-95668A2EB73E}"/>
              </a:ext>
            </a:extLst>
          </p:cNvPr>
          <p:cNvSpPr>
            <a:spLocks noGrp="1"/>
          </p:cNvSpPr>
          <p:nvPr>
            <p:ph type="ftr" sz="quarter" idx="11"/>
          </p:nvPr>
        </p:nvSpPr>
        <p:spPr>
          <a:xfrm>
            <a:off x="10523916" y="6272590"/>
            <a:ext cx="1487976" cy="488540"/>
          </a:xfrm>
        </p:spPr>
        <p:txBody>
          <a:bodyPr/>
          <a:lstStyle>
            <a:lvl1pPr algn="l">
              <a:defRPr sz="700">
                <a:latin typeface="Raleway" panose="020B0503030101060003" pitchFamily="34" charset="0"/>
              </a:defRPr>
            </a:lvl1pPr>
          </a:lstStyle>
          <a:p>
            <a:r>
              <a:rPr lang="fr-FR" dirty="0"/>
              <a:t>Syndicat Mixte d’Aménagement de la vallée de la Durance </a:t>
            </a:r>
          </a:p>
          <a:p>
            <a:r>
              <a:rPr lang="fr-FR" dirty="0"/>
              <a:t>EPTB DURANCE</a:t>
            </a:r>
          </a:p>
        </p:txBody>
      </p:sp>
      <p:cxnSp>
        <p:nvCxnSpPr>
          <p:cNvPr id="25" name="Connecteur droit 24">
            <a:extLst>
              <a:ext uri="{FF2B5EF4-FFF2-40B4-BE49-F238E27FC236}">
                <a16:creationId xmlns:a16="http://schemas.microsoft.com/office/drawing/2014/main" id="{9B4A1851-6107-4259-A861-6B883D004256}"/>
              </a:ext>
            </a:extLst>
          </p:cNvPr>
          <p:cNvCxnSpPr/>
          <p:nvPr userDrawn="1"/>
        </p:nvCxnSpPr>
        <p:spPr>
          <a:xfrm flipV="1">
            <a:off x="9973889" y="6356350"/>
            <a:ext cx="0" cy="365125"/>
          </a:xfrm>
          <a:prstGeom prst="line">
            <a:avLst/>
          </a:prstGeom>
          <a:ln w="3175">
            <a:solidFill>
              <a:srgbClr val="06476D"/>
            </a:solidFill>
            <a:prstDash val="sysDot"/>
          </a:ln>
        </p:spPr>
        <p:style>
          <a:lnRef idx="1">
            <a:schemeClr val="accent1"/>
          </a:lnRef>
          <a:fillRef idx="0">
            <a:schemeClr val="accent1"/>
          </a:fillRef>
          <a:effectRef idx="0">
            <a:schemeClr val="accent1"/>
          </a:effectRef>
          <a:fontRef idx="minor">
            <a:schemeClr val="tx1"/>
          </a:fontRef>
        </p:style>
      </p:cxnSp>
      <p:sp>
        <p:nvSpPr>
          <p:cNvPr id="26" name="Espace réservé du numéro de diapositive 6">
            <a:extLst>
              <a:ext uri="{FF2B5EF4-FFF2-40B4-BE49-F238E27FC236}">
                <a16:creationId xmlns:a16="http://schemas.microsoft.com/office/drawing/2014/main" id="{83A053B6-81A1-485E-B7A8-9A2FDB02FC3B}"/>
              </a:ext>
            </a:extLst>
          </p:cNvPr>
          <p:cNvSpPr>
            <a:spLocks noGrp="1"/>
          </p:cNvSpPr>
          <p:nvPr>
            <p:ph type="sldNum" sz="quarter" idx="12"/>
          </p:nvPr>
        </p:nvSpPr>
        <p:spPr>
          <a:xfrm>
            <a:off x="7139247" y="6356350"/>
            <a:ext cx="2743200" cy="365125"/>
          </a:xfrm>
        </p:spPr>
        <p:txBody>
          <a:bodyPr/>
          <a:lstStyle>
            <a:lvl1pPr>
              <a:defRPr sz="1000">
                <a:latin typeface="Raleway" panose="020B0503030101060003" pitchFamily="34" charset="0"/>
              </a:defRPr>
            </a:lvl1pPr>
          </a:lstStyle>
          <a:p>
            <a:fld id="{0CBD8C4B-466F-42AA-8323-23618FFBE172}" type="slidenum">
              <a:rPr lang="fr-FR" smtClean="0"/>
              <a:pPr/>
              <a:t>‹N°›</a:t>
            </a:fld>
            <a:endParaRPr lang="fr-FR"/>
          </a:p>
        </p:txBody>
      </p:sp>
      <p:sp>
        <p:nvSpPr>
          <p:cNvPr id="10" name="Rectangle 9">
            <a:extLst>
              <a:ext uri="{FF2B5EF4-FFF2-40B4-BE49-F238E27FC236}">
                <a16:creationId xmlns:a16="http://schemas.microsoft.com/office/drawing/2014/main" id="{7885085E-F40B-477C-991D-0AE5B0128300}"/>
              </a:ext>
            </a:extLst>
          </p:cNvPr>
          <p:cNvSpPr/>
          <p:nvPr userDrawn="1"/>
        </p:nvSpPr>
        <p:spPr>
          <a:xfrm>
            <a:off x="1030624" y="6272591"/>
            <a:ext cx="1487976" cy="239262"/>
          </a:xfrm>
          <a:prstGeom prst="rect">
            <a:avLst/>
          </a:prstGeom>
          <a:solidFill>
            <a:srgbClr val="00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latin typeface="Raleway" panose="020B0503030101060003" pitchFamily="34" charset="0"/>
              </a:rPr>
              <a:t>Contexte &amp; Analyse</a:t>
            </a:r>
          </a:p>
        </p:txBody>
      </p:sp>
      <p:sp>
        <p:nvSpPr>
          <p:cNvPr id="11" name="Rectangle 10">
            <a:extLst>
              <a:ext uri="{FF2B5EF4-FFF2-40B4-BE49-F238E27FC236}">
                <a16:creationId xmlns:a16="http://schemas.microsoft.com/office/drawing/2014/main" id="{5CD8B90A-297C-4D2A-B9C1-34DC2E550FD3}"/>
              </a:ext>
            </a:extLst>
          </p:cNvPr>
          <p:cNvSpPr/>
          <p:nvPr userDrawn="1"/>
        </p:nvSpPr>
        <p:spPr>
          <a:xfrm>
            <a:off x="2617722" y="6272590"/>
            <a:ext cx="1487976" cy="239262"/>
          </a:xfrm>
          <a:prstGeom prst="rect">
            <a:avLst/>
          </a:prstGeom>
          <a:solidFill>
            <a:srgbClr val="064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latin typeface="Raleway" panose="020B0503030101060003" pitchFamily="34" charset="0"/>
              </a:rPr>
              <a:t>ADN de la structure</a:t>
            </a:r>
          </a:p>
        </p:txBody>
      </p:sp>
      <p:sp>
        <p:nvSpPr>
          <p:cNvPr id="12" name="Rectangle 11">
            <a:extLst>
              <a:ext uri="{FF2B5EF4-FFF2-40B4-BE49-F238E27FC236}">
                <a16:creationId xmlns:a16="http://schemas.microsoft.com/office/drawing/2014/main" id="{71539D0C-0721-4D7F-A093-814020F5CB84}"/>
              </a:ext>
            </a:extLst>
          </p:cNvPr>
          <p:cNvSpPr/>
          <p:nvPr userDrawn="1"/>
        </p:nvSpPr>
        <p:spPr>
          <a:xfrm>
            <a:off x="4204820" y="6272590"/>
            <a:ext cx="1487976" cy="239262"/>
          </a:xfrm>
          <a:prstGeom prst="rect">
            <a:avLst/>
          </a:prstGeom>
          <a:solidFill>
            <a:srgbClr val="064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latin typeface="Raleway" panose="020B0503030101060003" pitchFamily="34" charset="0"/>
              </a:rPr>
              <a:t>Mise en œuvre</a:t>
            </a:r>
          </a:p>
        </p:txBody>
      </p:sp>
    </p:spTree>
    <p:extLst>
      <p:ext uri="{BB962C8B-B14F-4D97-AF65-F5344CB8AC3E}">
        <p14:creationId xmlns:p14="http://schemas.microsoft.com/office/powerpoint/2010/main" val="2009581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Classique + Graph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59E87-AC46-46B1-B3F5-54C21D2E401D}"/>
              </a:ext>
            </a:extLst>
          </p:cNvPr>
          <p:cNvSpPr>
            <a:spLocks noGrp="1"/>
          </p:cNvSpPr>
          <p:nvPr>
            <p:ph type="title" hasCustomPrompt="1"/>
          </p:nvPr>
        </p:nvSpPr>
        <p:spPr>
          <a:xfrm>
            <a:off x="838199" y="1"/>
            <a:ext cx="10442171" cy="1646238"/>
          </a:xfrm>
        </p:spPr>
        <p:txBody>
          <a:bodyPr/>
          <a:lstStyle>
            <a:lvl1pPr>
              <a:defRPr sz="4000">
                <a:solidFill>
                  <a:srgbClr val="06476D"/>
                </a:solidFill>
              </a:defRPr>
            </a:lvl1pPr>
          </a:lstStyle>
          <a:p>
            <a:r>
              <a:rPr lang="fr-FR" dirty="0"/>
              <a:t>Diapo classique + graphique</a:t>
            </a:r>
          </a:p>
        </p:txBody>
      </p:sp>
      <p:sp>
        <p:nvSpPr>
          <p:cNvPr id="3" name="Espace réservé du contenu 2">
            <a:extLst>
              <a:ext uri="{FF2B5EF4-FFF2-40B4-BE49-F238E27FC236}">
                <a16:creationId xmlns:a16="http://schemas.microsoft.com/office/drawing/2014/main" id="{1D643FEE-9AC8-4725-B48E-CF1BF585EF4A}"/>
              </a:ext>
            </a:extLst>
          </p:cNvPr>
          <p:cNvSpPr>
            <a:spLocks noGrp="1"/>
          </p:cNvSpPr>
          <p:nvPr>
            <p:ph sz="half" idx="1"/>
          </p:nvPr>
        </p:nvSpPr>
        <p:spPr>
          <a:xfrm>
            <a:off x="838200" y="2560319"/>
            <a:ext cx="4481946" cy="1055717"/>
          </a:xfrm>
          <a:prstGeom prst="rect">
            <a:avLst/>
          </a:prstGeom>
        </p:spPr>
        <p:txBody>
          <a:bodyPr/>
          <a:lstStyle>
            <a:lvl1pPr>
              <a:defRPr sz="1800">
                <a:latin typeface="Raleway" panose="020B0503030101060003" pitchFamily="34" charset="0"/>
              </a:defRPr>
            </a:lvl1pPr>
            <a:lvl2pPr>
              <a:defRPr sz="1400">
                <a:solidFill>
                  <a:schemeClr val="bg2">
                    <a:lumMod val="50000"/>
                  </a:schemeClr>
                </a:solidFill>
                <a:latin typeface="+mj-lt"/>
              </a:defRPr>
            </a:lvl2pPr>
            <a:lvl3pPr>
              <a:defRPr sz="14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fr-FR" dirty="0"/>
              <a:t>Modifier les styles du texte du masque</a:t>
            </a:r>
          </a:p>
          <a:p>
            <a:pPr lvl="1"/>
            <a:r>
              <a:rPr lang="fr-FR" dirty="0"/>
              <a:t>Deuxième niveau</a:t>
            </a:r>
          </a:p>
        </p:txBody>
      </p:sp>
      <p:sp>
        <p:nvSpPr>
          <p:cNvPr id="5" name="Espace réservé de la date 4">
            <a:extLst>
              <a:ext uri="{FF2B5EF4-FFF2-40B4-BE49-F238E27FC236}">
                <a16:creationId xmlns:a16="http://schemas.microsoft.com/office/drawing/2014/main" id="{A07A6433-08AB-4E0B-BD49-CA59E3EB25AE}"/>
              </a:ext>
            </a:extLst>
          </p:cNvPr>
          <p:cNvSpPr>
            <a:spLocks noGrp="1"/>
          </p:cNvSpPr>
          <p:nvPr>
            <p:ph type="dt" sz="half" idx="10"/>
          </p:nvPr>
        </p:nvSpPr>
        <p:spPr/>
        <p:txBody>
          <a:bodyPr/>
          <a:lstStyle/>
          <a:p>
            <a:fld id="{14297122-976C-4654-9ABE-F0C1447B608C}" type="datetime1">
              <a:rPr lang="fr-FR" smtClean="0"/>
              <a:t>22/07/2019</a:t>
            </a:fld>
            <a:endParaRPr lang="fr-FR"/>
          </a:p>
        </p:txBody>
      </p:sp>
      <p:sp>
        <p:nvSpPr>
          <p:cNvPr id="8" name="Espace réservé du contenu 2">
            <a:extLst>
              <a:ext uri="{FF2B5EF4-FFF2-40B4-BE49-F238E27FC236}">
                <a16:creationId xmlns:a16="http://schemas.microsoft.com/office/drawing/2014/main" id="{77C9C29F-A6D6-4944-9C8B-FC904C1B7B16}"/>
              </a:ext>
            </a:extLst>
          </p:cNvPr>
          <p:cNvSpPr>
            <a:spLocks noGrp="1"/>
          </p:cNvSpPr>
          <p:nvPr>
            <p:ph idx="13" hasCustomPrompt="1"/>
          </p:nvPr>
        </p:nvSpPr>
        <p:spPr>
          <a:xfrm>
            <a:off x="838199" y="1363287"/>
            <a:ext cx="10442171" cy="959485"/>
          </a:xfrm>
          <a:prstGeom prst="rect">
            <a:avLst/>
          </a:prstGeom>
        </p:spPr>
        <p:txBody>
          <a:bodyPr/>
          <a:lstStyle>
            <a:lvl1pPr marL="0" indent="0">
              <a:buNone/>
              <a:defRPr sz="3200">
                <a:solidFill>
                  <a:schemeClr val="bg2">
                    <a:lumMod val="50000"/>
                  </a:schemeClr>
                </a:solidFill>
                <a:latin typeface="+mj-lt"/>
              </a:defRPr>
            </a:lvl1pPr>
          </a:lstStyle>
          <a:p>
            <a:pPr lvl="0"/>
            <a:r>
              <a:rPr lang="fr-FR" dirty="0"/>
              <a:t>Sous-titres</a:t>
            </a:r>
          </a:p>
        </p:txBody>
      </p:sp>
      <p:sp>
        <p:nvSpPr>
          <p:cNvPr id="9" name="Espace réservé du contenu 2">
            <a:extLst>
              <a:ext uri="{FF2B5EF4-FFF2-40B4-BE49-F238E27FC236}">
                <a16:creationId xmlns:a16="http://schemas.microsoft.com/office/drawing/2014/main" id="{55445141-EAB1-4693-8AC9-8C8E1E7782EF}"/>
              </a:ext>
            </a:extLst>
          </p:cNvPr>
          <p:cNvSpPr>
            <a:spLocks noGrp="1"/>
          </p:cNvSpPr>
          <p:nvPr>
            <p:ph sz="half" idx="14"/>
          </p:nvPr>
        </p:nvSpPr>
        <p:spPr>
          <a:xfrm>
            <a:off x="838199" y="3769823"/>
            <a:ext cx="4481946" cy="1055717"/>
          </a:xfrm>
          <a:prstGeom prst="rect">
            <a:avLst/>
          </a:prstGeom>
        </p:spPr>
        <p:txBody>
          <a:bodyPr/>
          <a:lstStyle>
            <a:lvl1pPr>
              <a:defRPr sz="1800">
                <a:latin typeface="Raleway" panose="020B0503030101060003" pitchFamily="34" charset="0"/>
              </a:defRPr>
            </a:lvl1pPr>
            <a:lvl2pPr>
              <a:defRPr sz="1400">
                <a:solidFill>
                  <a:schemeClr val="bg2">
                    <a:lumMod val="50000"/>
                  </a:schemeClr>
                </a:solidFill>
                <a:latin typeface="+mj-lt"/>
              </a:defRPr>
            </a:lvl2pPr>
            <a:lvl3pPr>
              <a:defRPr sz="14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fr-FR" dirty="0"/>
              <a:t>Modifier les styles du texte du masque</a:t>
            </a:r>
          </a:p>
          <a:p>
            <a:pPr lvl="1"/>
            <a:r>
              <a:rPr lang="fr-FR" dirty="0"/>
              <a:t>Deuxième niveau</a:t>
            </a:r>
          </a:p>
        </p:txBody>
      </p:sp>
      <p:sp>
        <p:nvSpPr>
          <p:cNvPr id="10" name="Espace réservé du contenu 2">
            <a:extLst>
              <a:ext uri="{FF2B5EF4-FFF2-40B4-BE49-F238E27FC236}">
                <a16:creationId xmlns:a16="http://schemas.microsoft.com/office/drawing/2014/main" id="{58DEC3EE-E473-4CD2-83E0-6BE051EC0BB8}"/>
              </a:ext>
            </a:extLst>
          </p:cNvPr>
          <p:cNvSpPr>
            <a:spLocks noGrp="1"/>
          </p:cNvSpPr>
          <p:nvPr>
            <p:ph sz="half" idx="15"/>
          </p:nvPr>
        </p:nvSpPr>
        <p:spPr>
          <a:xfrm>
            <a:off x="838199" y="5063086"/>
            <a:ext cx="4481946" cy="1055717"/>
          </a:xfrm>
          <a:prstGeom prst="rect">
            <a:avLst/>
          </a:prstGeom>
        </p:spPr>
        <p:txBody>
          <a:bodyPr/>
          <a:lstStyle>
            <a:lvl1pPr>
              <a:defRPr sz="1800">
                <a:latin typeface="Raleway" panose="020B0503030101060003" pitchFamily="34" charset="0"/>
              </a:defRPr>
            </a:lvl1pPr>
            <a:lvl2pPr>
              <a:defRPr sz="1400">
                <a:solidFill>
                  <a:schemeClr val="bg2">
                    <a:lumMod val="50000"/>
                  </a:schemeClr>
                </a:solidFill>
                <a:latin typeface="+mj-lt"/>
              </a:defRPr>
            </a:lvl2pPr>
            <a:lvl3pPr>
              <a:defRPr sz="14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fr-FR" dirty="0"/>
              <a:t>Modifier les styles du texte du masque</a:t>
            </a:r>
          </a:p>
          <a:p>
            <a:pPr lvl="1"/>
            <a:r>
              <a:rPr lang="fr-FR" dirty="0"/>
              <a:t>Deuxième niveau</a:t>
            </a:r>
          </a:p>
        </p:txBody>
      </p:sp>
      <p:sp>
        <p:nvSpPr>
          <p:cNvPr id="12" name="Espace réservé pour une image  2">
            <a:extLst>
              <a:ext uri="{FF2B5EF4-FFF2-40B4-BE49-F238E27FC236}">
                <a16:creationId xmlns:a16="http://schemas.microsoft.com/office/drawing/2014/main" id="{8EE3FA8E-2E56-4CCB-A9E9-627F892D6F80}"/>
              </a:ext>
            </a:extLst>
          </p:cNvPr>
          <p:cNvSpPr>
            <a:spLocks noGrp="1"/>
          </p:cNvSpPr>
          <p:nvPr>
            <p:ph type="pic" idx="16" hasCustomPrompt="1"/>
          </p:nvPr>
        </p:nvSpPr>
        <p:spPr>
          <a:xfrm>
            <a:off x="5524500" y="2399665"/>
            <a:ext cx="6172200" cy="379603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Image ou Carte</a:t>
            </a:r>
          </a:p>
        </p:txBody>
      </p:sp>
      <p:pic>
        <p:nvPicPr>
          <p:cNvPr id="24" name="Image 23">
            <a:extLst>
              <a:ext uri="{FF2B5EF4-FFF2-40B4-BE49-F238E27FC236}">
                <a16:creationId xmlns:a16="http://schemas.microsoft.com/office/drawing/2014/main" id="{C6B44973-2AB7-4CF2-813B-238529AA4B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3889" y="6210256"/>
            <a:ext cx="604131" cy="620241"/>
          </a:xfrm>
          <a:prstGeom prst="rect">
            <a:avLst/>
          </a:prstGeom>
        </p:spPr>
      </p:pic>
      <p:sp>
        <p:nvSpPr>
          <p:cNvPr id="25" name="Espace réservé du pied de page 5">
            <a:extLst>
              <a:ext uri="{FF2B5EF4-FFF2-40B4-BE49-F238E27FC236}">
                <a16:creationId xmlns:a16="http://schemas.microsoft.com/office/drawing/2014/main" id="{F1975D49-4DD2-4F02-83E2-CC8CA5B02EBB}"/>
              </a:ext>
            </a:extLst>
          </p:cNvPr>
          <p:cNvSpPr>
            <a:spLocks noGrp="1"/>
          </p:cNvSpPr>
          <p:nvPr>
            <p:ph type="ftr" sz="quarter" idx="11"/>
          </p:nvPr>
        </p:nvSpPr>
        <p:spPr>
          <a:xfrm>
            <a:off x="10523916" y="6272590"/>
            <a:ext cx="1487976" cy="488540"/>
          </a:xfrm>
        </p:spPr>
        <p:txBody>
          <a:bodyPr/>
          <a:lstStyle>
            <a:lvl1pPr algn="l">
              <a:defRPr sz="700">
                <a:latin typeface="Raleway" panose="020B0503030101060003" pitchFamily="34" charset="0"/>
              </a:defRPr>
            </a:lvl1pPr>
          </a:lstStyle>
          <a:p>
            <a:r>
              <a:rPr lang="fr-FR" dirty="0"/>
              <a:t>Syndicat Mixte d’Aménagement de la vallée de la Durance </a:t>
            </a:r>
          </a:p>
          <a:p>
            <a:r>
              <a:rPr lang="fr-FR" dirty="0"/>
              <a:t>EPTB DURANCE</a:t>
            </a:r>
          </a:p>
        </p:txBody>
      </p:sp>
      <p:cxnSp>
        <p:nvCxnSpPr>
          <p:cNvPr id="26" name="Connecteur droit 25">
            <a:extLst>
              <a:ext uri="{FF2B5EF4-FFF2-40B4-BE49-F238E27FC236}">
                <a16:creationId xmlns:a16="http://schemas.microsoft.com/office/drawing/2014/main" id="{9299064B-4D89-4D44-9A62-14E63C7BF202}"/>
              </a:ext>
            </a:extLst>
          </p:cNvPr>
          <p:cNvCxnSpPr/>
          <p:nvPr userDrawn="1"/>
        </p:nvCxnSpPr>
        <p:spPr>
          <a:xfrm flipV="1">
            <a:off x="9973889" y="6356350"/>
            <a:ext cx="0" cy="365125"/>
          </a:xfrm>
          <a:prstGeom prst="line">
            <a:avLst/>
          </a:prstGeom>
          <a:ln w="3175">
            <a:solidFill>
              <a:srgbClr val="06476D"/>
            </a:solidFill>
            <a:prstDash val="sysDot"/>
          </a:ln>
        </p:spPr>
        <p:style>
          <a:lnRef idx="1">
            <a:schemeClr val="accent1"/>
          </a:lnRef>
          <a:fillRef idx="0">
            <a:schemeClr val="accent1"/>
          </a:fillRef>
          <a:effectRef idx="0">
            <a:schemeClr val="accent1"/>
          </a:effectRef>
          <a:fontRef idx="minor">
            <a:schemeClr val="tx1"/>
          </a:fontRef>
        </p:style>
      </p:cxnSp>
      <p:sp>
        <p:nvSpPr>
          <p:cNvPr id="27" name="Espace réservé du numéro de diapositive 6">
            <a:extLst>
              <a:ext uri="{FF2B5EF4-FFF2-40B4-BE49-F238E27FC236}">
                <a16:creationId xmlns:a16="http://schemas.microsoft.com/office/drawing/2014/main" id="{9951316E-6FC7-413E-9971-7C311B8DA707}"/>
              </a:ext>
            </a:extLst>
          </p:cNvPr>
          <p:cNvSpPr>
            <a:spLocks noGrp="1"/>
          </p:cNvSpPr>
          <p:nvPr>
            <p:ph type="sldNum" sz="quarter" idx="12"/>
          </p:nvPr>
        </p:nvSpPr>
        <p:spPr>
          <a:xfrm>
            <a:off x="7139247" y="6356350"/>
            <a:ext cx="2743200" cy="365125"/>
          </a:xfrm>
        </p:spPr>
        <p:txBody>
          <a:bodyPr/>
          <a:lstStyle>
            <a:lvl1pPr>
              <a:defRPr sz="1000">
                <a:latin typeface="Raleway" panose="020B0503030101060003" pitchFamily="34" charset="0"/>
              </a:defRPr>
            </a:lvl1pPr>
          </a:lstStyle>
          <a:p>
            <a:fld id="{0CBD8C4B-466F-42AA-8323-23618FFBE172}" type="slidenum">
              <a:rPr lang="fr-FR" smtClean="0"/>
              <a:pPr/>
              <a:t>‹N°›</a:t>
            </a:fld>
            <a:endParaRPr lang="fr-FR"/>
          </a:p>
        </p:txBody>
      </p:sp>
    </p:spTree>
    <p:extLst>
      <p:ext uri="{BB962C8B-B14F-4D97-AF65-F5344CB8AC3E}">
        <p14:creationId xmlns:p14="http://schemas.microsoft.com/office/powerpoint/2010/main" val="1756166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052511-643F-4F71-917F-279083417761}"/>
              </a:ext>
            </a:extLst>
          </p:cNvPr>
          <p:cNvSpPr>
            <a:spLocks noGrp="1"/>
          </p:cNvSpPr>
          <p:nvPr>
            <p:ph type="title"/>
          </p:nvPr>
        </p:nvSpPr>
        <p:spPr>
          <a:xfrm>
            <a:off x="839788" y="457200"/>
            <a:ext cx="3932237" cy="1600200"/>
          </a:xfrm>
        </p:spPr>
        <p:txBody>
          <a:bodyPr anchor="b"/>
          <a:lstStyle>
            <a:lvl1pPr>
              <a:defRPr sz="3200">
                <a:solidFill>
                  <a:srgbClr val="06476D"/>
                </a:solidFill>
              </a:defRPr>
            </a:lvl1pPr>
          </a:lstStyle>
          <a:p>
            <a:r>
              <a:rPr lang="fr-FR" dirty="0"/>
              <a:t>Modifiez le style du titre</a:t>
            </a:r>
          </a:p>
        </p:txBody>
      </p:sp>
      <p:sp>
        <p:nvSpPr>
          <p:cNvPr id="3" name="Espace réservé pour une image  2">
            <a:extLst>
              <a:ext uri="{FF2B5EF4-FFF2-40B4-BE49-F238E27FC236}">
                <a16:creationId xmlns:a16="http://schemas.microsoft.com/office/drawing/2014/main" id="{68012504-8C48-42FC-9C70-936B68FA6063}"/>
              </a:ext>
            </a:extLst>
          </p:cNvPr>
          <p:cNvSpPr>
            <a:spLocks noGrp="1"/>
          </p:cNvSpPr>
          <p:nvPr>
            <p:ph type="pic" idx="1" hasCustomPrompt="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Image ou Carte</a:t>
            </a:r>
          </a:p>
        </p:txBody>
      </p:sp>
      <p:sp>
        <p:nvSpPr>
          <p:cNvPr id="4" name="Espace réservé du texte 3">
            <a:extLst>
              <a:ext uri="{FF2B5EF4-FFF2-40B4-BE49-F238E27FC236}">
                <a16:creationId xmlns:a16="http://schemas.microsoft.com/office/drawing/2014/main" id="{32E39CBC-5F35-492F-A2C4-FB2120091DE9}"/>
              </a:ext>
            </a:extLst>
          </p:cNvPr>
          <p:cNvSpPr>
            <a:spLocks noGrp="1"/>
          </p:cNvSpPr>
          <p:nvPr>
            <p:ph type="body" sz="half" idx="2"/>
          </p:nvPr>
        </p:nvSpPr>
        <p:spPr>
          <a:xfrm>
            <a:off x="839788" y="2128058"/>
            <a:ext cx="3932237" cy="3740930"/>
          </a:xfrm>
          <a:prstGeom prst="rect">
            <a:avLst/>
          </a:prstGeom>
        </p:spPr>
        <p:txBody>
          <a:bodyPr/>
          <a:lstStyle>
            <a:lvl1pPr marL="0" indent="0">
              <a:buNone/>
              <a:defRPr sz="1800">
                <a:solidFill>
                  <a:schemeClr val="bg2">
                    <a:lumMod val="50000"/>
                  </a:schemeClr>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pic>
        <p:nvPicPr>
          <p:cNvPr id="20" name="Image 19">
            <a:extLst>
              <a:ext uri="{FF2B5EF4-FFF2-40B4-BE49-F238E27FC236}">
                <a16:creationId xmlns:a16="http://schemas.microsoft.com/office/drawing/2014/main" id="{81B073C2-A549-4AD4-9F33-C64E6931B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3889" y="6210256"/>
            <a:ext cx="604131" cy="620241"/>
          </a:xfrm>
          <a:prstGeom prst="rect">
            <a:avLst/>
          </a:prstGeom>
        </p:spPr>
      </p:pic>
      <p:sp>
        <p:nvSpPr>
          <p:cNvPr id="21" name="Espace réservé du pied de page 5">
            <a:extLst>
              <a:ext uri="{FF2B5EF4-FFF2-40B4-BE49-F238E27FC236}">
                <a16:creationId xmlns:a16="http://schemas.microsoft.com/office/drawing/2014/main" id="{8C674A3C-15B0-44DC-AD7C-C01B795F55EE}"/>
              </a:ext>
            </a:extLst>
          </p:cNvPr>
          <p:cNvSpPr>
            <a:spLocks noGrp="1"/>
          </p:cNvSpPr>
          <p:nvPr>
            <p:ph type="ftr" sz="quarter" idx="11"/>
          </p:nvPr>
        </p:nvSpPr>
        <p:spPr>
          <a:xfrm>
            <a:off x="10523916" y="6272590"/>
            <a:ext cx="1487976" cy="488540"/>
          </a:xfrm>
        </p:spPr>
        <p:txBody>
          <a:bodyPr/>
          <a:lstStyle>
            <a:lvl1pPr algn="l">
              <a:defRPr sz="700">
                <a:latin typeface="Raleway" panose="020B0503030101060003" pitchFamily="34" charset="0"/>
              </a:defRPr>
            </a:lvl1pPr>
          </a:lstStyle>
          <a:p>
            <a:r>
              <a:rPr lang="fr-FR" dirty="0"/>
              <a:t>Syndicat Mixte d’Aménagement de la vallée de la Durance </a:t>
            </a:r>
          </a:p>
          <a:p>
            <a:r>
              <a:rPr lang="fr-FR" dirty="0"/>
              <a:t>EPTB DURANCE</a:t>
            </a:r>
          </a:p>
        </p:txBody>
      </p:sp>
      <p:cxnSp>
        <p:nvCxnSpPr>
          <p:cNvPr id="22" name="Connecteur droit 21">
            <a:extLst>
              <a:ext uri="{FF2B5EF4-FFF2-40B4-BE49-F238E27FC236}">
                <a16:creationId xmlns:a16="http://schemas.microsoft.com/office/drawing/2014/main" id="{1C715733-3DBB-4158-BFDB-EB4307681BD7}"/>
              </a:ext>
            </a:extLst>
          </p:cNvPr>
          <p:cNvCxnSpPr/>
          <p:nvPr userDrawn="1"/>
        </p:nvCxnSpPr>
        <p:spPr>
          <a:xfrm flipV="1">
            <a:off x="9973889" y="6356350"/>
            <a:ext cx="0" cy="365125"/>
          </a:xfrm>
          <a:prstGeom prst="line">
            <a:avLst/>
          </a:prstGeom>
          <a:ln w="3175">
            <a:solidFill>
              <a:srgbClr val="06476D"/>
            </a:solidFill>
            <a:prstDash val="sysDot"/>
          </a:ln>
        </p:spPr>
        <p:style>
          <a:lnRef idx="1">
            <a:schemeClr val="accent1"/>
          </a:lnRef>
          <a:fillRef idx="0">
            <a:schemeClr val="accent1"/>
          </a:fillRef>
          <a:effectRef idx="0">
            <a:schemeClr val="accent1"/>
          </a:effectRef>
          <a:fontRef idx="minor">
            <a:schemeClr val="tx1"/>
          </a:fontRef>
        </p:style>
      </p:cxnSp>
      <p:sp>
        <p:nvSpPr>
          <p:cNvPr id="23" name="Espace réservé du numéro de diapositive 6">
            <a:extLst>
              <a:ext uri="{FF2B5EF4-FFF2-40B4-BE49-F238E27FC236}">
                <a16:creationId xmlns:a16="http://schemas.microsoft.com/office/drawing/2014/main" id="{D1068FAB-60F9-4355-BCB0-8E6F6FBD296B}"/>
              </a:ext>
            </a:extLst>
          </p:cNvPr>
          <p:cNvSpPr>
            <a:spLocks noGrp="1"/>
          </p:cNvSpPr>
          <p:nvPr>
            <p:ph type="sldNum" sz="quarter" idx="12"/>
          </p:nvPr>
        </p:nvSpPr>
        <p:spPr>
          <a:xfrm>
            <a:off x="7139247" y="6356350"/>
            <a:ext cx="2743200" cy="365125"/>
          </a:xfrm>
        </p:spPr>
        <p:txBody>
          <a:bodyPr/>
          <a:lstStyle>
            <a:lvl1pPr>
              <a:defRPr sz="1000">
                <a:latin typeface="Raleway" panose="020B0503030101060003" pitchFamily="34" charset="0"/>
              </a:defRPr>
            </a:lvl1pPr>
          </a:lstStyle>
          <a:p>
            <a:fld id="{0CBD8C4B-466F-42AA-8323-23618FFBE172}" type="slidenum">
              <a:rPr lang="fr-FR" smtClean="0"/>
              <a:pPr/>
              <a:t>‹N°›</a:t>
            </a:fld>
            <a:endParaRPr lang="fr-FR"/>
          </a:p>
        </p:txBody>
      </p:sp>
    </p:spTree>
    <p:extLst>
      <p:ext uri="{BB962C8B-B14F-4D97-AF65-F5344CB8AC3E}">
        <p14:creationId xmlns:p14="http://schemas.microsoft.com/office/powerpoint/2010/main" val="904209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u cart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8012504-8C48-42FC-9C70-936B68FA6063}"/>
              </a:ext>
            </a:extLst>
          </p:cNvPr>
          <p:cNvSpPr>
            <a:spLocks noGrp="1"/>
          </p:cNvSpPr>
          <p:nvPr>
            <p:ph type="pic" idx="1"/>
          </p:nvPr>
        </p:nvSpPr>
        <p:spPr>
          <a:xfrm>
            <a:off x="4772025" y="0"/>
            <a:ext cx="741997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8" name="Titre 1">
            <a:extLst>
              <a:ext uri="{FF2B5EF4-FFF2-40B4-BE49-F238E27FC236}">
                <a16:creationId xmlns:a16="http://schemas.microsoft.com/office/drawing/2014/main" id="{BD2A4590-CD5C-400B-8BAC-0443855FEA3F}"/>
              </a:ext>
            </a:extLst>
          </p:cNvPr>
          <p:cNvSpPr>
            <a:spLocks noGrp="1"/>
          </p:cNvSpPr>
          <p:nvPr>
            <p:ph type="title" hasCustomPrompt="1"/>
          </p:nvPr>
        </p:nvSpPr>
        <p:spPr>
          <a:xfrm>
            <a:off x="530629" y="1646228"/>
            <a:ext cx="3999807" cy="1662544"/>
          </a:xfrm>
        </p:spPr>
        <p:txBody>
          <a:bodyPr/>
          <a:lstStyle>
            <a:lvl1pPr>
              <a:defRPr sz="4000" b="1">
                <a:solidFill>
                  <a:srgbClr val="06476D"/>
                </a:solidFill>
              </a:defRPr>
            </a:lvl1pPr>
          </a:lstStyle>
          <a:p>
            <a:r>
              <a:rPr lang="fr-FR" dirty="0"/>
              <a:t>Texte </a:t>
            </a:r>
            <a:br>
              <a:rPr lang="fr-FR" dirty="0"/>
            </a:br>
            <a:r>
              <a:rPr lang="fr-FR" dirty="0"/>
              <a:t>&amp; Illustrations</a:t>
            </a:r>
          </a:p>
        </p:txBody>
      </p:sp>
      <p:sp>
        <p:nvSpPr>
          <p:cNvPr id="9" name="Espace réservé du contenu 2">
            <a:extLst>
              <a:ext uri="{FF2B5EF4-FFF2-40B4-BE49-F238E27FC236}">
                <a16:creationId xmlns:a16="http://schemas.microsoft.com/office/drawing/2014/main" id="{FE8271EE-64DF-4280-BB24-609215179F6E}"/>
              </a:ext>
            </a:extLst>
          </p:cNvPr>
          <p:cNvSpPr>
            <a:spLocks noGrp="1"/>
          </p:cNvSpPr>
          <p:nvPr>
            <p:ph idx="13"/>
          </p:nvPr>
        </p:nvSpPr>
        <p:spPr>
          <a:xfrm>
            <a:off x="530629" y="3519161"/>
            <a:ext cx="3999807" cy="1119646"/>
          </a:xfrm>
          <a:prstGeom prst="rect">
            <a:avLst/>
          </a:prstGeom>
        </p:spPr>
        <p:txBody>
          <a:bodyPr/>
          <a:lstStyle>
            <a:lvl1pPr marL="0" indent="0">
              <a:buNone/>
              <a:defRPr sz="1800">
                <a:solidFill>
                  <a:schemeClr val="bg2">
                    <a:lumMod val="25000"/>
                  </a:schemeClr>
                </a:solidFill>
                <a:latin typeface="+mj-lt"/>
              </a:defRPr>
            </a:lvl1pPr>
          </a:lstStyle>
          <a:p>
            <a:pPr lvl="0"/>
            <a:endParaRPr lang="fr-FR" dirty="0"/>
          </a:p>
        </p:txBody>
      </p:sp>
    </p:spTree>
    <p:extLst>
      <p:ext uri="{BB962C8B-B14F-4D97-AF65-F5344CB8AC3E}">
        <p14:creationId xmlns:p14="http://schemas.microsoft.com/office/powerpoint/2010/main" val="2157738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atre images">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8012504-8C48-42FC-9C70-936B68FA6063}"/>
              </a:ext>
            </a:extLst>
          </p:cNvPr>
          <p:cNvSpPr>
            <a:spLocks noGrp="1"/>
          </p:cNvSpPr>
          <p:nvPr>
            <p:ph type="pic" idx="1"/>
          </p:nvPr>
        </p:nvSpPr>
        <p:spPr>
          <a:xfrm>
            <a:off x="4603063" y="218661"/>
            <a:ext cx="3586784" cy="309646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8" name="Titre 1">
            <a:extLst>
              <a:ext uri="{FF2B5EF4-FFF2-40B4-BE49-F238E27FC236}">
                <a16:creationId xmlns:a16="http://schemas.microsoft.com/office/drawing/2014/main" id="{BD2A4590-CD5C-400B-8BAC-0443855FEA3F}"/>
              </a:ext>
            </a:extLst>
          </p:cNvPr>
          <p:cNvSpPr>
            <a:spLocks noGrp="1"/>
          </p:cNvSpPr>
          <p:nvPr>
            <p:ph type="title" hasCustomPrompt="1"/>
          </p:nvPr>
        </p:nvSpPr>
        <p:spPr>
          <a:xfrm>
            <a:off x="530629" y="1646228"/>
            <a:ext cx="3763075" cy="1662544"/>
          </a:xfrm>
        </p:spPr>
        <p:txBody>
          <a:bodyPr/>
          <a:lstStyle>
            <a:lvl1pPr>
              <a:defRPr sz="4000" b="1">
                <a:solidFill>
                  <a:srgbClr val="06476D"/>
                </a:solidFill>
              </a:defRPr>
            </a:lvl1pPr>
          </a:lstStyle>
          <a:p>
            <a:r>
              <a:rPr lang="fr-FR" dirty="0"/>
              <a:t>Texte </a:t>
            </a:r>
            <a:br>
              <a:rPr lang="fr-FR" dirty="0"/>
            </a:br>
            <a:r>
              <a:rPr lang="fr-FR" dirty="0"/>
              <a:t>&amp; Illustrations</a:t>
            </a:r>
          </a:p>
        </p:txBody>
      </p:sp>
      <p:sp>
        <p:nvSpPr>
          <p:cNvPr id="9" name="Espace réservé du contenu 2">
            <a:extLst>
              <a:ext uri="{FF2B5EF4-FFF2-40B4-BE49-F238E27FC236}">
                <a16:creationId xmlns:a16="http://schemas.microsoft.com/office/drawing/2014/main" id="{FE8271EE-64DF-4280-BB24-609215179F6E}"/>
              </a:ext>
            </a:extLst>
          </p:cNvPr>
          <p:cNvSpPr>
            <a:spLocks noGrp="1"/>
          </p:cNvSpPr>
          <p:nvPr>
            <p:ph idx="13"/>
          </p:nvPr>
        </p:nvSpPr>
        <p:spPr>
          <a:xfrm>
            <a:off x="530629" y="3519161"/>
            <a:ext cx="3763075" cy="2593404"/>
          </a:xfrm>
          <a:prstGeom prst="rect">
            <a:avLst/>
          </a:prstGeom>
        </p:spPr>
        <p:txBody>
          <a:bodyPr/>
          <a:lstStyle>
            <a:lvl1pPr marL="0" indent="0">
              <a:buNone/>
              <a:defRPr sz="1800">
                <a:solidFill>
                  <a:schemeClr val="bg2">
                    <a:lumMod val="25000"/>
                  </a:schemeClr>
                </a:solidFill>
                <a:latin typeface="+mj-lt"/>
              </a:defRPr>
            </a:lvl1pPr>
          </a:lstStyle>
          <a:p>
            <a:pPr lvl="0"/>
            <a:endParaRPr lang="fr-FR" dirty="0"/>
          </a:p>
        </p:txBody>
      </p:sp>
      <p:sp>
        <p:nvSpPr>
          <p:cNvPr id="5" name="Espace réservé pour une image  2">
            <a:extLst>
              <a:ext uri="{FF2B5EF4-FFF2-40B4-BE49-F238E27FC236}">
                <a16:creationId xmlns:a16="http://schemas.microsoft.com/office/drawing/2014/main" id="{3BE66C53-08E4-4D15-A889-4E6B1B12D4A9}"/>
              </a:ext>
            </a:extLst>
          </p:cNvPr>
          <p:cNvSpPr>
            <a:spLocks noGrp="1"/>
          </p:cNvSpPr>
          <p:nvPr>
            <p:ph type="pic" idx="14"/>
          </p:nvPr>
        </p:nvSpPr>
        <p:spPr>
          <a:xfrm>
            <a:off x="4603063" y="3519161"/>
            <a:ext cx="3586784" cy="309646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6" name="Espace réservé pour une image  2">
            <a:extLst>
              <a:ext uri="{FF2B5EF4-FFF2-40B4-BE49-F238E27FC236}">
                <a16:creationId xmlns:a16="http://schemas.microsoft.com/office/drawing/2014/main" id="{D7C69F31-4C58-45D0-A62B-9DCDDA968C45}"/>
              </a:ext>
            </a:extLst>
          </p:cNvPr>
          <p:cNvSpPr>
            <a:spLocks noGrp="1"/>
          </p:cNvSpPr>
          <p:nvPr>
            <p:ph type="pic" idx="15"/>
          </p:nvPr>
        </p:nvSpPr>
        <p:spPr>
          <a:xfrm>
            <a:off x="8383245" y="218661"/>
            <a:ext cx="3586784" cy="309646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7" name="Espace réservé pour une image  2">
            <a:extLst>
              <a:ext uri="{FF2B5EF4-FFF2-40B4-BE49-F238E27FC236}">
                <a16:creationId xmlns:a16="http://schemas.microsoft.com/office/drawing/2014/main" id="{5A464646-2E83-47FF-B09F-BFE859603EF0}"/>
              </a:ext>
            </a:extLst>
          </p:cNvPr>
          <p:cNvSpPr>
            <a:spLocks noGrp="1"/>
          </p:cNvSpPr>
          <p:nvPr>
            <p:ph type="pic" idx="16"/>
          </p:nvPr>
        </p:nvSpPr>
        <p:spPr>
          <a:xfrm>
            <a:off x="8383245" y="3519161"/>
            <a:ext cx="3586784" cy="309646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Tree>
    <p:extLst>
      <p:ext uri="{BB962C8B-B14F-4D97-AF65-F5344CB8AC3E}">
        <p14:creationId xmlns:p14="http://schemas.microsoft.com/office/powerpoint/2010/main" val="3938610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Pleine p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8012504-8C48-42FC-9C70-936B68FA6063}"/>
              </a:ext>
            </a:extLst>
          </p:cNvPr>
          <p:cNvSpPr>
            <a:spLocks noGrp="1"/>
          </p:cNvSpPr>
          <p:nvPr>
            <p:ph type="pic" idx="1"/>
          </p:nvPr>
        </p:nvSpPr>
        <p:spPr>
          <a:xfrm>
            <a:off x="0" y="1"/>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8" name="Titre 1">
            <a:extLst>
              <a:ext uri="{FF2B5EF4-FFF2-40B4-BE49-F238E27FC236}">
                <a16:creationId xmlns:a16="http://schemas.microsoft.com/office/drawing/2014/main" id="{BD2A4590-CD5C-400B-8BAC-0443855FEA3F}"/>
              </a:ext>
            </a:extLst>
          </p:cNvPr>
          <p:cNvSpPr>
            <a:spLocks noGrp="1"/>
          </p:cNvSpPr>
          <p:nvPr>
            <p:ph type="title" hasCustomPrompt="1"/>
          </p:nvPr>
        </p:nvSpPr>
        <p:spPr>
          <a:xfrm>
            <a:off x="530629" y="3713567"/>
            <a:ext cx="3999807" cy="1007520"/>
          </a:xfrm>
        </p:spPr>
        <p:txBody>
          <a:bodyPr/>
          <a:lstStyle>
            <a:lvl1pPr>
              <a:defRPr sz="4000" b="1">
                <a:solidFill>
                  <a:srgbClr val="06476D"/>
                </a:solidFill>
              </a:defRPr>
            </a:lvl1pPr>
          </a:lstStyle>
          <a:p>
            <a:r>
              <a:rPr lang="fr-FR" dirty="0"/>
              <a:t>Titre</a:t>
            </a:r>
          </a:p>
        </p:txBody>
      </p:sp>
      <p:sp>
        <p:nvSpPr>
          <p:cNvPr id="9" name="Espace réservé du contenu 2">
            <a:extLst>
              <a:ext uri="{FF2B5EF4-FFF2-40B4-BE49-F238E27FC236}">
                <a16:creationId xmlns:a16="http://schemas.microsoft.com/office/drawing/2014/main" id="{FE8271EE-64DF-4280-BB24-609215179F6E}"/>
              </a:ext>
            </a:extLst>
          </p:cNvPr>
          <p:cNvSpPr>
            <a:spLocks noGrp="1"/>
          </p:cNvSpPr>
          <p:nvPr>
            <p:ph idx="13" hasCustomPrompt="1"/>
          </p:nvPr>
        </p:nvSpPr>
        <p:spPr>
          <a:xfrm>
            <a:off x="530629" y="4721087"/>
            <a:ext cx="3999807" cy="1441048"/>
          </a:xfrm>
          <a:prstGeom prst="rect">
            <a:avLst/>
          </a:prstGeom>
        </p:spPr>
        <p:txBody>
          <a:bodyPr/>
          <a:lstStyle>
            <a:lvl1pPr marL="0" indent="0">
              <a:buNone/>
              <a:defRPr sz="1800">
                <a:solidFill>
                  <a:schemeClr val="bg2">
                    <a:lumMod val="25000"/>
                  </a:schemeClr>
                </a:solidFill>
                <a:latin typeface="+mj-lt"/>
              </a:defRPr>
            </a:lvl1pPr>
          </a:lstStyle>
          <a:p>
            <a:pPr lvl="0"/>
            <a:r>
              <a:rPr lang="fr-FR" dirty="0"/>
              <a:t>Description</a:t>
            </a:r>
          </a:p>
        </p:txBody>
      </p:sp>
    </p:spTree>
    <p:extLst>
      <p:ext uri="{BB962C8B-B14F-4D97-AF65-F5344CB8AC3E}">
        <p14:creationId xmlns:p14="http://schemas.microsoft.com/office/powerpoint/2010/main" val="2633854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038F4-28DA-428D-BF1F-286D4E14DE19}"/>
              </a:ext>
            </a:extLst>
          </p:cNvPr>
          <p:cNvSpPr>
            <a:spLocks noGrp="1"/>
          </p:cNvSpPr>
          <p:nvPr>
            <p:ph type="title" hasCustomPrompt="1"/>
          </p:nvPr>
        </p:nvSpPr>
        <p:spPr>
          <a:xfrm>
            <a:off x="831850" y="2175252"/>
            <a:ext cx="10515600" cy="2852737"/>
          </a:xfrm>
        </p:spPr>
        <p:txBody>
          <a:bodyPr anchor="b"/>
          <a:lstStyle>
            <a:lvl1pPr>
              <a:defRPr sz="6000">
                <a:solidFill>
                  <a:srgbClr val="06476D"/>
                </a:solidFill>
              </a:defRPr>
            </a:lvl1pPr>
          </a:lstStyle>
          <a:p>
            <a:r>
              <a:rPr lang="fr-FR" dirty="0"/>
              <a:t>Chapitres</a:t>
            </a:r>
          </a:p>
        </p:txBody>
      </p:sp>
      <p:sp>
        <p:nvSpPr>
          <p:cNvPr id="3" name="Espace réservé du texte 2">
            <a:extLst>
              <a:ext uri="{FF2B5EF4-FFF2-40B4-BE49-F238E27FC236}">
                <a16:creationId xmlns:a16="http://schemas.microsoft.com/office/drawing/2014/main" id="{718C9706-62C4-4B9D-8019-BB7E76255EBF}"/>
              </a:ext>
            </a:extLst>
          </p:cNvPr>
          <p:cNvSpPr>
            <a:spLocks noGrp="1"/>
          </p:cNvSpPr>
          <p:nvPr>
            <p:ph type="body" idx="1" hasCustomPrompt="1"/>
          </p:nvPr>
        </p:nvSpPr>
        <p:spPr>
          <a:xfrm>
            <a:off x="831850" y="5054977"/>
            <a:ext cx="10515600" cy="1500187"/>
          </a:xfrm>
          <a:prstGeom prst="rect">
            <a:avLst/>
          </a:prstGeom>
        </p:spPr>
        <p:txBody>
          <a:bodyPr/>
          <a:lstStyle>
            <a:lvl1pPr marL="0" indent="0">
              <a:buNone/>
              <a:defRPr sz="24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Sous-titres et texte d’introduction</a:t>
            </a:r>
          </a:p>
        </p:txBody>
      </p:sp>
      <p:sp>
        <p:nvSpPr>
          <p:cNvPr id="12" name="Espace réservé pour une image  2">
            <a:extLst>
              <a:ext uri="{FF2B5EF4-FFF2-40B4-BE49-F238E27FC236}">
                <a16:creationId xmlns:a16="http://schemas.microsoft.com/office/drawing/2014/main" id="{26BC26C5-F82F-4154-A0C9-B8B07933E859}"/>
              </a:ext>
            </a:extLst>
          </p:cNvPr>
          <p:cNvSpPr>
            <a:spLocks noGrp="1"/>
          </p:cNvSpPr>
          <p:nvPr>
            <p:ph type="pic" idx="13"/>
          </p:nvPr>
        </p:nvSpPr>
        <p:spPr>
          <a:xfrm>
            <a:off x="1" y="0"/>
            <a:ext cx="12192000" cy="327521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pic>
        <p:nvPicPr>
          <p:cNvPr id="17" name="Image 16">
            <a:extLst>
              <a:ext uri="{FF2B5EF4-FFF2-40B4-BE49-F238E27FC236}">
                <a16:creationId xmlns:a16="http://schemas.microsoft.com/office/drawing/2014/main" id="{A00DEA63-1C95-4431-9A20-38DAAF4EB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3889" y="6210256"/>
            <a:ext cx="604131" cy="620241"/>
          </a:xfrm>
          <a:prstGeom prst="rect">
            <a:avLst/>
          </a:prstGeom>
        </p:spPr>
      </p:pic>
      <p:sp>
        <p:nvSpPr>
          <p:cNvPr id="18" name="Espace réservé du pied de page 5">
            <a:extLst>
              <a:ext uri="{FF2B5EF4-FFF2-40B4-BE49-F238E27FC236}">
                <a16:creationId xmlns:a16="http://schemas.microsoft.com/office/drawing/2014/main" id="{39EC99A6-922A-43A3-8FAB-C1345ADA037B}"/>
              </a:ext>
            </a:extLst>
          </p:cNvPr>
          <p:cNvSpPr>
            <a:spLocks noGrp="1"/>
          </p:cNvSpPr>
          <p:nvPr>
            <p:ph type="ftr" sz="quarter" idx="11"/>
          </p:nvPr>
        </p:nvSpPr>
        <p:spPr>
          <a:xfrm>
            <a:off x="10523916" y="6272590"/>
            <a:ext cx="1487976" cy="488540"/>
          </a:xfrm>
        </p:spPr>
        <p:txBody>
          <a:bodyPr/>
          <a:lstStyle>
            <a:lvl1pPr algn="l">
              <a:defRPr sz="700">
                <a:latin typeface="Raleway" panose="020B0503030101060003" pitchFamily="34" charset="0"/>
              </a:defRPr>
            </a:lvl1pPr>
          </a:lstStyle>
          <a:p>
            <a:r>
              <a:rPr lang="fr-FR" dirty="0"/>
              <a:t>Syndicat Mixte d’Aménagement de la vallée de la Durance </a:t>
            </a:r>
          </a:p>
          <a:p>
            <a:r>
              <a:rPr lang="fr-FR" dirty="0"/>
              <a:t>EPTB DURANCE</a:t>
            </a:r>
          </a:p>
        </p:txBody>
      </p:sp>
      <p:cxnSp>
        <p:nvCxnSpPr>
          <p:cNvPr id="19" name="Connecteur droit 18">
            <a:extLst>
              <a:ext uri="{FF2B5EF4-FFF2-40B4-BE49-F238E27FC236}">
                <a16:creationId xmlns:a16="http://schemas.microsoft.com/office/drawing/2014/main" id="{D2369D24-0CB5-4A1A-B7B4-72DCEF13B1DE}"/>
              </a:ext>
            </a:extLst>
          </p:cNvPr>
          <p:cNvCxnSpPr/>
          <p:nvPr userDrawn="1"/>
        </p:nvCxnSpPr>
        <p:spPr>
          <a:xfrm flipV="1">
            <a:off x="9973889" y="6356350"/>
            <a:ext cx="0" cy="365125"/>
          </a:xfrm>
          <a:prstGeom prst="line">
            <a:avLst/>
          </a:prstGeom>
          <a:ln w="3175">
            <a:solidFill>
              <a:srgbClr val="06476D"/>
            </a:solidFill>
            <a:prstDash val="sysDot"/>
          </a:ln>
        </p:spPr>
        <p:style>
          <a:lnRef idx="1">
            <a:schemeClr val="accent1"/>
          </a:lnRef>
          <a:fillRef idx="0">
            <a:schemeClr val="accent1"/>
          </a:fillRef>
          <a:effectRef idx="0">
            <a:schemeClr val="accent1"/>
          </a:effectRef>
          <a:fontRef idx="minor">
            <a:schemeClr val="tx1"/>
          </a:fontRef>
        </p:style>
      </p:cxnSp>
      <p:sp>
        <p:nvSpPr>
          <p:cNvPr id="20" name="Espace réservé du numéro de diapositive 6">
            <a:extLst>
              <a:ext uri="{FF2B5EF4-FFF2-40B4-BE49-F238E27FC236}">
                <a16:creationId xmlns:a16="http://schemas.microsoft.com/office/drawing/2014/main" id="{4542FE25-CF24-4AB9-B7C4-4478F2CB61D4}"/>
              </a:ext>
            </a:extLst>
          </p:cNvPr>
          <p:cNvSpPr>
            <a:spLocks noGrp="1"/>
          </p:cNvSpPr>
          <p:nvPr>
            <p:ph type="sldNum" sz="quarter" idx="12"/>
          </p:nvPr>
        </p:nvSpPr>
        <p:spPr>
          <a:xfrm>
            <a:off x="7139247" y="6356350"/>
            <a:ext cx="2743200" cy="365125"/>
          </a:xfrm>
        </p:spPr>
        <p:txBody>
          <a:bodyPr/>
          <a:lstStyle>
            <a:lvl1pPr>
              <a:defRPr sz="1000">
                <a:latin typeface="Raleway" panose="020B0503030101060003" pitchFamily="34" charset="0"/>
              </a:defRPr>
            </a:lvl1pPr>
          </a:lstStyle>
          <a:p>
            <a:fld id="{0CBD8C4B-466F-42AA-8323-23618FFBE172}" type="slidenum">
              <a:rPr lang="fr-FR" smtClean="0"/>
              <a:pPr/>
              <a:t>‹N°›</a:t>
            </a:fld>
            <a:endParaRPr lang="fr-FR"/>
          </a:p>
        </p:txBody>
      </p:sp>
    </p:spTree>
    <p:extLst>
      <p:ext uri="{BB962C8B-B14F-4D97-AF65-F5344CB8AC3E}">
        <p14:creationId xmlns:p14="http://schemas.microsoft.com/office/powerpoint/2010/main" val="87615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1">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7A72FDB-C9D9-422E-ABFB-9A52FCA5B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214" r="36554"/>
          <a:stretch/>
        </p:blipFill>
        <p:spPr>
          <a:xfrm>
            <a:off x="7861954" y="0"/>
            <a:ext cx="4410401" cy="6858000"/>
          </a:xfrm>
          <a:prstGeom prst="rect">
            <a:avLst/>
          </a:prstGeom>
        </p:spPr>
      </p:pic>
      <p:sp>
        <p:nvSpPr>
          <p:cNvPr id="2" name="Titre 1">
            <a:extLst>
              <a:ext uri="{FF2B5EF4-FFF2-40B4-BE49-F238E27FC236}">
                <a16:creationId xmlns:a16="http://schemas.microsoft.com/office/drawing/2014/main" id="{AC3A4BDA-CCD3-4C73-82A9-9EE508C797F1}"/>
              </a:ext>
            </a:extLst>
          </p:cNvPr>
          <p:cNvSpPr>
            <a:spLocks noGrp="1"/>
          </p:cNvSpPr>
          <p:nvPr>
            <p:ph type="ctrTitle" hasCustomPrompt="1"/>
          </p:nvPr>
        </p:nvSpPr>
        <p:spPr>
          <a:xfrm>
            <a:off x="723900" y="2952056"/>
            <a:ext cx="6791326" cy="2136371"/>
          </a:xfrm>
        </p:spPr>
        <p:txBody>
          <a:bodyPr anchor="b"/>
          <a:lstStyle>
            <a:lvl1pPr algn="l">
              <a:defRPr sz="5500" spc="-100" baseline="0">
                <a:solidFill>
                  <a:srgbClr val="06476D"/>
                </a:solidFill>
              </a:defRPr>
            </a:lvl1pPr>
          </a:lstStyle>
          <a:p>
            <a:r>
              <a:rPr lang="fr-FR" dirty="0"/>
              <a:t>MODIFIEZ </a:t>
            </a:r>
            <a:br>
              <a:rPr lang="fr-FR" dirty="0"/>
            </a:br>
            <a:r>
              <a:rPr lang="fr-FR" dirty="0"/>
              <a:t>LE STYLE DU TITRE</a:t>
            </a:r>
          </a:p>
        </p:txBody>
      </p:sp>
      <p:sp>
        <p:nvSpPr>
          <p:cNvPr id="7" name="Espace réservé du contenu 2">
            <a:extLst>
              <a:ext uri="{FF2B5EF4-FFF2-40B4-BE49-F238E27FC236}">
                <a16:creationId xmlns:a16="http://schemas.microsoft.com/office/drawing/2014/main" id="{C6E61410-477D-40B7-9F26-0D30094706C8}"/>
              </a:ext>
            </a:extLst>
          </p:cNvPr>
          <p:cNvSpPr>
            <a:spLocks noGrp="1"/>
          </p:cNvSpPr>
          <p:nvPr>
            <p:ph idx="1" hasCustomPrompt="1"/>
          </p:nvPr>
        </p:nvSpPr>
        <p:spPr>
          <a:xfrm>
            <a:off x="723899" y="1452592"/>
            <a:ext cx="4701541" cy="1009015"/>
          </a:xfrm>
          <a:prstGeom prst="rect">
            <a:avLst/>
          </a:prstGeom>
        </p:spPr>
        <p:txBody>
          <a:bodyPr/>
          <a:lstStyle>
            <a:lvl1pPr marL="0" indent="0">
              <a:buNone/>
              <a:defRPr sz="1800" b="0">
                <a:solidFill>
                  <a:schemeClr val="tx2"/>
                </a:solidFill>
                <a:latin typeface="+mj-lt"/>
              </a:defRPr>
            </a:lvl1pPr>
          </a:lstStyle>
          <a:p>
            <a:pPr lvl="0"/>
            <a:r>
              <a:rPr lang="fr-FR" dirty="0"/>
              <a:t>Objet</a:t>
            </a:r>
            <a:br>
              <a:rPr lang="fr-FR" dirty="0"/>
            </a:br>
            <a:r>
              <a:rPr lang="fr-FR" dirty="0"/>
              <a:t>Date &amp; Lieu</a:t>
            </a:r>
          </a:p>
        </p:txBody>
      </p:sp>
      <p:pic>
        <p:nvPicPr>
          <p:cNvPr id="8" name="Image 7">
            <a:extLst>
              <a:ext uri="{FF2B5EF4-FFF2-40B4-BE49-F238E27FC236}">
                <a16:creationId xmlns:a16="http://schemas.microsoft.com/office/drawing/2014/main" id="{E9CCFBD9-B54B-4893-8A94-7D8ACBBA4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31" y="5777259"/>
            <a:ext cx="914400" cy="938784"/>
          </a:xfrm>
          <a:prstGeom prst="rect">
            <a:avLst/>
          </a:prstGeom>
        </p:spPr>
      </p:pic>
      <p:sp>
        <p:nvSpPr>
          <p:cNvPr id="9" name="Rectangle 8">
            <a:extLst>
              <a:ext uri="{FF2B5EF4-FFF2-40B4-BE49-F238E27FC236}">
                <a16:creationId xmlns:a16="http://schemas.microsoft.com/office/drawing/2014/main" id="{101FF7BD-8C63-4D68-876E-21AAB6CBCE9B}"/>
              </a:ext>
            </a:extLst>
          </p:cNvPr>
          <p:cNvSpPr/>
          <p:nvPr userDrawn="1"/>
        </p:nvSpPr>
        <p:spPr>
          <a:xfrm>
            <a:off x="1309305" y="6131235"/>
            <a:ext cx="3960440" cy="230832"/>
          </a:xfrm>
          <a:prstGeom prst="rect">
            <a:avLst/>
          </a:prstGeom>
        </p:spPr>
        <p:txBody>
          <a:bodyPr wrap="square">
            <a:spAutoFit/>
          </a:bodyPr>
          <a:lstStyle/>
          <a:p>
            <a:pPr algn="r"/>
            <a:r>
              <a:rPr lang="fr-FR" sz="900" dirty="0">
                <a:solidFill>
                  <a:schemeClr val="tx2"/>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chemeClr val="tx2"/>
                </a:solidFill>
                <a:latin typeface="Calibri Light" panose="020F0302020204030204" pitchFamily="34" charset="0"/>
                <a:cs typeface="Calibri Light" panose="020F0302020204030204" pitchFamily="34" charset="0"/>
              </a:rPr>
              <a:t>www.smavd.org</a:t>
            </a:r>
          </a:p>
        </p:txBody>
      </p:sp>
    </p:spTree>
    <p:extLst>
      <p:ext uri="{BB962C8B-B14F-4D97-AF65-F5344CB8AC3E}">
        <p14:creationId xmlns:p14="http://schemas.microsoft.com/office/powerpoint/2010/main" val="1311686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A4BDA-CCD3-4C73-82A9-9EE508C797F1}"/>
              </a:ext>
            </a:extLst>
          </p:cNvPr>
          <p:cNvSpPr>
            <a:spLocks noGrp="1"/>
          </p:cNvSpPr>
          <p:nvPr>
            <p:ph type="ctrTitle" hasCustomPrompt="1"/>
          </p:nvPr>
        </p:nvSpPr>
        <p:spPr>
          <a:xfrm>
            <a:off x="723900" y="2952056"/>
            <a:ext cx="6791326" cy="2136371"/>
          </a:xfrm>
        </p:spPr>
        <p:txBody>
          <a:bodyPr anchor="b"/>
          <a:lstStyle>
            <a:lvl1pPr algn="l">
              <a:defRPr sz="5500" spc="-100" baseline="0">
                <a:solidFill>
                  <a:srgbClr val="06476D"/>
                </a:solidFill>
              </a:defRPr>
            </a:lvl1pPr>
          </a:lstStyle>
          <a:p>
            <a:r>
              <a:rPr lang="fr-FR" dirty="0"/>
              <a:t>MODIFIEZ </a:t>
            </a:r>
            <a:br>
              <a:rPr lang="fr-FR" dirty="0"/>
            </a:br>
            <a:r>
              <a:rPr lang="fr-FR" dirty="0"/>
              <a:t>LE STYLE DU TITRE</a:t>
            </a:r>
          </a:p>
        </p:txBody>
      </p:sp>
      <p:sp>
        <p:nvSpPr>
          <p:cNvPr id="7" name="Espace réservé du contenu 2">
            <a:extLst>
              <a:ext uri="{FF2B5EF4-FFF2-40B4-BE49-F238E27FC236}">
                <a16:creationId xmlns:a16="http://schemas.microsoft.com/office/drawing/2014/main" id="{C6E61410-477D-40B7-9F26-0D30094706C8}"/>
              </a:ext>
            </a:extLst>
          </p:cNvPr>
          <p:cNvSpPr>
            <a:spLocks noGrp="1"/>
          </p:cNvSpPr>
          <p:nvPr>
            <p:ph idx="1" hasCustomPrompt="1"/>
          </p:nvPr>
        </p:nvSpPr>
        <p:spPr>
          <a:xfrm>
            <a:off x="723899" y="1452592"/>
            <a:ext cx="4701541" cy="1009015"/>
          </a:xfrm>
          <a:prstGeom prst="rect">
            <a:avLst/>
          </a:prstGeom>
        </p:spPr>
        <p:txBody>
          <a:bodyPr/>
          <a:lstStyle>
            <a:lvl1pPr marL="0" indent="0">
              <a:buNone/>
              <a:defRPr sz="1800" b="0">
                <a:solidFill>
                  <a:schemeClr val="tx2"/>
                </a:solidFill>
                <a:latin typeface="+mj-lt"/>
              </a:defRPr>
            </a:lvl1pPr>
          </a:lstStyle>
          <a:p>
            <a:pPr lvl="0"/>
            <a:r>
              <a:rPr lang="fr-FR" dirty="0"/>
              <a:t>Objet</a:t>
            </a:r>
            <a:br>
              <a:rPr lang="fr-FR" dirty="0"/>
            </a:br>
            <a:r>
              <a:rPr lang="fr-FR" dirty="0"/>
              <a:t>Date &amp; Lieu</a:t>
            </a:r>
          </a:p>
        </p:txBody>
      </p:sp>
      <p:pic>
        <p:nvPicPr>
          <p:cNvPr id="8" name="Image 7">
            <a:extLst>
              <a:ext uri="{FF2B5EF4-FFF2-40B4-BE49-F238E27FC236}">
                <a16:creationId xmlns:a16="http://schemas.microsoft.com/office/drawing/2014/main" id="{E9CCFBD9-B54B-4893-8A94-7D8ACBBA4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31" y="5777259"/>
            <a:ext cx="914400" cy="938784"/>
          </a:xfrm>
          <a:prstGeom prst="rect">
            <a:avLst/>
          </a:prstGeom>
        </p:spPr>
      </p:pic>
      <p:sp>
        <p:nvSpPr>
          <p:cNvPr id="9" name="Rectangle 8">
            <a:extLst>
              <a:ext uri="{FF2B5EF4-FFF2-40B4-BE49-F238E27FC236}">
                <a16:creationId xmlns:a16="http://schemas.microsoft.com/office/drawing/2014/main" id="{101FF7BD-8C63-4D68-876E-21AAB6CBCE9B}"/>
              </a:ext>
            </a:extLst>
          </p:cNvPr>
          <p:cNvSpPr/>
          <p:nvPr userDrawn="1"/>
        </p:nvSpPr>
        <p:spPr>
          <a:xfrm>
            <a:off x="1309305" y="6131235"/>
            <a:ext cx="3960440" cy="230832"/>
          </a:xfrm>
          <a:prstGeom prst="rect">
            <a:avLst/>
          </a:prstGeom>
        </p:spPr>
        <p:txBody>
          <a:bodyPr wrap="square">
            <a:spAutoFit/>
          </a:bodyPr>
          <a:lstStyle/>
          <a:p>
            <a:pPr algn="r"/>
            <a:r>
              <a:rPr lang="fr-FR" sz="900" dirty="0">
                <a:solidFill>
                  <a:schemeClr val="tx2"/>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chemeClr val="tx2"/>
                </a:solidFill>
                <a:latin typeface="Calibri Light" panose="020F0302020204030204" pitchFamily="34" charset="0"/>
                <a:cs typeface="Calibri Light" panose="020F0302020204030204" pitchFamily="34" charset="0"/>
              </a:rPr>
              <a:t>www.smavd.org</a:t>
            </a:r>
          </a:p>
        </p:txBody>
      </p:sp>
      <p:pic>
        <p:nvPicPr>
          <p:cNvPr id="4" name="Image 3">
            <a:extLst>
              <a:ext uri="{FF2B5EF4-FFF2-40B4-BE49-F238E27FC236}">
                <a16:creationId xmlns:a16="http://schemas.microsoft.com/office/drawing/2014/main" id="{E9B57682-37E0-4911-97B6-E77ECE7148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31" r="47156"/>
          <a:stretch/>
        </p:blipFill>
        <p:spPr>
          <a:xfrm>
            <a:off x="7700357" y="0"/>
            <a:ext cx="4499956" cy="6858000"/>
          </a:xfrm>
          <a:prstGeom prst="rect">
            <a:avLst/>
          </a:prstGeom>
        </p:spPr>
      </p:pic>
    </p:spTree>
    <p:extLst>
      <p:ext uri="{BB962C8B-B14F-4D97-AF65-F5344CB8AC3E}">
        <p14:creationId xmlns:p14="http://schemas.microsoft.com/office/powerpoint/2010/main" val="39244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1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A4BDA-CCD3-4C73-82A9-9EE508C797F1}"/>
              </a:ext>
            </a:extLst>
          </p:cNvPr>
          <p:cNvSpPr>
            <a:spLocks noGrp="1"/>
          </p:cNvSpPr>
          <p:nvPr>
            <p:ph type="ctrTitle" hasCustomPrompt="1"/>
          </p:nvPr>
        </p:nvSpPr>
        <p:spPr>
          <a:xfrm>
            <a:off x="723900" y="2952056"/>
            <a:ext cx="6791326" cy="2136371"/>
          </a:xfrm>
        </p:spPr>
        <p:txBody>
          <a:bodyPr anchor="b"/>
          <a:lstStyle>
            <a:lvl1pPr algn="l">
              <a:defRPr sz="5500" spc="-100" baseline="0">
                <a:solidFill>
                  <a:srgbClr val="06476D"/>
                </a:solidFill>
              </a:defRPr>
            </a:lvl1pPr>
          </a:lstStyle>
          <a:p>
            <a:r>
              <a:rPr lang="fr-FR" dirty="0"/>
              <a:t>MODIFIEZ </a:t>
            </a:r>
            <a:br>
              <a:rPr lang="fr-FR" dirty="0"/>
            </a:br>
            <a:r>
              <a:rPr lang="fr-FR" dirty="0"/>
              <a:t>LE STYLE DU TITRE</a:t>
            </a:r>
          </a:p>
        </p:txBody>
      </p:sp>
      <p:sp>
        <p:nvSpPr>
          <p:cNvPr id="7" name="Espace réservé du contenu 2">
            <a:extLst>
              <a:ext uri="{FF2B5EF4-FFF2-40B4-BE49-F238E27FC236}">
                <a16:creationId xmlns:a16="http://schemas.microsoft.com/office/drawing/2014/main" id="{C6E61410-477D-40B7-9F26-0D30094706C8}"/>
              </a:ext>
            </a:extLst>
          </p:cNvPr>
          <p:cNvSpPr>
            <a:spLocks noGrp="1"/>
          </p:cNvSpPr>
          <p:nvPr>
            <p:ph idx="1" hasCustomPrompt="1"/>
          </p:nvPr>
        </p:nvSpPr>
        <p:spPr>
          <a:xfrm>
            <a:off x="723899" y="1452592"/>
            <a:ext cx="4701541" cy="1009015"/>
          </a:xfrm>
          <a:prstGeom prst="rect">
            <a:avLst/>
          </a:prstGeom>
        </p:spPr>
        <p:txBody>
          <a:bodyPr/>
          <a:lstStyle>
            <a:lvl1pPr marL="0" indent="0">
              <a:buNone/>
              <a:defRPr sz="1800" b="0">
                <a:solidFill>
                  <a:schemeClr val="tx2"/>
                </a:solidFill>
                <a:latin typeface="+mj-lt"/>
              </a:defRPr>
            </a:lvl1pPr>
          </a:lstStyle>
          <a:p>
            <a:pPr lvl="0"/>
            <a:r>
              <a:rPr lang="fr-FR" dirty="0"/>
              <a:t>Objet</a:t>
            </a:r>
            <a:br>
              <a:rPr lang="fr-FR" dirty="0"/>
            </a:br>
            <a:r>
              <a:rPr lang="fr-FR" dirty="0"/>
              <a:t>Date &amp; Lieu</a:t>
            </a:r>
          </a:p>
        </p:txBody>
      </p:sp>
      <p:pic>
        <p:nvPicPr>
          <p:cNvPr id="8" name="Image 7">
            <a:extLst>
              <a:ext uri="{FF2B5EF4-FFF2-40B4-BE49-F238E27FC236}">
                <a16:creationId xmlns:a16="http://schemas.microsoft.com/office/drawing/2014/main" id="{E9CCFBD9-B54B-4893-8A94-7D8ACBBA4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31" y="5777259"/>
            <a:ext cx="914400" cy="938784"/>
          </a:xfrm>
          <a:prstGeom prst="rect">
            <a:avLst/>
          </a:prstGeom>
        </p:spPr>
      </p:pic>
      <p:sp>
        <p:nvSpPr>
          <p:cNvPr id="9" name="Rectangle 8">
            <a:extLst>
              <a:ext uri="{FF2B5EF4-FFF2-40B4-BE49-F238E27FC236}">
                <a16:creationId xmlns:a16="http://schemas.microsoft.com/office/drawing/2014/main" id="{101FF7BD-8C63-4D68-876E-21AAB6CBCE9B}"/>
              </a:ext>
            </a:extLst>
          </p:cNvPr>
          <p:cNvSpPr/>
          <p:nvPr userDrawn="1"/>
        </p:nvSpPr>
        <p:spPr>
          <a:xfrm>
            <a:off x="1309305" y="6131235"/>
            <a:ext cx="3960440" cy="230832"/>
          </a:xfrm>
          <a:prstGeom prst="rect">
            <a:avLst/>
          </a:prstGeom>
        </p:spPr>
        <p:txBody>
          <a:bodyPr wrap="square">
            <a:spAutoFit/>
          </a:bodyPr>
          <a:lstStyle/>
          <a:p>
            <a:pPr algn="r"/>
            <a:r>
              <a:rPr lang="fr-FR" sz="900" dirty="0">
                <a:solidFill>
                  <a:schemeClr val="tx2"/>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chemeClr val="tx2"/>
                </a:solidFill>
                <a:latin typeface="Calibri Light" panose="020F0302020204030204" pitchFamily="34" charset="0"/>
                <a:cs typeface="Calibri Light" panose="020F0302020204030204" pitchFamily="34" charset="0"/>
              </a:rPr>
              <a:t>www.smavd.org</a:t>
            </a:r>
          </a:p>
        </p:txBody>
      </p:sp>
      <p:pic>
        <p:nvPicPr>
          <p:cNvPr id="11" name="Image 10">
            <a:extLst>
              <a:ext uri="{FF2B5EF4-FFF2-40B4-BE49-F238E27FC236}">
                <a16:creationId xmlns:a16="http://schemas.microsoft.com/office/drawing/2014/main" id="{AB2037EA-70A2-40E5-8435-321DFEA56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5103" y="0"/>
            <a:ext cx="4576897" cy="6867283"/>
          </a:xfrm>
          <a:prstGeom prst="rect">
            <a:avLst/>
          </a:prstGeom>
        </p:spPr>
      </p:pic>
    </p:spTree>
    <p:extLst>
      <p:ext uri="{BB962C8B-B14F-4D97-AF65-F5344CB8AC3E}">
        <p14:creationId xmlns:p14="http://schemas.microsoft.com/office/powerpoint/2010/main" val="7098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14">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7A72FDB-C9D9-422E-ABFB-9A52FCA5B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32" r="9957"/>
          <a:stretch/>
        </p:blipFill>
        <p:spPr>
          <a:xfrm>
            <a:off x="7772400" y="0"/>
            <a:ext cx="4499956" cy="6858000"/>
          </a:xfrm>
          <a:prstGeom prst="rect">
            <a:avLst/>
          </a:prstGeom>
        </p:spPr>
      </p:pic>
      <p:sp>
        <p:nvSpPr>
          <p:cNvPr id="2" name="Titre 1">
            <a:extLst>
              <a:ext uri="{FF2B5EF4-FFF2-40B4-BE49-F238E27FC236}">
                <a16:creationId xmlns:a16="http://schemas.microsoft.com/office/drawing/2014/main" id="{AC3A4BDA-CCD3-4C73-82A9-9EE508C797F1}"/>
              </a:ext>
            </a:extLst>
          </p:cNvPr>
          <p:cNvSpPr>
            <a:spLocks noGrp="1"/>
          </p:cNvSpPr>
          <p:nvPr>
            <p:ph type="ctrTitle" hasCustomPrompt="1"/>
          </p:nvPr>
        </p:nvSpPr>
        <p:spPr>
          <a:xfrm>
            <a:off x="723900" y="2952056"/>
            <a:ext cx="6791326" cy="2136371"/>
          </a:xfrm>
        </p:spPr>
        <p:txBody>
          <a:bodyPr anchor="b"/>
          <a:lstStyle>
            <a:lvl1pPr algn="l">
              <a:defRPr sz="5500" spc="-100" baseline="0">
                <a:solidFill>
                  <a:srgbClr val="06476D"/>
                </a:solidFill>
              </a:defRPr>
            </a:lvl1pPr>
          </a:lstStyle>
          <a:p>
            <a:r>
              <a:rPr lang="fr-FR" dirty="0"/>
              <a:t>MODIFIEZ </a:t>
            </a:r>
            <a:br>
              <a:rPr lang="fr-FR" dirty="0"/>
            </a:br>
            <a:r>
              <a:rPr lang="fr-FR" dirty="0"/>
              <a:t>LE STYLE DU TITRE</a:t>
            </a:r>
          </a:p>
        </p:txBody>
      </p:sp>
      <p:sp>
        <p:nvSpPr>
          <p:cNvPr id="7" name="Espace réservé du contenu 2">
            <a:extLst>
              <a:ext uri="{FF2B5EF4-FFF2-40B4-BE49-F238E27FC236}">
                <a16:creationId xmlns:a16="http://schemas.microsoft.com/office/drawing/2014/main" id="{C6E61410-477D-40B7-9F26-0D30094706C8}"/>
              </a:ext>
            </a:extLst>
          </p:cNvPr>
          <p:cNvSpPr>
            <a:spLocks noGrp="1"/>
          </p:cNvSpPr>
          <p:nvPr>
            <p:ph idx="1" hasCustomPrompt="1"/>
          </p:nvPr>
        </p:nvSpPr>
        <p:spPr>
          <a:xfrm>
            <a:off x="723899" y="1452592"/>
            <a:ext cx="4701541" cy="1009015"/>
          </a:xfrm>
          <a:prstGeom prst="rect">
            <a:avLst/>
          </a:prstGeom>
        </p:spPr>
        <p:txBody>
          <a:bodyPr/>
          <a:lstStyle>
            <a:lvl1pPr marL="0" indent="0">
              <a:buNone/>
              <a:defRPr sz="1800" b="0">
                <a:solidFill>
                  <a:schemeClr val="tx2"/>
                </a:solidFill>
                <a:latin typeface="+mj-lt"/>
              </a:defRPr>
            </a:lvl1pPr>
          </a:lstStyle>
          <a:p>
            <a:pPr lvl="0"/>
            <a:r>
              <a:rPr lang="fr-FR" dirty="0"/>
              <a:t>Objet</a:t>
            </a:r>
            <a:br>
              <a:rPr lang="fr-FR" dirty="0"/>
            </a:br>
            <a:r>
              <a:rPr lang="fr-FR" dirty="0"/>
              <a:t>Date &amp; Lieu</a:t>
            </a:r>
          </a:p>
        </p:txBody>
      </p:sp>
      <p:pic>
        <p:nvPicPr>
          <p:cNvPr id="8" name="Image 7">
            <a:extLst>
              <a:ext uri="{FF2B5EF4-FFF2-40B4-BE49-F238E27FC236}">
                <a16:creationId xmlns:a16="http://schemas.microsoft.com/office/drawing/2014/main" id="{E9CCFBD9-B54B-4893-8A94-7D8ACBBA4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31" y="5777259"/>
            <a:ext cx="914400" cy="938784"/>
          </a:xfrm>
          <a:prstGeom prst="rect">
            <a:avLst/>
          </a:prstGeom>
        </p:spPr>
      </p:pic>
      <p:sp>
        <p:nvSpPr>
          <p:cNvPr id="9" name="Rectangle 8">
            <a:extLst>
              <a:ext uri="{FF2B5EF4-FFF2-40B4-BE49-F238E27FC236}">
                <a16:creationId xmlns:a16="http://schemas.microsoft.com/office/drawing/2014/main" id="{101FF7BD-8C63-4D68-876E-21AAB6CBCE9B}"/>
              </a:ext>
            </a:extLst>
          </p:cNvPr>
          <p:cNvSpPr/>
          <p:nvPr userDrawn="1"/>
        </p:nvSpPr>
        <p:spPr>
          <a:xfrm>
            <a:off x="1309305" y="6131235"/>
            <a:ext cx="3960440" cy="230832"/>
          </a:xfrm>
          <a:prstGeom prst="rect">
            <a:avLst/>
          </a:prstGeom>
        </p:spPr>
        <p:txBody>
          <a:bodyPr wrap="square">
            <a:spAutoFit/>
          </a:bodyPr>
          <a:lstStyle/>
          <a:p>
            <a:pPr algn="r"/>
            <a:r>
              <a:rPr lang="fr-FR" sz="900" dirty="0">
                <a:solidFill>
                  <a:schemeClr val="tx2"/>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chemeClr val="tx2"/>
                </a:solidFill>
                <a:latin typeface="Calibri Light" panose="020F0302020204030204" pitchFamily="34" charset="0"/>
                <a:cs typeface="Calibri Light" panose="020F0302020204030204" pitchFamily="34" charset="0"/>
              </a:rPr>
              <a:t>www.smavd.org</a:t>
            </a:r>
          </a:p>
        </p:txBody>
      </p:sp>
      <p:pic>
        <p:nvPicPr>
          <p:cNvPr id="4" name="Image 3">
            <a:extLst>
              <a:ext uri="{FF2B5EF4-FFF2-40B4-BE49-F238E27FC236}">
                <a16:creationId xmlns:a16="http://schemas.microsoft.com/office/drawing/2014/main" id="{81D7774F-0357-40E8-8C50-77712BA9375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37" r="48160"/>
          <a:stretch/>
        </p:blipFill>
        <p:spPr>
          <a:xfrm>
            <a:off x="7772398" y="0"/>
            <a:ext cx="4499957" cy="6858000"/>
          </a:xfrm>
          <a:prstGeom prst="rect">
            <a:avLst/>
          </a:prstGeom>
        </p:spPr>
      </p:pic>
    </p:spTree>
    <p:extLst>
      <p:ext uri="{BB962C8B-B14F-4D97-AF65-F5344CB8AC3E}">
        <p14:creationId xmlns:p14="http://schemas.microsoft.com/office/powerpoint/2010/main" val="393763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15">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7A72FDB-C9D9-422E-ABFB-9A52FCA5B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32" r="9957"/>
          <a:stretch/>
        </p:blipFill>
        <p:spPr>
          <a:xfrm>
            <a:off x="7772400" y="0"/>
            <a:ext cx="4499956" cy="6858000"/>
          </a:xfrm>
          <a:prstGeom prst="rect">
            <a:avLst/>
          </a:prstGeom>
        </p:spPr>
      </p:pic>
      <p:sp>
        <p:nvSpPr>
          <p:cNvPr id="2" name="Titre 1">
            <a:extLst>
              <a:ext uri="{FF2B5EF4-FFF2-40B4-BE49-F238E27FC236}">
                <a16:creationId xmlns:a16="http://schemas.microsoft.com/office/drawing/2014/main" id="{AC3A4BDA-CCD3-4C73-82A9-9EE508C797F1}"/>
              </a:ext>
            </a:extLst>
          </p:cNvPr>
          <p:cNvSpPr>
            <a:spLocks noGrp="1"/>
          </p:cNvSpPr>
          <p:nvPr>
            <p:ph type="ctrTitle" hasCustomPrompt="1"/>
          </p:nvPr>
        </p:nvSpPr>
        <p:spPr>
          <a:xfrm>
            <a:off x="723900" y="2952056"/>
            <a:ext cx="6791326" cy="2136371"/>
          </a:xfrm>
        </p:spPr>
        <p:txBody>
          <a:bodyPr anchor="b"/>
          <a:lstStyle>
            <a:lvl1pPr algn="l">
              <a:defRPr sz="5500" spc="-100" baseline="0">
                <a:solidFill>
                  <a:srgbClr val="06476D"/>
                </a:solidFill>
              </a:defRPr>
            </a:lvl1pPr>
          </a:lstStyle>
          <a:p>
            <a:r>
              <a:rPr lang="fr-FR" dirty="0"/>
              <a:t>MODIFIEZ </a:t>
            </a:r>
            <a:br>
              <a:rPr lang="fr-FR" dirty="0"/>
            </a:br>
            <a:r>
              <a:rPr lang="fr-FR" dirty="0"/>
              <a:t>LE STYLE DU TITRE</a:t>
            </a:r>
          </a:p>
        </p:txBody>
      </p:sp>
      <p:sp>
        <p:nvSpPr>
          <p:cNvPr id="7" name="Espace réservé du contenu 2">
            <a:extLst>
              <a:ext uri="{FF2B5EF4-FFF2-40B4-BE49-F238E27FC236}">
                <a16:creationId xmlns:a16="http://schemas.microsoft.com/office/drawing/2014/main" id="{C6E61410-477D-40B7-9F26-0D30094706C8}"/>
              </a:ext>
            </a:extLst>
          </p:cNvPr>
          <p:cNvSpPr>
            <a:spLocks noGrp="1"/>
          </p:cNvSpPr>
          <p:nvPr>
            <p:ph idx="1" hasCustomPrompt="1"/>
          </p:nvPr>
        </p:nvSpPr>
        <p:spPr>
          <a:xfrm>
            <a:off x="723899" y="1452592"/>
            <a:ext cx="4701541" cy="1009015"/>
          </a:xfrm>
          <a:prstGeom prst="rect">
            <a:avLst/>
          </a:prstGeom>
        </p:spPr>
        <p:txBody>
          <a:bodyPr/>
          <a:lstStyle>
            <a:lvl1pPr marL="0" indent="0">
              <a:buNone/>
              <a:defRPr sz="1800" b="0">
                <a:solidFill>
                  <a:schemeClr val="tx2"/>
                </a:solidFill>
                <a:latin typeface="+mj-lt"/>
              </a:defRPr>
            </a:lvl1pPr>
          </a:lstStyle>
          <a:p>
            <a:pPr lvl="0"/>
            <a:r>
              <a:rPr lang="fr-FR" dirty="0"/>
              <a:t>Objet</a:t>
            </a:r>
            <a:br>
              <a:rPr lang="fr-FR" dirty="0"/>
            </a:br>
            <a:r>
              <a:rPr lang="fr-FR" dirty="0"/>
              <a:t>Date &amp; Lieu</a:t>
            </a:r>
          </a:p>
        </p:txBody>
      </p:sp>
      <p:pic>
        <p:nvPicPr>
          <p:cNvPr id="8" name="Image 7">
            <a:extLst>
              <a:ext uri="{FF2B5EF4-FFF2-40B4-BE49-F238E27FC236}">
                <a16:creationId xmlns:a16="http://schemas.microsoft.com/office/drawing/2014/main" id="{E9CCFBD9-B54B-4893-8A94-7D8ACBBA4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31" y="5777259"/>
            <a:ext cx="914400" cy="938784"/>
          </a:xfrm>
          <a:prstGeom prst="rect">
            <a:avLst/>
          </a:prstGeom>
        </p:spPr>
      </p:pic>
      <p:sp>
        <p:nvSpPr>
          <p:cNvPr id="9" name="Rectangle 8">
            <a:extLst>
              <a:ext uri="{FF2B5EF4-FFF2-40B4-BE49-F238E27FC236}">
                <a16:creationId xmlns:a16="http://schemas.microsoft.com/office/drawing/2014/main" id="{101FF7BD-8C63-4D68-876E-21AAB6CBCE9B}"/>
              </a:ext>
            </a:extLst>
          </p:cNvPr>
          <p:cNvSpPr/>
          <p:nvPr userDrawn="1"/>
        </p:nvSpPr>
        <p:spPr>
          <a:xfrm>
            <a:off x="1309305" y="6131235"/>
            <a:ext cx="3960440" cy="230832"/>
          </a:xfrm>
          <a:prstGeom prst="rect">
            <a:avLst/>
          </a:prstGeom>
        </p:spPr>
        <p:txBody>
          <a:bodyPr wrap="square">
            <a:spAutoFit/>
          </a:bodyPr>
          <a:lstStyle/>
          <a:p>
            <a:pPr algn="r"/>
            <a:r>
              <a:rPr lang="fr-FR" sz="900" dirty="0">
                <a:solidFill>
                  <a:schemeClr val="tx2"/>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chemeClr val="tx2"/>
                </a:solidFill>
                <a:latin typeface="Calibri Light" panose="020F0302020204030204" pitchFamily="34" charset="0"/>
                <a:cs typeface="Calibri Light" panose="020F0302020204030204" pitchFamily="34" charset="0"/>
              </a:rPr>
              <a:t>www.smavd.org</a:t>
            </a:r>
          </a:p>
        </p:txBody>
      </p:sp>
      <p:pic>
        <p:nvPicPr>
          <p:cNvPr id="4" name="Image 3">
            <a:extLst>
              <a:ext uri="{FF2B5EF4-FFF2-40B4-BE49-F238E27FC236}">
                <a16:creationId xmlns:a16="http://schemas.microsoft.com/office/drawing/2014/main" id="{81D7774F-0357-40E8-8C50-77712BA9375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37" r="48160"/>
          <a:stretch/>
        </p:blipFill>
        <p:spPr>
          <a:xfrm>
            <a:off x="7772398" y="0"/>
            <a:ext cx="4499957" cy="6858000"/>
          </a:xfrm>
          <a:prstGeom prst="rect">
            <a:avLst/>
          </a:prstGeom>
        </p:spPr>
      </p:pic>
      <p:pic>
        <p:nvPicPr>
          <p:cNvPr id="5" name="Image 4">
            <a:extLst>
              <a:ext uri="{FF2B5EF4-FFF2-40B4-BE49-F238E27FC236}">
                <a16:creationId xmlns:a16="http://schemas.microsoft.com/office/drawing/2014/main" id="{425917BE-361B-42E4-AD55-90470600F85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8152" r="12636"/>
          <a:stretch/>
        </p:blipFill>
        <p:spPr>
          <a:xfrm>
            <a:off x="7772397" y="0"/>
            <a:ext cx="4499958" cy="6858000"/>
          </a:xfrm>
          <a:prstGeom prst="rect">
            <a:avLst/>
          </a:prstGeom>
        </p:spPr>
      </p:pic>
    </p:spTree>
    <p:extLst>
      <p:ext uri="{BB962C8B-B14F-4D97-AF65-F5344CB8AC3E}">
        <p14:creationId xmlns:p14="http://schemas.microsoft.com/office/powerpoint/2010/main" val="5865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ve Titre 2">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2B02356C-3F69-40B6-ADE2-0FDA23C81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6A0AD3A-2703-423C-82FD-3F3DEAD84694}"/>
              </a:ext>
            </a:extLst>
          </p:cNvPr>
          <p:cNvSpPr/>
          <p:nvPr userDrawn="1"/>
        </p:nvSpPr>
        <p:spPr>
          <a:xfrm>
            <a:off x="7376364" y="6146063"/>
            <a:ext cx="4103512" cy="230832"/>
          </a:xfrm>
          <a:prstGeom prst="rect">
            <a:avLst/>
          </a:prstGeom>
        </p:spPr>
        <p:txBody>
          <a:bodyPr wrap="square">
            <a:spAutoFit/>
          </a:bodyPr>
          <a:lstStyle/>
          <a:p>
            <a:pPr algn="r"/>
            <a:r>
              <a:rPr lang="fr-FR" sz="900" dirty="0">
                <a:solidFill>
                  <a:srgbClr val="06476D"/>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rgbClr val="06476D"/>
                </a:solidFill>
                <a:latin typeface="Calibri Light" panose="020F0302020204030204" pitchFamily="34" charset="0"/>
                <a:cs typeface="Calibri Light" panose="020F0302020204030204" pitchFamily="34" charset="0"/>
              </a:rPr>
              <a:t>www.smavd.org</a:t>
            </a:r>
          </a:p>
        </p:txBody>
      </p:sp>
      <p:sp>
        <p:nvSpPr>
          <p:cNvPr id="12" name="Titre 2">
            <a:extLst>
              <a:ext uri="{FF2B5EF4-FFF2-40B4-BE49-F238E27FC236}">
                <a16:creationId xmlns:a16="http://schemas.microsoft.com/office/drawing/2014/main" id="{2059329A-1A67-4E1C-89A8-F7E4D7FDB342}"/>
              </a:ext>
            </a:extLst>
          </p:cNvPr>
          <p:cNvSpPr txBox="1">
            <a:spLocks/>
          </p:cNvSpPr>
          <p:nvPr userDrawn="1"/>
        </p:nvSpPr>
        <p:spPr>
          <a:xfrm>
            <a:off x="6758246" y="3429000"/>
            <a:ext cx="4713317" cy="1375756"/>
          </a:xfrm>
          <a:prstGeom prst="rect">
            <a:avLst/>
          </a:prstGeom>
        </p:spPr>
        <p:txBody>
          <a:bodyPr vert="horz" lIns="91440" tIns="45720" rIns="91440" bIns="45720" rtlCol="0" anchor="b" anchorCtr="0">
            <a:noAutofit/>
          </a:bodyPr>
          <a:lstStyle>
            <a:lvl1pPr algn="r" defTabSz="914400" rtl="0" eaLnBrk="1" latinLnBrk="0" hangingPunct="1">
              <a:lnSpc>
                <a:spcPct val="90000"/>
              </a:lnSpc>
              <a:spcBef>
                <a:spcPct val="0"/>
              </a:spcBef>
              <a:buNone/>
              <a:defRPr sz="6000" b="1" kern="1200">
                <a:solidFill>
                  <a:schemeClr val="tx2"/>
                </a:solidFill>
                <a:latin typeface="Raleway" panose="020B0503030101060003" pitchFamily="34" charset="0"/>
                <a:ea typeface="+mj-ea"/>
                <a:cs typeface="+mj-cs"/>
              </a:defRPr>
            </a:lvl1pPr>
          </a:lstStyle>
          <a:p>
            <a:pPr>
              <a:lnSpc>
                <a:spcPts val="4500"/>
              </a:lnSpc>
            </a:pPr>
            <a:r>
              <a:rPr lang="fr-FR" sz="4500" b="1" dirty="0">
                <a:solidFill>
                  <a:srgbClr val="06476D"/>
                </a:solidFill>
                <a:latin typeface="Raleway" panose="020B0503030101060003" pitchFamily="34" charset="0"/>
              </a:rPr>
              <a:t>TITRE DE LA PRÉSENTATION</a:t>
            </a:r>
          </a:p>
        </p:txBody>
      </p:sp>
      <p:sp>
        <p:nvSpPr>
          <p:cNvPr id="13" name="Rectangle 12">
            <a:extLst>
              <a:ext uri="{FF2B5EF4-FFF2-40B4-BE49-F238E27FC236}">
                <a16:creationId xmlns:a16="http://schemas.microsoft.com/office/drawing/2014/main" id="{B7549303-64A8-4332-8C9B-9026925DC23B}"/>
              </a:ext>
            </a:extLst>
          </p:cNvPr>
          <p:cNvSpPr/>
          <p:nvPr userDrawn="1"/>
        </p:nvSpPr>
        <p:spPr>
          <a:xfrm>
            <a:off x="7656083" y="5291713"/>
            <a:ext cx="3815480" cy="307777"/>
          </a:xfrm>
          <a:prstGeom prst="rect">
            <a:avLst/>
          </a:prstGeom>
        </p:spPr>
        <p:txBody>
          <a:bodyPr wrap="square">
            <a:spAutoFit/>
          </a:bodyPr>
          <a:lstStyle/>
          <a:p>
            <a:pPr algn="r"/>
            <a:r>
              <a:rPr lang="fr-FR" sz="1400" b="1" spc="200" dirty="0">
                <a:solidFill>
                  <a:srgbClr val="06476D"/>
                </a:solidFill>
                <a:latin typeface="Calibri Light" panose="020F0302020204030204" pitchFamily="34" charset="0"/>
                <a:cs typeface="Calibri Light" panose="020F0302020204030204" pitchFamily="34" charset="0"/>
              </a:rPr>
              <a:t>DATE &amp; LIEU</a:t>
            </a:r>
          </a:p>
        </p:txBody>
      </p:sp>
    </p:spTree>
    <p:extLst>
      <p:ext uri="{BB962C8B-B14F-4D97-AF65-F5344CB8AC3E}">
        <p14:creationId xmlns:p14="http://schemas.microsoft.com/office/powerpoint/2010/main" val="136260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positive Titre 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EE12048-CFFA-4CE2-B965-9A5EE876B5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6A0AD3A-2703-423C-82FD-3F3DEAD84694}"/>
              </a:ext>
            </a:extLst>
          </p:cNvPr>
          <p:cNvSpPr/>
          <p:nvPr userDrawn="1"/>
        </p:nvSpPr>
        <p:spPr>
          <a:xfrm>
            <a:off x="7376364" y="6146063"/>
            <a:ext cx="4103512" cy="230832"/>
          </a:xfrm>
          <a:prstGeom prst="rect">
            <a:avLst/>
          </a:prstGeom>
        </p:spPr>
        <p:txBody>
          <a:bodyPr wrap="square">
            <a:spAutoFit/>
          </a:bodyPr>
          <a:lstStyle/>
          <a:p>
            <a:pPr algn="r"/>
            <a:r>
              <a:rPr lang="fr-FR" sz="900" dirty="0">
                <a:solidFill>
                  <a:srgbClr val="06476D"/>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rgbClr val="06476D"/>
                </a:solidFill>
                <a:latin typeface="Calibri Light" panose="020F0302020204030204" pitchFamily="34" charset="0"/>
                <a:cs typeface="Calibri Light" panose="020F0302020204030204" pitchFamily="34" charset="0"/>
              </a:rPr>
              <a:t>www.smavd.org</a:t>
            </a:r>
          </a:p>
        </p:txBody>
      </p:sp>
      <p:sp>
        <p:nvSpPr>
          <p:cNvPr id="12" name="Titre 2">
            <a:extLst>
              <a:ext uri="{FF2B5EF4-FFF2-40B4-BE49-F238E27FC236}">
                <a16:creationId xmlns:a16="http://schemas.microsoft.com/office/drawing/2014/main" id="{2059329A-1A67-4E1C-89A8-F7E4D7FDB342}"/>
              </a:ext>
            </a:extLst>
          </p:cNvPr>
          <p:cNvSpPr txBox="1">
            <a:spLocks/>
          </p:cNvSpPr>
          <p:nvPr userDrawn="1"/>
        </p:nvSpPr>
        <p:spPr>
          <a:xfrm>
            <a:off x="6758246" y="3429000"/>
            <a:ext cx="4713317" cy="1375756"/>
          </a:xfrm>
          <a:prstGeom prst="rect">
            <a:avLst/>
          </a:prstGeom>
        </p:spPr>
        <p:txBody>
          <a:bodyPr vert="horz" lIns="91440" tIns="45720" rIns="91440" bIns="45720" rtlCol="0" anchor="b" anchorCtr="0">
            <a:noAutofit/>
          </a:bodyPr>
          <a:lstStyle>
            <a:lvl1pPr algn="r" defTabSz="914400" rtl="0" eaLnBrk="1" latinLnBrk="0" hangingPunct="1">
              <a:lnSpc>
                <a:spcPct val="90000"/>
              </a:lnSpc>
              <a:spcBef>
                <a:spcPct val="0"/>
              </a:spcBef>
              <a:buNone/>
              <a:defRPr sz="6000" b="1" kern="1200">
                <a:solidFill>
                  <a:schemeClr val="tx2"/>
                </a:solidFill>
                <a:latin typeface="Raleway" panose="020B0503030101060003" pitchFamily="34" charset="0"/>
                <a:ea typeface="+mj-ea"/>
                <a:cs typeface="+mj-cs"/>
              </a:defRPr>
            </a:lvl1pPr>
          </a:lstStyle>
          <a:p>
            <a:pPr>
              <a:lnSpc>
                <a:spcPts val="4500"/>
              </a:lnSpc>
            </a:pPr>
            <a:r>
              <a:rPr lang="fr-FR" sz="4500" b="1" dirty="0">
                <a:solidFill>
                  <a:srgbClr val="06476D"/>
                </a:solidFill>
                <a:latin typeface="Raleway" panose="020B0503030101060003" pitchFamily="34" charset="0"/>
              </a:rPr>
              <a:t>TITRE DE LA PRÉSENTATION</a:t>
            </a:r>
          </a:p>
        </p:txBody>
      </p:sp>
      <p:sp>
        <p:nvSpPr>
          <p:cNvPr id="13" name="Rectangle 12">
            <a:extLst>
              <a:ext uri="{FF2B5EF4-FFF2-40B4-BE49-F238E27FC236}">
                <a16:creationId xmlns:a16="http://schemas.microsoft.com/office/drawing/2014/main" id="{B7549303-64A8-4332-8C9B-9026925DC23B}"/>
              </a:ext>
            </a:extLst>
          </p:cNvPr>
          <p:cNvSpPr/>
          <p:nvPr userDrawn="1"/>
        </p:nvSpPr>
        <p:spPr>
          <a:xfrm>
            <a:off x="7656083" y="5291713"/>
            <a:ext cx="3815480" cy="307777"/>
          </a:xfrm>
          <a:prstGeom prst="rect">
            <a:avLst/>
          </a:prstGeom>
        </p:spPr>
        <p:txBody>
          <a:bodyPr wrap="square">
            <a:spAutoFit/>
          </a:bodyPr>
          <a:lstStyle/>
          <a:p>
            <a:pPr algn="r"/>
            <a:r>
              <a:rPr lang="fr-FR" sz="1400" b="1" spc="200" dirty="0">
                <a:solidFill>
                  <a:srgbClr val="06476D"/>
                </a:solidFill>
                <a:latin typeface="Calibri Light" panose="020F0302020204030204" pitchFamily="34" charset="0"/>
                <a:cs typeface="Calibri Light" panose="020F0302020204030204" pitchFamily="34" charset="0"/>
              </a:rPr>
              <a:t>DATE &amp; LIEU</a:t>
            </a:r>
          </a:p>
        </p:txBody>
      </p:sp>
    </p:spTree>
    <p:extLst>
      <p:ext uri="{BB962C8B-B14F-4D97-AF65-F5344CB8AC3E}">
        <p14:creationId xmlns:p14="http://schemas.microsoft.com/office/powerpoint/2010/main" val="326174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spositive Titre 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2FBC13-EA81-46E7-A420-75C7E081E1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6A0AD3A-2703-423C-82FD-3F3DEAD84694}"/>
              </a:ext>
            </a:extLst>
          </p:cNvPr>
          <p:cNvSpPr/>
          <p:nvPr userDrawn="1"/>
        </p:nvSpPr>
        <p:spPr>
          <a:xfrm>
            <a:off x="7376364" y="6146063"/>
            <a:ext cx="4103512" cy="230832"/>
          </a:xfrm>
          <a:prstGeom prst="rect">
            <a:avLst/>
          </a:prstGeom>
        </p:spPr>
        <p:txBody>
          <a:bodyPr wrap="square">
            <a:spAutoFit/>
          </a:bodyPr>
          <a:lstStyle/>
          <a:p>
            <a:pPr algn="r"/>
            <a:r>
              <a:rPr lang="fr-FR" sz="900" dirty="0">
                <a:solidFill>
                  <a:srgbClr val="06476D"/>
                </a:solidFill>
                <a:latin typeface="Calibri Light" panose="020F0302020204030204" pitchFamily="34" charset="0"/>
                <a:cs typeface="Calibri Light" panose="020F0302020204030204" pitchFamily="34" charset="0"/>
              </a:rPr>
              <a:t>Syndicat Mixte d’Aménagement de la Vallée de la Durance | </a:t>
            </a:r>
            <a:r>
              <a:rPr lang="fr-FR" sz="900" b="1" dirty="0">
                <a:solidFill>
                  <a:srgbClr val="06476D"/>
                </a:solidFill>
                <a:latin typeface="Calibri Light" panose="020F0302020204030204" pitchFamily="34" charset="0"/>
                <a:cs typeface="Calibri Light" panose="020F0302020204030204" pitchFamily="34" charset="0"/>
              </a:rPr>
              <a:t>www.smavd.org</a:t>
            </a:r>
          </a:p>
        </p:txBody>
      </p:sp>
      <p:sp>
        <p:nvSpPr>
          <p:cNvPr id="12" name="Titre 2">
            <a:extLst>
              <a:ext uri="{FF2B5EF4-FFF2-40B4-BE49-F238E27FC236}">
                <a16:creationId xmlns:a16="http://schemas.microsoft.com/office/drawing/2014/main" id="{2059329A-1A67-4E1C-89A8-F7E4D7FDB342}"/>
              </a:ext>
            </a:extLst>
          </p:cNvPr>
          <p:cNvSpPr txBox="1">
            <a:spLocks/>
          </p:cNvSpPr>
          <p:nvPr userDrawn="1"/>
        </p:nvSpPr>
        <p:spPr>
          <a:xfrm>
            <a:off x="6758246" y="3429000"/>
            <a:ext cx="4713317" cy="1375756"/>
          </a:xfrm>
          <a:prstGeom prst="rect">
            <a:avLst/>
          </a:prstGeom>
        </p:spPr>
        <p:txBody>
          <a:bodyPr vert="horz" lIns="91440" tIns="45720" rIns="91440" bIns="45720" rtlCol="0" anchor="b" anchorCtr="0">
            <a:noAutofit/>
          </a:bodyPr>
          <a:lstStyle>
            <a:lvl1pPr algn="r" defTabSz="914400" rtl="0" eaLnBrk="1" latinLnBrk="0" hangingPunct="1">
              <a:lnSpc>
                <a:spcPct val="90000"/>
              </a:lnSpc>
              <a:spcBef>
                <a:spcPct val="0"/>
              </a:spcBef>
              <a:buNone/>
              <a:defRPr sz="6000" b="1" kern="1200">
                <a:solidFill>
                  <a:schemeClr val="tx2"/>
                </a:solidFill>
                <a:latin typeface="Raleway" panose="020B0503030101060003" pitchFamily="34" charset="0"/>
                <a:ea typeface="+mj-ea"/>
                <a:cs typeface="+mj-cs"/>
              </a:defRPr>
            </a:lvl1pPr>
          </a:lstStyle>
          <a:p>
            <a:pPr>
              <a:lnSpc>
                <a:spcPts val="4500"/>
              </a:lnSpc>
            </a:pPr>
            <a:r>
              <a:rPr lang="fr-FR" sz="4500" b="1" dirty="0">
                <a:solidFill>
                  <a:srgbClr val="06476D"/>
                </a:solidFill>
                <a:latin typeface="Raleway" panose="020B0503030101060003" pitchFamily="34" charset="0"/>
              </a:rPr>
              <a:t>TITRE DE LA PRÉSENTATION</a:t>
            </a:r>
          </a:p>
        </p:txBody>
      </p:sp>
      <p:sp>
        <p:nvSpPr>
          <p:cNvPr id="13" name="Rectangle 12">
            <a:extLst>
              <a:ext uri="{FF2B5EF4-FFF2-40B4-BE49-F238E27FC236}">
                <a16:creationId xmlns:a16="http://schemas.microsoft.com/office/drawing/2014/main" id="{B7549303-64A8-4332-8C9B-9026925DC23B}"/>
              </a:ext>
            </a:extLst>
          </p:cNvPr>
          <p:cNvSpPr/>
          <p:nvPr userDrawn="1"/>
        </p:nvSpPr>
        <p:spPr>
          <a:xfrm>
            <a:off x="7656083" y="5291713"/>
            <a:ext cx="3815480" cy="307777"/>
          </a:xfrm>
          <a:prstGeom prst="rect">
            <a:avLst/>
          </a:prstGeom>
        </p:spPr>
        <p:txBody>
          <a:bodyPr wrap="square">
            <a:spAutoFit/>
          </a:bodyPr>
          <a:lstStyle/>
          <a:p>
            <a:pPr algn="r"/>
            <a:r>
              <a:rPr lang="fr-FR" sz="1400" b="1" spc="200" dirty="0">
                <a:solidFill>
                  <a:srgbClr val="06476D"/>
                </a:solidFill>
                <a:latin typeface="Calibri Light" panose="020F0302020204030204" pitchFamily="34" charset="0"/>
                <a:cs typeface="Calibri Light" panose="020F0302020204030204" pitchFamily="34" charset="0"/>
              </a:rPr>
              <a:t>DATE &amp; LIEU</a:t>
            </a:r>
          </a:p>
        </p:txBody>
      </p:sp>
    </p:spTree>
    <p:extLst>
      <p:ext uri="{BB962C8B-B14F-4D97-AF65-F5344CB8AC3E}">
        <p14:creationId xmlns:p14="http://schemas.microsoft.com/office/powerpoint/2010/main" val="426160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A98CF9-0D49-486F-8AC8-A5057002A075}"/>
              </a:ext>
            </a:extLst>
          </p:cNvPr>
          <p:cNvSpPr>
            <a:spLocks noGrp="1"/>
          </p:cNvSpPr>
          <p:nvPr>
            <p:ph type="title"/>
          </p:nvPr>
        </p:nvSpPr>
        <p:spPr>
          <a:xfrm>
            <a:off x="2292928" y="1903615"/>
            <a:ext cx="6136177" cy="3807229"/>
          </a:xfrm>
          <a:prstGeom prst="rect">
            <a:avLst/>
          </a:prstGeom>
        </p:spPr>
        <p:txBody>
          <a:bodyPr vert="horz" lIns="91440" tIns="45720" rIns="91440" bIns="45720" rtlCol="0" anchor="ctr">
            <a:noAutofit/>
          </a:bodyPr>
          <a:lstStyle/>
          <a:p>
            <a:r>
              <a:rPr lang="fr-FR" dirty="0"/>
              <a:t>PP-SMAVD-19</a:t>
            </a:r>
          </a:p>
        </p:txBody>
      </p:sp>
      <p:sp>
        <p:nvSpPr>
          <p:cNvPr id="4" name="Espace réservé de la date 3">
            <a:extLst>
              <a:ext uri="{FF2B5EF4-FFF2-40B4-BE49-F238E27FC236}">
                <a16:creationId xmlns:a16="http://schemas.microsoft.com/office/drawing/2014/main" id="{4C44A4A7-C1F7-4EFE-98A3-421BAC8C2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EAD9F-8422-4475-9703-220082330B60}" type="datetime1">
              <a:rPr lang="fr-FR" smtClean="0"/>
              <a:t>22/07/2019</a:t>
            </a:fld>
            <a:endParaRPr lang="fr-FR"/>
          </a:p>
        </p:txBody>
      </p:sp>
      <p:sp>
        <p:nvSpPr>
          <p:cNvPr id="5" name="Espace réservé du pied de page 4">
            <a:extLst>
              <a:ext uri="{FF2B5EF4-FFF2-40B4-BE49-F238E27FC236}">
                <a16:creationId xmlns:a16="http://schemas.microsoft.com/office/drawing/2014/main" id="{BF3E7613-BFF4-4863-827A-0FEABB0D0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Syndicat Mixte d’Aménagement de la vallée de la Durance EPTB DURANCE</a:t>
            </a:r>
          </a:p>
        </p:txBody>
      </p:sp>
      <p:sp>
        <p:nvSpPr>
          <p:cNvPr id="6" name="Espace réservé du numéro de diapositive 5">
            <a:extLst>
              <a:ext uri="{FF2B5EF4-FFF2-40B4-BE49-F238E27FC236}">
                <a16:creationId xmlns:a16="http://schemas.microsoft.com/office/drawing/2014/main" id="{62AFFA21-6CC4-423E-A0A5-9AB5BA4A9B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8C4B-466F-42AA-8323-23618FFBE172}" type="slidenum">
              <a:rPr lang="fr-FR" smtClean="0"/>
              <a:t>‹N°›</a:t>
            </a:fld>
            <a:endParaRPr lang="fr-FR" dirty="0"/>
          </a:p>
        </p:txBody>
      </p:sp>
    </p:spTree>
    <p:extLst>
      <p:ext uri="{BB962C8B-B14F-4D97-AF65-F5344CB8AC3E}">
        <p14:creationId xmlns:p14="http://schemas.microsoft.com/office/powerpoint/2010/main" val="1159329860"/>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5" r:id="rId3"/>
    <p:sldLayoutId id="2147483667" r:id="rId4"/>
    <p:sldLayoutId id="2147483666" r:id="rId5"/>
    <p:sldLayoutId id="2147483668" r:id="rId6"/>
    <p:sldLayoutId id="2147483662" r:id="rId7"/>
    <p:sldLayoutId id="2147483674" r:id="rId8"/>
    <p:sldLayoutId id="2147483675" r:id="rId9"/>
    <p:sldLayoutId id="2147483661" r:id="rId10"/>
    <p:sldLayoutId id="2147483670" r:id="rId11"/>
    <p:sldLayoutId id="2147483664" r:id="rId12"/>
    <p:sldLayoutId id="2147483657" r:id="rId13"/>
    <p:sldLayoutId id="2147483663" r:id="rId14"/>
    <p:sldLayoutId id="2147483673" r:id="rId15"/>
    <p:sldLayoutId id="2147483672" r:id="rId16"/>
    <p:sldLayoutId id="2147483651" r:id="rId17"/>
  </p:sldLayoutIdLst>
  <p:hf hdr="0" dt="0"/>
  <p:txStyles>
    <p:titleStyle>
      <a:lvl1pPr algn="l" defTabSz="914400" rtl="0" eaLnBrk="1" latinLnBrk="0" hangingPunct="1">
        <a:lnSpc>
          <a:spcPct val="90000"/>
        </a:lnSpc>
        <a:spcBef>
          <a:spcPct val="0"/>
        </a:spcBef>
        <a:buNone/>
        <a:defRPr sz="6000" b="1" kern="1200">
          <a:solidFill>
            <a:srgbClr val="06476D"/>
          </a:solidFill>
          <a:latin typeface="Raleway" panose="020B05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emf"/><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9.sv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1.sv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35.sv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35.svg"/><Relationship Id="rId4" Type="http://schemas.openxmlformats.org/officeDocument/2006/relationships/image" Target="../media/image48.png"/><Relationship Id="rId9" Type="http://schemas.openxmlformats.org/officeDocument/2006/relationships/image" Target="../media/image29.sv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1.png"/><Relationship Id="rId7" Type="http://schemas.openxmlformats.org/officeDocument/2006/relationships/image" Target="../media/image31.sv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35.svg"/><Relationship Id="rId4" Type="http://schemas.openxmlformats.org/officeDocument/2006/relationships/image" Target="../media/image48.png"/><Relationship Id="rId9" Type="http://schemas.openxmlformats.org/officeDocument/2006/relationships/image" Target="../media/image29.svg"/></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2.png"/><Relationship Id="rId7" Type="http://schemas.openxmlformats.org/officeDocument/2006/relationships/image" Target="../media/image31.sv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35.svg"/><Relationship Id="rId4" Type="http://schemas.openxmlformats.org/officeDocument/2006/relationships/image" Target="../media/image48.png"/><Relationship Id="rId9" Type="http://schemas.openxmlformats.org/officeDocument/2006/relationships/image" Target="../media/image29.svg"/></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3.png"/><Relationship Id="rId7" Type="http://schemas.openxmlformats.org/officeDocument/2006/relationships/image" Target="../media/image31.sv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35.svg"/><Relationship Id="rId4" Type="http://schemas.openxmlformats.org/officeDocument/2006/relationships/image" Target="../media/image48.png"/><Relationship Id="rId9" Type="http://schemas.openxmlformats.org/officeDocument/2006/relationships/image" Target="../media/image29.svg"/></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31.sv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35.svg"/><Relationship Id="rId4" Type="http://schemas.openxmlformats.org/officeDocument/2006/relationships/image" Target="../media/image48.png"/><Relationship Id="rId9" Type="http://schemas.openxmlformats.org/officeDocument/2006/relationships/image" Target="../media/image29.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E7D8700-8DB4-48D2-976B-F11BA971EB22}"/>
              </a:ext>
            </a:extLst>
          </p:cNvPr>
          <p:cNvSpPr>
            <a:spLocks noGrp="1"/>
          </p:cNvSpPr>
          <p:nvPr>
            <p:ph idx="1"/>
          </p:nvPr>
        </p:nvSpPr>
        <p:spPr>
          <a:xfrm>
            <a:off x="723899" y="1452592"/>
            <a:ext cx="4183661" cy="1013771"/>
          </a:xfrm>
        </p:spPr>
        <p:txBody>
          <a:bodyPr/>
          <a:lstStyle/>
          <a:p>
            <a:r>
              <a:rPr lang="fr-FR" b="1" dirty="0"/>
              <a:t>13-06-2019</a:t>
            </a:r>
            <a:endParaRPr lang="fr-FR" b="1" dirty="0">
              <a:solidFill>
                <a:schemeClr val="tx2"/>
              </a:solidFill>
            </a:endParaRPr>
          </a:p>
        </p:txBody>
      </p:sp>
      <p:grpSp>
        <p:nvGrpSpPr>
          <p:cNvPr id="4" name="Groupe 3">
            <a:extLst>
              <a:ext uri="{FF2B5EF4-FFF2-40B4-BE49-F238E27FC236}">
                <a16:creationId xmlns:a16="http://schemas.microsoft.com/office/drawing/2014/main" id="{BB32902B-432B-45B0-BCE5-594D20FE68C0}"/>
              </a:ext>
            </a:extLst>
          </p:cNvPr>
          <p:cNvGrpSpPr/>
          <p:nvPr/>
        </p:nvGrpSpPr>
        <p:grpSpPr>
          <a:xfrm>
            <a:off x="853838" y="286450"/>
            <a:ext cx="6408712" cy="763866"/>
            <a:chOff x="297181" y="4603149"/>
            <a:chExt cx="6408712" cy="763866"/>
          </a:xfrm>
        </p:grpSpPr>
        <p:sp>
          <p:nvSpPr>
            <p:cNvPr id="5" name="Rectangle 4">
              <a:extLst>
                <a:ext uri="{FF2B5EF4-FFF2-40B4-BE49-F238E27FC236}">
                  <a16:creationId xmlns:a16="http://schemas.microsoft.com/office/drawing/2014/main" id="{74A53BA7-6B6E-4EBD-8500-BF3030F941A1}"/>
                </a:ext>
              </a:extLst>
            </p:cNvPr>
            <p:cNvSpPr/>
            <p:nvPr/>
          </p:nvSpPr>
          <p:spPr>
            <a:xfrm>
              <a:off x="297181" y="4603149"/>
              <a:ext cx="6408712" cy="763866"/>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6" name="Image 5">
              <a:extLst>
                <a:ext uri="{FF2B5EF4-FFF2-40B4-BE49-F238E27FC236}">
                  <a16:creationId xmlns:a16="http://schemas.microsoft.com/office/drawing/2014/main" id="{796EC931-41F1-41A0-A72F-AF2A9FDC2A57}"/>
                </a:ext>
              </a:extLst>
            </p:cNvPr>
            <p:cNvPicPr>
              <a:picLocks noChangeAspect="1"/>
            </p:cNvPicPr>
            <p:nvPr/>
          </p:nvPicPr>
          <p:blipFill>
            <a:blip r:embed="rId2"/>
            <a:stretch>
              <a:fillRect/>
            </a:stretch>
          </p:blipFill>
          <p:spPr>
            <a:xfrm>
              <a:off x="4376566" y="4645138"/>
              <a:ext cx="2201315" cy="659228"/>
            </a:xfrm>
            <a:prstGeom prst="rect">
              <a:avLst/>
            </a:prstGeom>
          </p:spPr>
        </p:pic>
        <p:pic>
          <p:nvPicPr>
            <p:cNvPr id="7" name="Image 6">
              <a:extLst>
                <a:ext uri="{FF2B5EF4-FFF2-40B4-BE49-F238E27FC236}">
                  <a16:creationId xmlns:a16="http://schemas.microsoft.com/office/drawing/2014/main" id="{BFB44E8B-BC9F-43C5-ABE6-9C75B46ED7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2655" y="4631596"/>
              <a:ext cx="1139577" cy="717934"/>
            </a:xfrm>
            <a:prstGeom prst="rect">
              <a:avLst/>
            </a:prstGeom>
            <a:noFill/>
            <a:ln>
              <a:noFill/>
            </a:ln>
          </p:spPr>
        </p:pic>
      </p:grpSp>
      <p:pic>
        <p:nvPicPr>
          <p:cNvPr id="8" name="Image 7" descr="Une image contenant objet, horloge&#10;&#10;Description générée avec un niveau de confiance très élevé">
            <a:extLst>
              <a:ext uri="{FF2B5EF4-FFF2-40B4-BE49-F238E27FC236}">
                <a16:creationId xmlns:a16="http://schemas.microsoft.com/office/drawing/2014/main" id="{1B697D4E-2498-4550-B028-1AA97F03C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515" y="282575"/>
            <a:ext cx="2468121" cy="750956"/>
          </a:xfrm>
          <a:prstGeom prst="rect">
            <a:avLst/>
          </a:prstGeom>
        </p:spPr>
      </p:pic>
      <p:sp>
        <p:nvSpPr>
          <p:cNvPr id="10" name="Titre 9">
            <a:extLst>
              <a:ext uri="{FF2B5EF4-FFF2-40B4-BE49-F238E27FC236}">
                <a16:creationId xmlns:a16="http://schemas.microsoft.com/office/drawing/2014/main" id="{6BA09C0D-7572-48F3-9488-44660A3F7E37}"/>
              </a:ext>
            </a:extLst>
          </p:cNvPr>
          <p:cNvSpPr>
            <a:spLocks noGrp="1"/>
          </p:cNvSpPr>
          <p:nvPr>
            <p:ph type="ctrTitle"/>
          </p:nvPr>
        </p:nvSpPr>
        <p:spPr/>
        <p:txBody>
          <a:bodyPr/>
          <a:lstStyle/>
          <a:p>
            <a:r>
              <a:rPr lang="fr-FR" sz="4000" dirty="0"/>
              <a:t>ANALYSE MACROÉCONOMIQUE ET PROSPECTIVE DES USAGES DE L’EAU DU SYSTÈME DURANCE-VERDON</a:t>
            </a:r>
          </a:p>
        </p:txBody>
      </p:sp>
    </p:spTree>
    <p:extLst>
      <p:ext uri="{BB962C8B-B14F-4D97-AF65-F5344CB8AC3E}">
        <p14:creationId xmlns:p14="http://schemas.microsoft.com/office/powerpoint/2010/main" val="347012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Une hydrologie naturellement variable</a:t>
            </a:r>
          </a:p>
        </p:txBody>
      </p:sp>
      <p:sp>
        <p:nvSpPr>
          <p:cNvPr id="7" name="Espace réservé du pied de page 6">
            <a:extLst>
              <a:ext uri="{FF2B5EF4-FFF2-40B4-BE49-F238E27FC236}">
                <a16:creationId xmlns:a16="http://schemas.microsoft.com/office/drawing/2014/main" id="{F12A18F7-A187-4463-968B-0A8290EABD80}"/>
              </a:ext>
            </a:extLst>
          </p:cNvPr>
          <p:cNvSpPr>
            <a:spLocks noGrp="1"/>
          </p:cNvSpPr>
          <p:nvPr>
            <p:ph type="ftr" sz="quarter" idx="11"/>
          </p:nvPr>
        </p:nvSpPr>
        <p:spPr/>
        <p:txBody>
          <a:bodyPr/>
          <a:lstStyle/>
          <a:p>
            <a:r>
              <a:rPr lang="fr-FR" dirty="0"/>
              <a:t>Syndicat Mixte d’Aménagement de la vallée de la Durance EPTB DURANCE</a:t>
            </a:r>
          </a:p>
        </p:txBody>
      </p:sp>
      <p:sp>
        <p:nvSpPr>
          <p:cNvPr id="11" name="Espace réservé du numéro de diapositive 4">
            <a:extLst>
              <a:ext uri="{FF2B5EF4-FFF2-40B4-BE49-F238E27FC236}">
                <a16:creationId xmlns:a16="http://schemas.microsoft.com/office/drawing/2014/main" id="{6DD65F6E-D8B7-4931-A7FA-4C32AA2AE64F}"/>
              </a:ext>
            </a:extLst>
          </p:cNvPr>
          <p:cNvSpPr>
            <a:spLocks noGrp="1"/>
          </p:cNvSpPr>
          <p:nvPr>
            <p:ph type="sldNum" sz="quarter" idx="12"/>
          </p:nvPr>
        </p:nvSpPr>
        <p:spPr/>
        <p:txBody>
          <a:bodyPr/>
          <a:lstStyle/>
          <a:p>
            <a:fld id="{0CBD8C4B-466F-42AA-8323-23618FFBE172}" type="slidenum">
              <a:rPr lang="fr-FR" smtClean="0"/>
              <a:t>10</a:t>
            </a:fld>
            <a:endParaRPr lang="fr-FR" dirty="0"/>
          </a:p>
        </p:txBody>
      </p:sp>
      <p:sp>
        <p:nvSpPr>
          <p:cNvPr id="13" name="Espace réservé du contenu 2">
            <a:extLst>
              <a:ext uri="{FF2B5EF4-FFF2-40B4-BE49-F238E27FC236}">
                <a16:creationId xmlns:a16="http://schemas.microsoft.com/office/drawing/2014/main" id="{63F34E94-B45A-485C-A0DF-80427C58F428}"/>
              </a:ext>
            </a:extLst>
          </p:cNvPr>
          <p:cNvSpPr txBox="1">
            <a:spLocks/>
          </p:cNvSpPr>
          <p:nvPr/>
        </p:nvSpPr>
        <p:spPr>
          <a:xfrm>
            <a:off x="1017583" y="6090234"/>
            <a:ext cx="4917997" cy="364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dirty="0"/>
              <a:t>Source : élaboration SMAVD sur la base des données </a:t>
            </a:r>
            <a:r>
              <a:rPr lang="fr-FR" sz="1100" dirty="0" err="1"/>
              <a:t>BanqueHydro</a:t>
            </a:r>
            <a:endParaRPr lang="fr-FR" sz="1100" dirty="0"/>
          </a:p>
        </p:txBody>
      </p:sp>
      <p:pic>
        <p:nvPicPr>
          <p:cNvPr id="4" name="Image 3">
            <a:extLst>
              <a:ext uri="{FF2B5EF4-FFF2-40B4-BE49-F238E27FC236}">
                <a16:creationId xmlns:a16="http://schemas.microsoft.com/office/drawing/2014/main" id="{7E4A564F-543F-434E-8BCE-4437578E1A97}"/>
              </a:ext>
            </a:extLst>
          </p:cNvPr>
          <p:cNvPicPr>
            <a:picLocks noChangeAspect="1"/>
          </p:cNvPicPr>
          <p:nvPr/>
        </p:nvPicPr>
        <p:blipFill>
          <a:blip r:embed="rId2"/>
          <a:stretch>
            <a:fillRect/>
          </a:stretch>
        </p:blipFill>
        <p:spPr>
          <a:xfrm>
            <a:off x="499313" y="2198198"/>
            <a:ext cx="11193373" cy="728721"/>
          </a:xfrm>
          <a:prstGeom prst="rect">
            <a:avLst/>
          </a:prstGeom>
        </p:spPr>
      </p:pic>
      <p:pic>
        <p:nvPicPr>
          <p:cNvPr id="5" name="Image 4">
            <a:extLst>
              <a:ext uri="{FF2B5EF4-FFF2-40B4-BE49-F238E27FC236}">
                <a16:creationId xmlns:a16="http://schemas.microsoft.com/office/drawing/2014/main" id="{8BB2C403-D3FE-47F0-800B-52E572B8628D}"/>
              </a:ext>
            </a:extLst>
          </p:cNvPr>
          <p:cNvPicPr>
            <a:picLocks noChangeAspect="1"/>
          </p:cNvPicPr>
          <p:nvPr/>
        </p:nvPicPr>
        <p:blipFill>
          <a:blip r:embed="rId3"/>
          <a:stretch>
            <a:fillRect/>
          </a:stretch>
        </p:blipFill>
        <p:spPr>
          <a:xfrm>
            <a:off x="499313" y="3302336"/>
            <a:ext cx="3440365" cy="454752"/>
          </a:xfrm>
          <a:prstGeom prst="rect">
            <a:avLst/>
          </a:prstGeom>
        </p:spPr>
      </p:pic>
      <p:sp>
        <p:nvSpPr>
          <p:cNvPr id="6" name="Rectangle 5">
            <a:extLst>
              <a:ext uri="{FF2B5EF4-FFF2-40B4-BE49-F238E27FC236}">
                <a16:creationId xmlns:a16="http://schemas.microsoft.com/office/drawing/2014/main" id="{E33CA0E0-0DF2-4FFB-A4EA-18A70DC8B8FF}"/>
              </a:ext>
            </a:extLst>
          </p:cNvPr>
          <p:cNvSpPr/>
          <p:nvPr/>
        </p:nvSpPr>
        <p:spPr>
          <a:xfrm>
            <a:off x="10367505" y="2117558"/>
            <a:ext cx="312821" cy="95450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8B05E7A-78A5-444A-BFB5-CEB364C6A7B9}"/>
              </a:ext>
            </a:extLst>
          </p:cNvPr>
          <p:cNvSpPr/>
          <p:nvPr/>
        </p:nvSpPr>
        <p:spPr>
          <a:xfrm>
            <a:off x="7259052" y="2117558"/>
            <a:ext cx="312821" cy="95450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contenu 2">
            <a:extLst>
              <a:ext uri="{FF2B5EF4-FFF2-40B4-BE49-F238E27FC236}">
                <a16:creationId xmlns:a16="http://schemas.microsoft.com/office/drawing/2014/main" id="{66DEE607-35D6-40D0-9EA6-575B343FA7EE}"/>
              </a:ext>
            </a:extLst>
          </p:cNvPr>
          <p:cNvSpPr txBox="1">
            <a:spLocks/>
          </p:cNvSpPr>
          <p:nvPr/>
        </p:nvSpPr>
        <p:spPr>
          <a:xfrm>
            <a:off x="10108853" y="3302336"/>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6"/>
                </a:solidFill>
              </a:rPr>
              <a:t>2017</a:t>
            </a:r>
          </a:p>
        </p:txBody>
      </p:sp>
      <p:sp>
        <p:nvSpPr>
          <p:cNvPr id="14" name="Espace réservé du contenu 2">
            <a:extLst>
              <a:ext uri="{FF2B5EF4-FFF2-40B4-BE49-F238E27FC236}">
                <a16:creationId xmlns:a16="http://schemas.microsoft.com/office/drawing/2014/main" id="{2516DC48-028A-4BD1-9955-30BE92A9ADAB}"/>
              </a:ext>
            </a:extLst>
          </p:cNvPr>
          <p:cNvSpPr txBox="1">
            <a:spLocks/>
          </p:cNvSpPr>
          <p:nvPr/>
        </p:nvSpPr>
        <p:spPr>
          <a:xfrm>
            <a:off x="6917625" y="3302336"/>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2"/>
                </a:solidFill>
              </a:rPr>
              <a:t>2007</a:t>
            </a:r>
          </a:p>
        </p:txBody>
      </p:sp>
    </p:spTree>
    <p:extLst>
      <p:ext uri="{BB962C8B-B14F-4D97-AF65-F5344CB8AC3E}">
        <p14:creationId xmlns:p14="http://schemas.microsoft.com/office/powerpoint/2010/main" val="1437786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10;&#10;Description générée automatiquement">
            <a:extLst>
              <a:ext uri="{FF2B5EF4-FFF2-40B4-BE49-F238E27FC236}">
                <a16:creationId xmlns:a16="http://schemas.microsoft.com/office/drawing/2014/main" id="{6AFD22D4-CB16-4B43-AEBD-29F3314AA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248" y="1332483"/>
            <a:ext cx="7776969" cy="3888485"/>
          </a:xfrm>
          <a:prstGeom prst="rect">
            <a:avLst/>
          </a:prstGeom>
        </p:spPr>
      </p:pic>
      <p:sp>
        <p:nvSpPr>
          <p:cNvPr id="7" name="Espace réservé du pied de page 6">
            <a:extLst>
              <a:ext uri="{FF2B5EF4-FFF2-40B4-BE49-F238E27FC236}">
                <a16:creationId xmlns:a16="http://schemas.microsoft.com/office/drawing/2014/main" id="{F12A18F7-A187-4463-968B-0A8290EABD80}"/>
              </a:ext>
            </a:extLst>
          </p:cNvPr>
          <p:cNvSpPr>
            <a:spLocks noGrp="1"/>
          </p:cNvSpPr>
          <p:nvPr>
            <p:ph type="ftr" sz="quarter" idx="11"/>
          </p:nvPr>
        </p:nvSpPr>
        <p:spPr/>
        <p:txBody>
          <a:bodyPr/>
          <a:lstStyle/>
          <a:p>
            <a:r>
              <a:rPr lang="fr-FR" dirty="0"/>
              <a:t>Syndicat Mixte d’Aménagement de la vallée de la Durance EPTB DURANCE</a:t>
            </a:r>
          </a:p>
        </p:txBody>
      </p:sp>
      <p:sp>
        <p:nvSpPr>
          <p:cNvPr id="11" name="Espace réservé du numéro de diapositive 4">
            <a:extLst>
              <a:ext uri="{FF2B5EF4-FFF2-40B4-BE49-F238E27FC236}">
                <a16:creationId xmlns:a16="http://schemas.microsoft.com/office/drawing/2014/main" id="{6DD65F6E-D8B7-4931-A7FA-4C32AA2AE64F}"/>
              </a:ext>
            </a:extLst>
          </p:cNvPr>
          <p:cNvSpPr>
            <a:spLocks noGrp="1"/>
          </p:cNvSpPr>
          <p:nvPr>
            <p:ph type="sldNum" sz="quarter" idx="12"/>
          </p:nvPr>
        </p:nvSpPr>
        <p:spPr/>
        <p:txBody>
          <a:bodyPr/>
          <a:lstStyle/>
          <a:p>
            <a:fld id="{0CBD8C4B-466F-42AA-8323-23618FFBE172}" type="slidenum">
              <a:rPr lang="fr-FR" smtClean="0"/>
              <a:t>11</a:t>
            </a:fld>
            <a:endParaRPr lang="fr-FR" dirty="0"/>
          </a:p>
        </p:txBody>
      </p:sp>
      <p:sp>
        <p:nvSpPr>
          <p:cNvPr id="6" name="Espace réservé du contenu 2">
            <a:extLst>
              <a:ext uri="{FF2B5EF4-FFF2-40B4-BE49-F238E27FC236}">
                <a16:creationId xmlns:a16="http://schemas.microsoft.com/office/drawing/2014/main" id="{AAFB8860-BCF6-4E20-AF4A-E3049CECF15C}"/>
              </a:ext>
            </a:extLst>
          </p:cNvPr>
          <p:cNvSpPr txBox="1">
            <a:spLocks/>
          </p:cNvSpPr>
          <p:nvPr/>
        </p:nvSpPr>
        <p:spPr>
          <a:xfrm>
            <a:off x="13853" y="4774688"/>
            <a:ext cx="8609092" cy="6575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2007, un enneigement (très) déficitaire : </a:t>
            </a:r>
          </a:p>
          <a:p>
            <a:pPr lvl="1"/>
            <a:r>
              <a:rPr lang="fr-FR" dirty="0"/>
              <a:t>Un enneigement très déficitaire pendant tout l’hiver, qui devient très déficitaire au début de printemps</a:t>
            </a:r>
          </a:p>
          <a:p>
            <a:pPr lvl="1"/>
            <a:r>
              <a:rPr lang="fr-FR" dirty="0"/>
              <a:t>Une fonte précoce qui débute avant le 15 mars</a:t>
            </a:r>
          </a:p>
          <a:p>
            <a:r>
              <a:rPr lang="fr-FR" dirty="0"/>
              <a:t>En 2017, un enneigement proche de la normale  :</a:t>
            </a:r>
          </a:p>
          <a:p>
            <a:pPr lvl="1"/>
            <a:r>
              <a:rPr lang="fr-FR" dirty="0"/>
              <a:t>Légèrement déficitaire en début de printemps</a:t>
            </a:r>
          </a:p>
          <a:p>
            <a:pPr lvl="1"/>
            <a:r>
              <a:rPr lang="fr-FR" dirty="0"/>
              <a:t>Chutes de neige début avril permettent de retrouver un enneigement normal</a:t>
            </a:r>
          </a:p>
          <a:p>
            <a:pPr lvl="1"/>
            <a:r>
              <a:rPr lang="fr-FR" dirty="0"/>
              <a:t>Fonte qui s’initie normalement à la mi-avril</a:t>
            </a:r>
          </a:p>
        </p:txBody>
      </p:sp>
      <p:sp>
        <p:nvSpPr>
          <p:cNvPr id="10" name="Titre 1">
            <a:extLst>
              <a:ext uri="{FF2B5EF4-FFF2-40B4-BE49-F238E27FC236}">
                <a16:creationId xmlns:a16="http://schemas.microsoft.com/office/drawing/2014/main" id="{88CFE7F7-C57F-473F-A92C-0018F7BC801C}"/>
              </a:ext>
            </a:extLst>
          </p:cNvPr>
          <p:cNvSpPr txBox="1">
            <a:spLocks/>
          </p:cNvSpPr>
          <p:nvPr/>
        </p:nvSpPr>
        <p:spPr>
          <a:xfrm>
            <a:off x="838199" y="1"/>
            <a:ext cx="10442171" cy="1646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6476D"/>
                </a:solidFill>
                <a:latin typeface="Raleway" panose="020B0503030101060003" pitchFamily="34" charset="0"/>
                <a:ea typeface="+mj-ea"/>
                <a:cs typeface="+mj-cs"/>
              </a:defRPr>
            </a:lvl1pPr>
          </a:lstStyle>
          <a:p>
            <a:r>
              <a:rPr lang="fr-FR" dirty="0"/>
              <a:t>Enneigement</a:t>
            </a:r>
          </a:p>
        </p:txBody>
      </p:sp>
    </p:spTree>
    <p:extLst>
      <p:ext uri="{BB962C8B-B14F-4D97-AF65-F5344CB8AC3E}">
        <p14:creationId xmlns:p14="http://schemas.microsoft.com/office/powerpoint/2010/main" val="1216868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B891481-60BC-4C9D-A946-FB5BB64DC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455" y="1414969"/>
            <a:ext cx="3240000" cy="1620000"/>
          </a:xfrm>
          <a:prstGeom prst="rect">
            <a:avLst/>
          </a:prstGeom>
        </p:spPr>
      </p:pic>
      <p:pic>
        <p:nvPicPr>
          <p:cNvPr id="6" name="Image 5" descr="Une image contenant carte&#10;&#10;Description générée automatiquement">
            <a:extLst>
              <a:ext uri="{FF2B5EF4-FFF2-40B4-BE49-F238E27FC236}">
                <a16:creationId xmlns:a16="http://schemas.microsoft.com/office/drawing/2014/main" id="{FE2FD60C-B64B-40FC-9CF7-6DE42605A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776" y="1414969"/>
            <a:ext cx="3240000" cy="1620000"/>
          </a:xfrm>
          <a:prstGeom prst="rect">
            <a:avLst/>
          </a:prstGeom>
        </p:spPr>
      </p:pic>
      <p:sp>
        <p:nvSpPr>
          <p:cNvPr id="7" name="Espace réservé du pied de page 6">
            <a:extLst>
              <a:ext uri="{FF2B5EF4-FFF2-40B4-BE49-F238E27FC236}">
                <a16:creationId xmlns:a16="http://schemas.microsoft.com/office/drawing/2014/main" id="{F12A18F7-A187-4463-968B-0A8290EABD80}"/>
              </a:ext>
            </a:extLst>
          </p:cNvPr>
          <p:cNvSpPr>
            <a:spLocks noGrp="1"/>
          </p:cNvSpPr>
          <p:nvPr>
            <p:ph type="ftr" sz="quarter" idx="11"/>
          </p:nvPr>
        </p:nvSpPr>
        <p:spPr/>
        <p:txBody>
          <a:bodyPr/>
          <a:lstStyle/>
          <a:p>
            <a:r>
              <a:rPr lang="fr-FR" dirty="0"/>
              <a:t>Syndicat Mixte d’Aménagement de la vallée de la Durance EPTB DURANCE</a:t>
            </a:r>
          </a:p>
        </p:txBody>
      </p:sp>
      <p:sp>
        <p:nvSpPr>
          <p:cNvPr id="11" name="Espace réservé du numéro de diapositive 4">
            <a:extLst>
              <a:ext uri="{FF2B5EF4-FFF2-40B4-BE49-F238E27FC236}">
                <a16:creationId xmlns:a16="http://schemas.microsoft.com/office/drawing/2014/main" id="{6DD65F6E-D8B7-4931-A7FA-4C32AA2AE64F}"/>
              </a:ext>
            </a:extLst>
          </p:cNvPr>
          <p:cNvSpPr>
            <a:spLocks noGrp="1"/>
          </p:cNvSpPr>
          <p:nvPr>
            <p:ph type="sldNum" sz="quarter" idx="12"/>
          </p:nvPr>
        </p:nvSpPr>
        <p:spPr/>
        <p:txBody>
          <a:bodyPr/>
          <a:lstStyle/>
          <a:p>
            <a:fld id="{0CBD8C4B-466F-42AA-8323-23618FFBE172}" type="slidenum">
              <a:rPr lang="fr-FR" smtClean="0"/>
              <a:t>12</a:t>
            </a:fld>
            <a:endParaRPr lang="fr-FR" dirty="0"/>
          </a:p>
        </p:txBody>
      </p:sp>
      <p:sp>
        <p:nvSpPr>
          <p:cNvPr id="10" name="Espace réservé du contenu 2">
            <a:extLst>
              <a:ext uri="{FF2B5EF4-FFF2-40B4-BE49-F238E27FC236}">
                <a16:creationId xmlns:a16="http://schemas.microsoft.com/office/drawing/2014/main" id="{51EFA246-BC00-4CA2-A094-CEFB07E5767D}"/>
              </a:ext>
            </a:extLst>
          </p:cNvPr>
          <p:cNvSpPr txBox="1">
            <a:spLocks/>
          </p:cNvSpPr>
          <p:nvPr/>
        </p:nvSpPr>
        <p:spPr>
          <a:xfrm>
            <a:off x="7279617" y="1061887"/>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2"/>
                </a:solidFill>
              </a:rPr>
              <a:t>2007</a:t>
            </a:r>
          </a:p>
        </p:txBody>
      </p:sp>
      <p:pic>
        <p:nvPicPr>
          <p:cNvPr id="12" name="Image 11">
            <a:extLst>
              <a:ext uri="{FF2B5EF4-FFF2-40B4-BE49-F238E27FC236}">
                <a16:creationId xmlns:a16="http://schemas.microsoft.com/office/drawing/2014/main" id="{C8981FA7-5D78-4425-B3FB-D60E03DB4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776" y="4065080"/>
            <a:ext cx="3240000" cy="1620000"/>
          </a:xfrm>
          <a:prstGeom prst="rect">
            <a:avLst/>
          </a:prstGeom>
        </p:spPr>
      </p:pic>
      <p:pic>
        <p:nvPicPr>
          <p:cNvPr id="15" name="Image 14">
            <a:extLst>
              <a:ext uri="{FF2B5EF4-FFF2-40B4-BE49-F238E27FC236}">
                <a16:creationId xmlns:a16="http://schemas.microsoft.com/office/drawing/2014/main" id="{FBFFE046-F2F5-4073-928B-ECCFD1916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6239" y="4065080"/>
            <a:ext cx="3240000" cy="1620000"/>
          </a:xfrm>
          <a:prstGeom prst="rect">
            <a:avLst/>
          </a:prstGeom>
        </p:spPr>
      </p:pic>
      <p:sp>
        <p:nvSpPr>
          <p:cNvPr id="16" name="Espace réservé du contenu 2">
            <a:extLst>
              <a:ext uri="{FF2B5EF4-FFF2-40B4-BE49-F238E27FC236}">
                <a16:creationId xmlns:a16="http://schemas.microsoft.com/office/drawing/2014/main" id="{0B27992C-728E-4C38-B785-F51EA32A1DF0}"/>
              </a:ext>
            </a:extLst>
          </p:cNvPr>
          <p:cNvSpPr txBox="1">
            <a:spLocks/>
          </p:cNvSpPr>
          <p:nvPr/>
        </p:nvSpPr>
        <p:spPr>
          <a:xfrm>
            <a:off x="7279617" y="3711998"/>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6"/>
                </a:solidFill>
              </a:rPr>
              <a:t>2017</a:t>
            </a:r>
          </a:p>
        </p:txBody>
      </p:sp>
      <p:cxnSp>
        <p:nvCxnSpPr>
          <p:cNvPr id="28" name="Connecteur droit avec flèche 27">
            <a:extLst>
              <a:ext uri="{FF2B5EF4-FFF2-40B4-BE49-F238E27FC236}">
                <a16:creationId xmlns:a16="http://schemas.microsoft.com/office/drawing/2014/main" id="{2265A298-7D6B-48B9-80F1-79A940C7EC87}"/>
              </a:ext>
            </a:extLst>
          </p:cNvPr>
          <p:cNvCxnSpPr>
            <a:cxnSpLocks/>
          </p:cNvCxnSpPr>
          <p:nvPr/>
        </p:nvCxnSpPr>
        <p:spPr>
          <a:xfrm>
            <a:off x="4860990" y="3034969"/>
            <a:ext cx="96338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7916EC2D-A742-4F87-995A-B3AB62B9A7C3}"/>
              </a:ext>
            </a:extLst>
          </p:cNvPr>
          <p:cNvCxnSpPr>
            <a:cxnSpLocks/>
          </p:cNvCxnSpPr>
          <p:nvPr/>
        </p:nvCxnSpPr>
        <p:spPr>
          <a:xfrm>
            <a:off x="6229869" y="3034969"/>
            <a:ext cx="96338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46017FA9-C1EB-4364-98AF-7EE755E394BC}"/>
              </a:ext>
            </a:extLst>
          </p:cNvPr>
          <p:cNvCxnSpPr>
            <a:cxnSpLocks/>
          </p:cNvCxnSpPr>
          <p:nvPr/>
        </p:nvCxnSpPr>
        <p:spPr>
          <a:xfrm>
            <a:off x="8754025" y="5685080"/>
            <a:ext cx="161925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1E0266A2-4781-4D87-B9FD-36028BB18013}"/>
              </a:ext>
            </a:extLst>
          </p:cNvPr>
          <p:cNvSpPr txBox="1"/>
          <p:nvPr/>
        </p:nvSpPr>
        <p:spPr>
          <a:xfrm>
            <a:off x="903845" y="2003968"/>
            <a:ext cx="3609143" cy="369332"/>
          </a:xfrm>
          <a:prstGeom prst="rect">
            <a:avLst/>
          </a:prstGeom>
          <a:noFill/>
        </p:spPr>
        <p:txBody>
          <a:bodyPr wrap="square" rtlCol="0">
            <a:spAutoFit/>
          </a:bodyPr>
          <a:lstStyle/>
          <a:p>
            <a:r>
              <a:rPr lang="fr-FR" dirty="0"/>
              <a:t>très déficitaire en Basse Durance</a:t>
            </a:r>
          </a:p>
        </p:txBody>
      </p:sp>
      <p:sp>
        <p:nvSpPr>
          <p:cNvPr id="34" name="ZoneTexte 33">
            <a:extLst>
              <a:ext uri="{FF2B5EF4-FFF2-40B4-BE49-F238E27FC236}">
                <a16:creationId xmlns:a16="http://schemas.microsoft.com/office/drawing/2014/main" id="{AACEE618-053B-473E-9744-A39E77F0C7E1}"/>
              </a:ext>
            </a:extLst>
          </p:cNvPr>
          <p:cNvSpPr txBox="1"/>
          <p:nvPr/>
        </p:nvSpPr>
        <p:spPr>
          <a:xfrm>
            <a:off x="837617" y="4422671"/>
            <a:ext cx="3688909" cy="369332"/>
          </a:xfrm>
          <a:prstGeom prst="rect">
            <a:avLst/>
          </a:prstGeom>
          <a:noFill/>
        </p:spPr>
        <p:txBody>
          <a:bodyPr wrap="square" rtlCol="0">
            <a:spAutoFit/>
          </a:bodyPr>
          <a:lstStyle/>
          <a:p>
            <a:r>
              <a:rPr lang="fr-FR" dirty="0"/>
              <a:t>très déficitaire en Moyenne Durance</a:t>
            </a:r>
          </a:p>
        </p:txBody>
      </p:sp>
      <p:cxnSp>
        <p:nvCxnSpPr>
          <p:cNvPr id="36" name="Connecteur droit avec flèche 35">
            <a:extLst>
              <a:ext uri="{FF2B5EF4-FFF2-40B4-BE49-F238E27FC236}">
                <a16:creationId xmlns:a16="http://schemas.microsoft.com/office/drawing/2014/main" id="{AF96198A-68EA-43A0-8F62-EF0684638D40}"/>
              </a:ext>
            </a:extLst>
          </p:cNvPr>
          <p:cNvCxnSpPr>
            <a:cxnSpLocks/>
          </p:cNvCxnSpPr>
          <p:nvPr/>
        </p:nvCxnSpPr>
        <p:spPr>
          <a:xfrm>
            <a:off x="9275147" y="3033790"/>
            <a:ext cx="96338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B334483F-6709-4328-95AF-3D97BBF1515B}"/>
              </a:ext>
            </a:extLst>
          </p:cNvPr>
          <p:cNvCxnSpPr>
            <a:cxnSpLocks/>
          </p:cNvCxnSpPr>
          <p:nvPr/>
        </p:nvCxnSpPr>
        <p:spPr>
          <a:xfrm>
            <a:off x="6316231" y="5700704"/>
            <a:ext cx="96338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Espace réservé du contenu 2">
            <a:extLst>
              <a:ext uri="{FF2B5EF4-FFF2-40B4-BE49-F238E27FC236}">
                <a16:creationId xmlns:a16="http://schemas.microsoft.com/office/drawing/2014/main" id="{7367A548-2119-4B8A-88F3-736D44C0097C}"/>
              </a:ext>
            </a:extLst>
          </p:cNvPr>
          <p:cNvSpPr txBox="1">
            <a:spLocks/>
          </p:cNvSpPr>
          <p:nvPr/>
        </p:nvSpPr>
        <p:spPr>
          <a:xfrm>
            <a:off x="70306" y="1963359"/>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2"/>
                </a:solidFill>
              </a:rPr>
              <a:t>2007</a:t>
            </a:r>
          </a:p>
        </p:txBody>
      </p:sp>
      <p:sp>
        <p:nvSpPr>
          <p:cNvPr id="25" name="Espace réservé du contenu 2">
            <a:extLst>
              <a:ext uri="{FF2B5EF4-FFF2-40B4-BE49-F238E27FC236}">
                <a16:creationId xmlns:a16="http://schemas.microsoft.com/office/drawing/2014/main" id="{57E4C7DF-901C-43FE-B839-54B61B9267EC}"/>
              </a:ext>
            </a:extLst>
          </p:cNvPr>
          <p:cNvSpPr txBox="1">
            <a:spLocks/>
          </p:cNvSpPr>
          <p:nvPr/>
        </p:nvSpPr>
        <p:spPr>
          <a:xfrm>
            <a:off x="70306" y="4387907"/>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6"/>
                </a:solidFill>
              </a:rPr>
              <a:t>2017</a:t>
            </a:r>
          </a:p>
        </p:txBody>
      </p:sp>
      <p:sp>
        <p:nvSpPr>
          <p:cNvPr id="3" name="Rectangle 2">
            <a:extLst>
              <a:ext uri="{FF2B5EF4-FFF2-40B4-BE49-F238E27FC236}">
                <a16:creationId xmlns:a16="http://schemas.microsoft.com/office/drawing/2014/main" id="{976021B2-34B3-4DCB-8D2E-61E909F2F0C8}"/>
              </a:ext>
            </a:extLst>
          </p:cNvPr>
          <p:cNvSpPr/>
          <p:nvPr/>
        </p:nvSpPr>
        <p:spPr>
          <a:xfrm>
            <a:off x="5394845" y="890328"/>
            <a:ext cx="1553695" cy="369332"/>
          </a:xfrm>
          <a:prstGeom prst="rect">
            <a:avLst/>
          </a:prstGeom>
        </p:spPr>
        <p:txBody>
          <a:bodyPr wrap="none">
            <a:spAutoFit/>
          </a:bodyPr>
          <a:lstStyle/>
          <a:p>
            <a:r>
              <a:rPr lang="fr-FR" dirty="0"/>
              <a:t>Basse Durance</a:t>
            </a:r>
          </a:p>
        </p:txBody>
      </p:sp>
      <p:sp>
        <p:nvSpPr>
          <p:cNvPr id="4" name="Rectangle 3">
            <a:extLst>
              <a:ext uri="{FF2B5EF4-FFF2-40B4-BE49-F238E27FC236}">
                <a16:creationId xmlns:a16="http://schemas.microsoft.com/office/drawing/2014/main" id="{58C0C6CF-4B41-47F8-B7FC-B7F052F52958}"/>
              </a:ext>
            </a:extLst>
          </p:cNvPr>
          <p:cNvSpPr/>
          <p:nvPr/>
        </p:nvSpPr>
        <p:spPr>
          <a:xfrm>
            <a:off x="8321790" y="890328"/>
            <a:ext cx="1916743" cy="369332"/>
          </a:xfrm>
          <a:prstGeom prst="rect">
            <a:avLst/>
          </a:prstGeom>
        </p:spPr>
        <p:txBody>
          <a:bodyPr wrap="none">
            <a:spAutoFit/>
          </a:bodyPr>
          <a:lstStyle/>
          <a:p>
            <a:r>
              <a:rPr lang="fr-FR" dirty="0"/>
              <a:t>Moyenne Durance</a:t>
            </a:r>
          </a:p>
        </p:txBody>
      </p:sp>
      <p:sp>
        <p:nvSpPr>
          <p:cNvPr id="8" name="Titre 7">
            <a:extLst>
              <a:ext uri="{FF2B5EF4-FFF2-40B4-BE49-F238E27FC236}">
                <a16:creationId xmlns:a16="http://schemas.microsoft.com/office/drawing/2014/main" id="{1BD55543-FBB4-48A1-A01A-53484C30F50E}"/>
              </a:ext>
            </a:extLst>
          </p:cNvPr>
          <p:cNvSpPr>
            <a:spLocks noGrp="1"/>
          </p:cNvSpPr>
          <p:nvPr>
            <p:ph type="title"/>
          </p:nvPr>
        </p:nvSpPr>
        <p:spPr/>
        <p:txBody>
          <a:bodyPr/>
          <a:lstStyle/>
          <a:p>
            <a:r>
              <a:rPr lang="fr-FR" dirty="0"/>
              <a:t>Pluviométrie</a:t>
            </a:r>
          </a:p>
        </p:txBody>
      </p:sp>
    </p:spTree>
    <p:extLst>
      <p:ext uri="{BB962C8B-B14F-4D97-AF65-F5344CB8AC3E}">
        <p14:creationId xmlns:p14="http://schemas.microsoft.com/office/powerpoint/2010/main" val="4192747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F12A18F7-A187-4463-968B-0A8290EABD80}"/>
              </a:ext>
            </a:extLst>
          </p:cNvPr>
          <p:cNvSpPr>
            <a:spLocks noGrp="1"/>
          </p:cNvSpPr>
          <p:nvPr>
            <p:ph type="ftr" sz="quarter" idx="11"/>
          </p:nvPr>
        </p:nvSpPr>
        <p:spPr/>
        <p:txBody>
          <a:bodyPr/>
          <a:lstStyle/>
          <a:p>
            <a:r>
              <a:rPr lang="fr-FR" dirty="0"/>
              <a:t>Syndicat Mixte d’Aménagement de la vallée de la Durance EPTB DURANCE</a:t>
            </a:r>
          </a:p>
        </p:txBody>
      </p:sp>
      <p:sp>
        <p:nvSpPr>
          <p:cNvPr id="11" name="Espace réservé du numéro de diapositive 4">
            <a:extLst>
              <a:ext uri="{FF2B5EF4-FFF2-40B4-BE49-F238E27FC236}">
                <a16:creationId xmlns:a16="http://schemas.microsoft.com/office/drawing/2014/main" id="{6DD65F6E-D8B7-4931-A7FA-4C32AA2AE64F}"/>
              </a:ext>
            </a:extLst>
          </p:cNvPr>
          <p:cNvSpPr>
            <a:spLocks noGrp="1"/>
          </p:cNvSpPr>
          <p:nvPr>
            <p:ph type="sldNum" sz="quarter" idx="12"/>
          </p:nvPr>
        </p:nvSpPr>
        <p:spPr/>
        <p:txBody>
          <a:bodyPr/>
          <a:lstStyle/>
          <a:p>
            <a:fld id="{0CBD8C4B-466F-42AA-8323-23618FFBE172}" type="slidenum">
              <a:rPr lang="fr-FR" smtClean="0"/>
              <a:t>13</a:t>
            </a:fld>
            <a:endParaRPr lang="fr-FR" dirty="0"/>
          </a:p>
        </p:txBody>
      </p:sp>
      <p:pic>
        <p:nvPicPr>
          <p:cNvPr id="3" name="Image 2">
            <a:extLst>
              <a:ext uri="{FF2B5EF4-FFF2-40B4-BE49-F238E27FC236}">
                <a16:creationId xmlns:a16="http://schemas.microsoft.com/office/drawing/2014/main" id="{51DD8111-917B-4A4F-A875-7E7E4E843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810" y="1385999"/>
            <a:ext cx="5011724" cy="3505242"/>
          </a:xfrm>
          <a:prstGeom prst="rect">
            <a:avLst/>
          </a:prstGeom>
        </p:spPr>
      </p:pic>
      <p:sp>
        <p:nvSpPr>
          <p:cNvPr id="14" name="Espace réservé du contenu 2">
            <a:extLst>
              <a:ext uri="{FF2B5EF4-FFF2-40B4-BE49-F238E27FC236}">
                <a16:creationId xmlns:a16="http://schemas.microsoft.com/office/drawing/2014/main" id="{FC55893A-3814-4C54-90E7-38CC966EC08F}"/>
              </a:ext>
            </a:extLst>
          </p:cNvPr>
          <p:cNvSpPr txBox="1">
            <a:spLocks/>
          </p:cNvSpPr>
          <p:nvPr/>
        </p:nvSpPr>
        <p:spPr>
          <a:xfrm>
            <a:off x="6263677" y="5065170"/>
            <a:ext cx="5748215" cy="10923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Volume déstocké de 135 Mm</a:t>
            </a:r>
            <a:r>
              <a:rPr lang="fr-FR" baseline="30000" dirty="0"/>
              <a:t>3</a:t>
            </a:r>
            <a:r>
              <a:rPr lang="fr-FR" dirty="0"/>
              <a:t> (dont 5 en octobre)</a:t>
            </a:r>
          </a:p>
          <a:p>
            <a:pPr lvl="1"/>
            <a:r>
              <a:rPr lang="fr-FR" dirty="0"/>
              <a:t>Des prélèvements qui se mettent en place progressivement (grâce à une pluviométrie plutôt excédentaire)</a:t>
            </a:r>
          </a:p>
          <a:p>
            <a:pPr lvl="1"/>
            <a:r>
              <a:rPr lang="fr-FR" dirty="0"/>
              <a:t>Des débits déficitaires dès la fin juin</a:t>
            </a:r>
          </a:p>
        </p:txBody>
      </p:sp>
      <p:pic>
        <p:nvPicPr>
          <p:cNvPr id="15" name="Image 14">
            <a:extLst>
              <a:ext uri="{FF2B5EF4-FFF2-40B4-BE49-F238E27FC236}">
                <a16:creationId xmlns:a16="http://schemas.microsoft.com/office/drawing/2014/main" id="{BDA2DF53-C7D4-4C36-9308-765439E25597}"/>
              </a:ext>
            </a:extLst>
          </p:cNvPr>
          <p:cNvPicPr>
            <a:picLocks noChangeAspect="1"/>
          </p:cNvPicPr>
          <p:nvPr/>
        </p:nvPicPr>
        <p:blipFill>
          <a:blip r:embed="rId3"/>
          <a:stretch>
            <a:fillRect/>
          </a:stretch>
        </p:blipFill>
        <p:spPr>
          <a:xfrm>
            <a:off x="369682" y="1465896"/>
            <a:ext cx="4849856" cy="3000444"/>
          </a:xfrm>
          <a:prstGeom prst="rect">
            <a:avLst/>
          </a:prstGeom>
        </p:spPr>
      </p:pic>
      <p:sp>
        <p:nvSpPr>
          <p:cNvPr id="16" name="Espace réservé du contenu 2">
            <a:extLst>
              <a:ext uri="{FF2B5EF4-FFF2-40B4-BE49-F238E27FC236}">
                <a16:creationId xmlns:a16="http://schemas.microsoft.com/office/drawing/2014/main" id="{E248324F-950F-4E09-82E3-484D26E784DD}"/>
              </a:ext>
            </a:extLst>
          </p:cNvPr>
          <p:cNvSpPr txBox="1">
            <a:spLocks/>
          </p:cNvSpPr>
          <p:nvPr/>
        </p:nvSpPr>
        <p:spPr>
          <a:xfrm>
            <a:off x="369682" y="5065170"/>
            <a:ext cx="5464898" cy="6575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Dépassement des 200 millions de m</a:t>
            </a:r>
            <a:r>
              <a:rPr lang="fr-FR" baseline="30000" dirty="0"/>
              <a:t>3</a:t>
            </a:r>
            <a:r>
              <a:rPr lang="fr-FR" dirty="0"/>
              <a:t> le 8 sept (240 Mm</a:t>
            </a:r>
            <a:r>
              <a:rPr lang="fr-FR" baseline="30000" dirty="0"/>
              <a:t>3</a:t>
            </a:r>
            <a:r>
              <a:rPr lang="fr-FR" dirty="0"/>
              <a:t>)</a:t>
            </a:r>
          </a:p>
          <a:p>
            <a:pPr lvl="1"/>
            <a:r>
              <a:rPr lang="fr-FR" dirty="0"/>
              <a:t>Des prélèvements importants dès début avril</a:t>
            </a:r>
          </a:p>
          <a:p>
            <a:pPr lvl="1"/>
            <a:r>
              <a:rPr lang="fr-FR" dirty="0"/>
              <a:t>Chute rapide des débits, très déficitaires dès la fin juin</a:t>
            </a:r>
          </a:p>
          <a:p>
            <a:pPr lvl="1"/>
            <a:r>
              <a:rPr lang="fr-FR" dirty="0"/>
              <a:t>Situation renforcée à cause d’une pluviométrie très déficitaire de juillet à novembre (renforce les besoins en prélèvements et ne permet pas aux débits de remonter)</a:t>
            </a:r>
          </a:p>
          <a:p>
            <a:pPr lvl="1"/>
            <a:endParaRPr lang="fr-FR" dirty="0"/>
          </a:p>
        </p:txBody>
      </p:sp>
      <p:sp>
        <p:nvSpPr>
          <p:cNvPr id="17" name="Espace réservé du contenu 2">
            <a:extLst>
              <a:ext uri="{FF2B5EF4-FFF2-40B4-BE49-F238E27FC236}">
                <a16:creationId xmlns:a16="http://schemas.microsoft.com/office/drawing/2014/main" id="{FA0A5645-BEBC-49FB-86B7-034DA8191885}"/>
              </a:ext>
            </a:extLst>
          </p:cNvPr>
          <p:cNvSpPr txBox="1">
            <a:spLocks/>
          </p:cNvSpPr>
          <p:nvPr/>
        </p:nvSpPr>
        <p:spPr>
          <a:xfrm>
            <a:off x="2352493" y="1032919"/>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2"/>
                </a:solidFill>
              </a:rPr>
              <a:t>2007</a:t>
            </a:r>
          </a:p>
        </p:txBody>
      </p:sp>
      <p:sp>
        <p:nvSpPr>
          <p:cNvPr id="18" name="Espace réservé du contenu 2">
            <a:extLst>
              <a:ext uri="{FF2B5EF4-FFF2-40B4-BE49-F238E27FC236}">
                <a16:creationId xmlns:a16="http://schemas.microsoft.com/office/drawing/2014/main" id="{927A68EC-9306-4C33-8C99-9E70322D16D6}"/>
              </a:ext>
            </a:extLst>
          </p:cNvPr>
          <p:cNvSpPr txBox="1">
            <a:spLocks/>
          </p:cNvSpPr>
          <p:nvPr/>
        </p:nvSpPr>
        <p:spPr>
          <a:xfrm>
            <a:off x="8785378" y="1032918"/>
            <a:ext cx="995674" cy="353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accent6"/>
                </a:solidFill>
              </a:rPr>
              <a:t>2017</a:t>
            </a:r>
          </a:p>
        </p:txBody>
      </p:sp>
      <p:sp>
        <p:nvSpPr>
          <p:cNvPr id="5" name="Titre 4">
            <a:extLst>
              <a:ext uri="{FF2B5EF4-FFF2-40B4-BE49-F238E27FC236}">
                <a16:creationId xmlns:a16="http://schemas.microsoft.com/office/drawing/2014/main" id="{13C208F0-7CDC-4F1B-AE18-DCA6DD8F8ABE}"/>
              </a:ext>
            </a:extLst>
          </p:cNvPr>
          <p:cNvSpPr>
            <a:spLocks noGrp="1"/>
          </p:cNvSpPr>
          <p:nvPr>
            <p:ph type="title"/>
          </p:nvPr>
        </p:nvSpPr>
        <p:spPr/>
        <p:txBody>
          <a:bodyPr/>
          <a:lstStyle/>
          <a:p>
            <a:r>
              <a:rPr lang="fr-FR" dirty="0"/>
              <a:t>Prélèvements CED et </a:t>
            </a:r>
            <a:r>
              <a:rPr lang="fr-FR" dirty="0" err="1"/>
              <a:t>destockage</a:t>
            </a:r>
            <a:endParaRPr lang="fr-FR" dirty="0"/>
          </a:p>
        </p:txBody>
      </p:sp>
    </p:spTree>
    <p:extLst>
      <p:ext uri="{BB962C8B-B14F-4D97-AF65-F5344CB8AC3E}">
        <p14:creationId xmlns:p14="http://schemas.microsoft.com/office/powerpoint/2010/main" val="407198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F12A18F7-A187-4463-968B-0A8290EABD80}"/>
              </a:ext>
            </a:extLst>
          </p:cNvPr>
          <p:cNvSpPr>
            <a:spLocks noGrp="1"/>
          </p:cNvSpPr>
          <p:nvPr>
            <p:ph type="ftr" sz="quarter" idx="11"/>
          </p:nvPr>
        </p:nvSpPr>
        <p:spPr/>
        <p:txBody>
          <a:bodyPr/>
          <a:lstStyle/>
          <a:p>
            <a:r>
              <a:rPr lang="fr-FR" dirty="0"/>
              <a:t>Syndicat Mixte d’Aménagement de la vallée de la Durance EPTB DURANCE</a:t>
            </a:r>
          </a:p>
        </p:txBody>
      </p:sp>
      <p:sp>
        <p:nvSpPr>
          <p:cNvPr id="11" name="Espace réservé du numéro de diapositive 4">
            <a:extLst>
              <a:ext uri="{FF2B5EF4-FFF2-40B4-BE49-F238E27FC236}">
                <a16:creationId xmlns:a16="http://schemas.microsoft.com/office/drawing/2014/main" id="{6DD65F6E-D8B7-4931-A7FA-4C32AA2AE64F}"/>
              </a:ext>
            </a:extLst>
          </p:cNvPr>
          <p:cNvSpPr>
            <a:spLocks noGrp="1"/>
          </p:cNvSpPr>
          <p:nvPr>
            <p:ph type="sldNum" sz="quarter" idx="12"/>
          </p:nvPr>
        </p:nvSpPr>
        <p:spPr/>
        <p:txBody>
          <a:bodyPr/>
          <a:lstStyle/>
          <a:p>
            <a:fld id="{0CBD8C4B-466F-42AA-8323-23618FFBE172}" type="slidenum">
              <a:rPr lang="fr-FR" smtClean="0"/>
              <a:t>14</a:t>
            </a:fld>
            <a:endParaRPr lang="fr-FR" dirty="0"/>
          </a:p>
        </p:txBody>
      </p:sp>
      <p:sp>
        <p:nvSpPr>
          <p:cNvPr id="14" name="Espace réservé du contenu 2">
            <a:extLst>
              <a:ext uri="{FF2B5EF4-FFF2-40B4-BE49-F238E27FC236}">
                <a16:creationId xmlns:a16="http://schemas.microsoft.com/office/drawing/2014/main" id="{FC55893A-3814-4C54-90E7-38CC966EC08F}"/>
              </a:ext>
            </a:extLst>
          </p:cNvPr>
          <p:cNvSpPr txBox="1">
            <a:spLocks/>
          </p:cNvSpPr>
          <p:nvPr/>
        </p:nvSpPr>
        <p:spPr>
          <a:xfrm>
            <a:off x="165881" y="1390604"/>
            <a:ext cx="9852414" cy="6575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b="1" dirty="0">
                <a:solidFill>
                  <a:schemeClr val="accent2"/>
                </a:solidFill>
              </a:rPr>
              <a:t>2007</a:t>
            </a:r>
            <a:r>
              <a:rPr lang="fr-FR" dirty="0">
                <a:solidFill>
                  <a:schemeClr val="accent2"/>
                </a:solidFill>
              </a:rPr>
              <a:t> : un faible enneigement et un déficit pluviométrique prolongé en basse Durance qui met le système sécurisé à l’épreuve</a:t>
            </a:r>
          </a:p>
          <a:p>
            <a:pPr lvl="1"/>
            <a:endParaRPr lang="fr-FR" dirty="0"/>
          </a:p>
          <a:p>
            <a:r>
              <a:rPr lang="fr-FR" sz="2400" b="1" dirty="0">
                <a:solidFill>
                  <a:schemeClr val="accent6"/>
                </a:solidFill>
              </a:rPr>
              <a:t>2017</a:t>
            </a:r>
            <a:r>
              <a:rPr lang="fr-FR" dirty="0">
                <a:solidFill>
                  <a:schemeClr val="accent6"/>
                </a:solidFill>
              </a:rPr>
              <a:t> : une année marquée par un déficit pluviométrique impactant les territoires non sécurisés de moyenne Durance</a:t>
            </a:r>
          </a:p>
          <a:p>
            <a:pPr lvl="1"/>
            <a:endParaRPr lang="fr-FR" dirty="0"/>
          </a:p>
          <a:p>
            <a:r>
              <a:rPr lang="fr-FR" sz="2400" dirty="0"/>
              <a:t>Des points communs</a:t>
            </a:r>
            <a:endParaRPr lang="fr-FR" dirty="0"/>
          </a:p>
          <a:p>
            <a:pPr lvl="1"/>
            <a:r>
              <a:rPr lang="fr-FR" dirty="0"/>
              <a:t>Des précipitations déficitaires</a:t>
            </a:r>
          </a:p>
          <a:p>
            <a:pPr lvl="2"/>
            <a:r>
              <a:rPr lang="fr-FR" dirty="0"/>
              <a:t>des débits qui se maintiennent à un niveau bas jusqu’en novembre</a:t>
            </a:r>
          </a:p>
          <a:p>
            <a:pPr lvl="2"/>
            <a:r>
              <a:rPr lang="fr-FR" dirty="0"/>
              <a:t>des prélèvements encore importants en septembre</a:t>
            </a:r>
          </a:p>
          <a:p>
            <a:pPr lvl="1"/>
            <a:r>
              <a:rPr lang="fr-FR" dirty="0"/>
              <a:t>Années faisant suite une année hydrologiquement déficitaire</a:t>
            </a:r>
          </a:p>
          <a:p>
            <a:pPr lvl="1"/>
            <a:endParaRPr lang="fr-FR" dirty="0"/>
          </a:p>
          <a:p>
            <a:pPr lvl="1"/>
            <a:endParaRPr lang="fr-FR" dirty="0"/>
          </a:p>
          <a:p>
            <a:endParaRPr lang="fr-FR" dirty="0"/>
          </a:p>
          <a:p>
            <a:pPr lvl="1"/>
            <a:endParaRPr lang="fr-FR" dirty="0"/>
          </a:p>
        </p:txBody>
      </p:sp>
      <p:sp>
        <p:nvSpPr>
          <p:cNvPr id="4" name="Titre 3">
            <a:extLst>
              <a:ext uri="{FF2B5EF4-FFF2-40B4-BE49-F238E27FC236}">
                <a16:creationId xmlns:a16="http://schemas.microsoft.com/office/drawing/2014/main" id="{A023C401-8B17-4382-B1FB-AB2A574CFADA}"/>
              </a:ext>
            </a:extLst>
          </p:cNvPr>
          <p:cNvSpPr>
            <a:spLocks noGrp="1"/>
          </p:cNvSpPr>
          <p:nvPr>
            <p:ph type="title"/>
          </p:nvPr>
        </p:nvSpPr>
        <p:spPr/>
        <p:txBody>
          <a:bodyPr/>
          <a:lstStyle/>
          <a:p>
            <a:r>
              <a:rPr lang="fr-FR" dirty="0"/>
              <a:t>En résumé …</a:t>
            </a:r>
          </a:p>
        </p:txBody>
      </p:sp>
    </p:spTree>
    <p:extLst>
      <p:ext uri="{BB962C8B-B14F-4D97-AF65-F5344CB8AC3E}">
        <p14:creationId xmlns:p14="http://schemas.microsoft.com/office/powerpoint/2010/main" val="2751174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Un bilan de la gestion des sécheresses : un système d’acteurs résilient ?</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15</a:t>
            </a:fld>
            <a:endParaRPr lang="fr-FR"/>
          </a:p>
        </p:txBody>
      </p:sp>
      <p:sp>
        <p:nvSpPr>
          <p:cNvPr id="5" name="Espace réservé du contenu 2">
            <a:extLst>
              <a:ext uri="{FF2B5EF4-FFF2-40B4-BE49-F238E27FC236}">
                <a16:creationId xmlns:a16="http://schemas.microsoft.com/office/drawing/2014/main" id="{38306C56-E369-45BA-A5B3-94DCDB9CFA18}"/>
              </a:ext>
            </a:extLst>
          </p:cNvPr>
          <p:cNvSpPr>
            <a:spLocks noGrp="1"/>
          </p:cNvSpPr>
          <p:nvPr>
            <p:ph sz="half" idx="1"/>
          </p:nvPr>
        </p:nvSpPr>
        <p:spPr>
          <a:xfrm>
            <a:off x="838199" y="2192973"/>
            <a:ext cx="10018221" cy="3616643"/>
          </a:xfrm>
        </p:spPr>
        <p:txBody>
          <a:bodyPr/>
          <a:lstStyle/>
          <a:p>
            <a:r>
              <a:rPr lang="fr-FR" dirty="0"/>
              <a:t>En 2007, une sécheresse inédite gérée sans conflits majeurs grâce à :</a:t>
            </a:r>
          </a:p>
          <a:p>
            <a:pPr lvl="1"/>
            <a:r>
              <a:rPr lang="fr-FR" dirty="0"/>
              <a:t>une prise de conscience</a:t>
            </a:r>
          </a:p>
          <a:p>
            <a:pPr lvl="1"/>
            <a:r>
              <a:rPr lang="fr-FR" dirty="0"/>
              <a:t>des échanges réguliers, une coopération</a:t>
            </a:r>
          </a:p>
          <a:p>
            <a:pPr lvl="1"/>
            <a:r>
              <a:rPr lang="fr-FR" dirty="0"/>
              <a:t>un suivi rapproché des débits avec une minimisation des pertes agricoles.</a:t>
            </a:r>
          </a:p>
          <a:p>
            <a:endParaRPr lang="fr-FR" dirty="0"/>
          </a:p>
          <a:p>
            <a:endParaRPr lang="fr-FR" dirty="0"/>
          </a:p>
          <a:p>
            <a:pPr marL="0" indent="0">
              <a:buNone/>
            </a:pPr>
            <a:endParaRPr lang="fr-FR" dirty="0"/>
          </a:p>
          <a:p>
            <a:r>
              <a:rPr lang="fr-FR" dirty="0"/>
              <a:t>En 2017, une sécheresse ayant permis de tester les dispositifs mises en place depuis 2007.</a:t>
            </a:r>
          </a:p>
          <a:p>
            <a:pPr lvl="1"/>
            <a:endParaRPr lang="fr-FR" dirty="0"/>
          </a:p>
        </p:txBody>
      </p:sp>
      <p:pic>
        <p:nvPicPr>
          <p:cNvPr id="7" name="Image 6">
            <a:extLst>
              <a:ext uri="{FF2B5EF4-FFF2-40B4-BE49-F238E27FC236}">
                <a16:creationId xmlns:a16="http://schemas.microsoft.com/office/drawing/2014/main" id="{CD0672F6-A1B0-421D-9A2E-F50E05495D56}"/>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19373" y="2801049"/>
            <a:ext cx="1926148" cy="1255901"/>
          </a:xfrm>
          <a:prstGeom prst="rect">
            <a:avLst/>
          </a:prstGeom>
        </p:spPr>
      </p:pic>
    </p:spTree>
    <p:extLst>
      <p:ext uri="{BB962C8B-B14F-4D97-AF65-F5344CB8AC3E}">
        <p14:creationId xmlns:p14="http://schemas.microsoft.com/office/powerpoint/2010/main" val="345582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Les principaux résultats de l’étude qualitative</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16</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514350" indent="-514350">
              <a:buAutoNum type="arabicPeriod"/>
            </a:pPr>
            <a:r>
              <a:rPr lang="fr-FR" sz="1800" dirty="0"/>
              <a:t>Des crises ayant montré les forces et faiblesses du système actuel</a:t>
            </a:r>
          </a:p>
          <a:p>
            <a:pPr marL="514350" indent="-514350">
              <a:buAutoNum type="arabicPeriod"/>
            </a:pPr>
            <a:r>
              <a:rPr lang="fr-FR" sz="1800" b="1" dirty="0"/>
              <a:t>Une adaptation déjà présente aux risques de situation de crises</a:t>
            </a:r>
          </a:p>
          <a:p>
            <a:pPr marL="514350" indent="-514350">
              <a:buAutoNum type="arabicPeriod"/>
            </a:pPr>
            <a:r>
              <a:rPr lang="fr-FR" sz="1800" dirty="0"/>
              <a:t>Un enjeu climatique perçu comme inéluctable mais peu concret au quotidien dans un contexte de changements et d’incertitudes</a:t>
            </a:r>
          </a:p>
          <a:p>
            <a:pPr marL="514350" indent="-514350">
              <a:buAutoNum type="arabicPeriod"/>
            </a:pPr>
            <a:r>
              <a:rPr lang="fr-FR" sz="1800" dirty="0"/>
              <a:t>Échanges avec l’auditoire </a:t>
            </a:r>
          </a:p>
        </p:txBody>
      </p:sp>
    </p:spTree>
    <p:extLst>
      <p:ext uri="{BB962C8B-B14F-4D97-AF65-F5344CB8AC3E}">
        <p14:creationId xmlns:p14="http://schemas.microsoft.com/office/powerpoint/2010/main" val="386793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Le développement et le test d’outils de gestion</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17</a:t>
            </a:fld>
            <a:endParaRPr lang="fr-FR"/>
          </a:p>
        </p:txBody>
      </p:sp>
      <p:sp>
        <p:nvSpPr>
          <p:cNvPr id="5" name="Espace réservé du contenu 2">
            <a:extLst>
              <a:ext uri="{FF2B5EF4-FFF2-40B4-BE49-F238E27FC236}">
                <a16:creationId xmlns:a16="http://schemas.microsoft.com/office/drawing/2014/main" id="{F3DB3E38-5D91-4DF8-BE5B-C33DA72A0D37}"/>
              </a:ext>
            </a:extLst>
          </p:cNvPr>
          <p:cNvSpPr>
            <a:spLocks noGrp="1"/>
          </p:cNvSpPr>
          <p:nvPr>
            <p:ph sz="half" idx="1"/>
          </p:nvPr>
        </p:nvSpPr>
        <p:spPr>
          <a:xfrm>
            <a:off x="838199" y="2192973"/>
            <a:ext cx="10018221" cy="3616643"/>
          </a:xfrm>
        </p:spPr>
        <p:txBody>
          <a:bodyPr/>
          <a:lstStyle/>
          <a:p>
            <a:r>
              <a:rPr lang="fr-FR" dirty="0"/>
              <a:t>Amélioration continue du dispositif de simulation de l’évolution du déstockage et de la cote de Serre-Ponçon (travaux EDF – CED)</a:t>
            </a:r>
          </a:p>
          <a:p>
            <a:endParaRPr lang="fr-FR" dirty="0"/>
          </a:p>
          <a:p>
            <a:r>
              <a:rPr lang="fr-FR" dirty="0"/>
              <a:t>Mise en place du protocole de gestion de crise de la CED, finalisé en 2013 et mis en application dès 2015, volonté de l’optimiser suite aux enseignements de 2017</a:t>
            </a:r>
          </a:p>
          <a:p>
            <a:endParaRPr lang="fr-FR" dirty="0"/>
          </a:p>
          <a:p>
            <a:r>
              <a:rPr lang="fr-FR" dirty="0"/>
              <a:t>Mobilisation des instances de concertation, comme le SAGE du Verdon (2017)</a:t>
            </a:r>
          </a:p>
          <a:p>
            <a:pPr lvl="1"/>
            <a:endParaRPr lang="fr-FR" dirty="0"/>
          </a:p>
        </p:txBody>
      </p:sp>
    </p:spTree>
    <p:extLst>
      <p:ext uri="{BB962C8B-B14F-4D97-AF65-F5344CB8AC3E}">
        <p14:creationId xmlns:p14="http://schemas.microsoft.com/office/powerpoint/2010/main" val="3002368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La modernisation et l’optimisation technique et de gestion des infrastructures</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18</a:t>
            </a:fld>
            <a:endParaRPr lang="fr-FR"/>
          </a:p>
        </p:txBody>
      </p:sp>
      <p:sp>
        <p:nvSpPr>
          <p:cNvPr id="5" name="Espace réservé du contenu 2">
            <a:extLst>
              <a:ext uri="{FF2B5EF4-FFF2-40B4-BE49-F238E27FC236}">
                <a16:creationId xmlns:a16="http://schemas.microsoft.com/office/drawing/2014/main" id="{2E5D650F-7DE2-49F5-BBA8-709CDAEF970F}"/>
              </a:ext>
            </a:extLst>
          </p:cNvPr>
          <p:cNvSpPr>
            <a:spLocks noGrp="1"/>
          </p:cNvSpPr>
          <p:nvPr>
            <p:ph sz="half" idx="1"/>
          </p:nvPr>
        </p:nvSpPr>
        <p:spPr>
          <a:xfrm>
            <a:off x="838199" y="2192973"/>
            <a:ext cx="10018221" cy="3616643"/>
          </a:xfrm>
        </p:spPr>
        <p:txBody>
          <a:bodyPr/>
          <a:lstStyle/>
          <a:p>
            <a:r>
              <a:rPr lang="fr-FR" dirty="0"/>
              <a:t>Les canaux d’irrigation, les réseaux d’assainissement et d’eau potable, une recherche de la modernisation et d’optimisation</a:t>
            </a:r>
          </a:p>
          <a:p>
            <a:pPr lvl="1"/>
            <a:r>
              <a:rPr lang="fr-FR" dirty="0"/>
              <a:t>La modernisation de certains périmètres agricoles a déjà permis des économies de l’ordre de 100 à 200 Mm3 par an. (SOURSE, 2012)</a:t>
            </a:r>
          </a:p>
          <a:p>
            <a:pPr marL="457200" lvl="1" indent="0">
              <a:buNone/>
            </a:pPr>
            <a:endParaRPr lang="fr-FR" dirty="0"/>
          </a:p>
          <a:p>
            <a:r>
              <a:rPr lang="fr-FR" dirty="0"/>
              <a:t>Les industries, une recherche constante d’optimisation des ressources</a:t>
            </a:r>
          </a:p>
          <a:p>
            <a:endParaRPr lang="fr-FR" dirty="0"/>
          </a:p>
          <a:p>
            <a:r>
              <a:rPr lang="fr-FR" dirty="0"/>
              <a:t>Des adaptations d’une autre nature pour d’autres acteurs (ex : équipements touristiques adaptables en fonction du niveau de l’eau)</a:t>
            </a:r>
          </a:p>
          <a:p>
            <a:pPr lvl="1"/>
            <a:endParaRPr lang="fr-FR" dirty="0"/>
          </a:p>
        </p:txBody>
      </p:sp>
    </p:spTree>
    <p:extLst>
      <p:ext uri="{BB962C8B-B14F-4D97-AF65-F5344CB8AC3E}">
        <p14:creationId xmlns:p14="http://schemas.microsoft.com/office/powerpoint/2010/main" val="342507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Les principaux résultats de l’étude qualitative</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19</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514350" indent="-514350">
              <a:buAutoNum type="arabicPeriod"/>
            </a:pPr>
            <a:r>
              <a:rPr lang="fr-FR" sz="1800" dirty="0"/>
              <a:t>Des crises ayant montré les forces et faiblesses du système actuel</a:t>
            </a:r>
          </a:p>
          <a:p>
            <a:pPr marL="514350" indent="-514350">
              <a:buAutoNum type="arabicPeriod"/>
            </a:pPr>
            <a:r>
              <a:rPr lang="fr-FR" sz="1800" dirty="0"/>
              <a:t>Une adaptation déjà présente aux risques de situation de crises</a:t>
            </a:r>
          </a:p>
          <a:p>
            <a:pPr marL="514350" indent="-514350">
              <a:buAutoNum type="arabicPeriod"/>
            </a:pPr>
            <a:r>
              <a:rPr lang="fr-FR" sz="1800" b="1" dirty="0"/>
              <a:t>Un enjeu climatique perçu comme inéluctable mais peu concret au quotidien dans un contexte de changements et d’incertitudes</a:t>
            </a:r>
          </a:p>
          <a:p>
            <a:pPr marL="514350" indent="-514350">
              <a:buAutoNum type="arabicPeriod"/>
            </a:pPr>
            <a:r>
              <a:rPr lang="fr-FR" sz="1800" dirty="0"/>
              <a:t>Échanges avec l’auditoire </a:t>
            </a:r>
          </a:p>
        </p:txBody>
      </p:sp>
    </p:spTree>
    <p:extLst>
      <p:ext uri="{BB962C8B-B14F-4D97-AF65-F5344CB8AC3E}">
        <p14:creationId xmlns:p14="http://schemas.microsoft.com/office/powerpoint/2010/main" val="476920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Introduction</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2</a:t>
            </a:fld>
            <a:endParaRPr lang="fr-FR"/>
          </a:p>
        </p:txBody>
      </p:sp>
    </p:spTree>
    <p:extLst>
      <p:ext uri="{BB962C8B-B14F-4D97-AF65-F5344CB8AC3E}">
        <p14:creationId xmlns:p14="http://schemas.microsoft.com/office/powerpoint/2010/main" val="1142684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Le changement climatique : l’enjeu de tous les enjeux</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20</a:t>
            </a:fld>
            <a:endParaRPr lang="fr-FR"/>
          </a:p>
        </p:txBody>
      </p:sp>
      <p:sp>
        <p:nvSpPr>
          <p:cNvPr id="7" name="Espace réservé du contenu 2">
            <a:extLst>
              <a:ext uri="{FF2B5EF4-FFF2-40B4-BE49-F238E27FC236}">
                <a16:creationId xmlns:a16="http://schemas.microsoft.com/office/drawing/2014/main" id="{CF190A4F-FE5A-4290-81A4-C4043CD84D43}"/>
              </a:ext>
            </a:extLst>
          </p:cNvPr>
          <p:cNvSpPr>
            <a:spLocks noGrp="1"/>
          </p:cNvSpPr>
          <p:nvPr>
            <p:ph sz="half" idx="1"/>
          </p:nvPr>
        </p:nvSpPr>
        <p:spPr>
          <a:xfrm>
            <a:off x="838199" y="2192973"/>
            <a:ext cx="10018221" cy="3616643"/>
          </a:xfrm>
        </p:spPr>
        <p:txBody>
          <a:bodyPr/>
          <a:lstStyle/>
          <a:p>
            <a:r>
              <a:rPr lang="fr-FR" dirty="0"/>
              <a:t>Un conscience partagée des risques écologiques induits par le changement climatique</a:t>
            </a:r>
          </a:p>
          <a:p>
            <a:pPr lvl="1"/>
            <a:r>
              <a:rPr lang="fr-FR" dirty="0"/>
              <a:t>Des sécheresses à répétition</a:t>
            </a:r>
          </a:p>
          <a:p>
            <a:pPr lvl="1"/>
            <a:r>
              <a:rPr lang="fr-FR" dirty="0"/>
              <a:t>Une évolution de la qualité de l’eau</a:t>
            </a:r>
          </a:p>
          <a:p>
            <a:pPr lvl="1"/>
            <a:r>
              <a:rPr lang="fr-FR" dirty="0"/>
              <a:t>Des risques pour les milieux naturels, aquatiques et l’évolution des paysages</a:t>
            </a:r>
          </a:p>
          <a:p>
            <a:pPr lvl="1"/>
            <a:endParaRPr lang="fr-FR" dirty="0"/>
          </a:p>
          <a:p>
            <a:r>
              <a:rPr lang="fr-FR" dirty="0"/>
              <a:t>Des conséquences sur les usages économiques abstraites et perçues comme lointaines</a:t>
            </a:r>
          </a:p>
        </p:txBody>
      </p:sp>
      <p:pic>
        <p:nvPicPr>
          <p:cNvPr id="9" name="Image 8">
            <a:extLst>
              <a:ext uri="{FF2B5EF4-FFF2-40B4-BE49-F238E27FC236}">
                <a16:creationId xmlns:a16="http://schemas.microsoft.com/office/drawing/2014/main" id="{AD85D367-C1E8-4F60-9C5C-6EA86A9D8F56}"/>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98604" y="5008943"/>
            <a:ext cx="1291938" cy="1263647"/>
          </a:xfrm>
          <a:prstGeom prst="rect">
            <a:avLst/>
          </a:prstGeom>
        </p:spPr>
      </p:pic>
    </p:spTree>
    <p:extLst>
      <p:ext uri="{BB962C8B-B14F-4D97-AF65-F5344CB8AC3E}">
        <p14:creationId xmlns:p14="http://schemas.microsoft.com/office/powerpoint/2010/main" val="2461693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Un contexte institutionnel source d’interrogations</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21</a:t>
            </a:fld>
            <a:endParaRPr lang="fr-FR"/>
          </a:p>
        </p:txBody>
      </p:sp>
      <p:sp>
        <p:nvSpPr>
          <p:cNvPr id="7" name="Espace réservé du contenu 2">
            <a:extLst>
              <a:ext uri="{FF2B5EF4-FFF2-40B4-BE49-F238E27FC236}">
                <a16:creationId xmlns:a16="http://schemas.microsoft.com/office/drawing/2014/main" id="{33BCE921-42F6-42A2-BCC6-8B388A041EFE}"/>
              </a:ext>
            </a:extLst>
          </p:cNvPr>
          <p:cNvSpPr>
            <a:spLocks noGrp="1"/>
          </p:cNvSpPr>
          <p:nvPr>
            <p:ph sz="half" idx="1"/>
          </p:nvPr>
        </p:nvSpPr>
        <p:spPr>
          <a:xfrm>
            <a:off x="838199" y="2192973"/>
            <a:ext cx="10018221" cy="3616643"/>
          </a:xfrm>
        </p:spPr>
        <p:txBody>
          <a:bodyPr/>
          <a:lstStyle/>
          <a:p>
            <a:r>
              <a:rPr lang="fr-FR" dirty="0"/>
              <a:t>Le développement des normes dans le domaine de l’eau</a:t>
            </a:r>
          </a:p>
          <a:p>
            <a:r>
              <a:rPr lang="fr-FR" dirty="0"/>
              <a:t>La mise en place de GEMAPI</a:t>
            </a:r>
          </a:p>
          <a:p>
            <a:r>
              <a:rPr lang="fr-FR" dirty="0"/>
              <a:t>L’émergence de nouvelles instances de concertation</a:t>
            </a:r>
          </a:p>
          <a:p>
            <a:r>
              <a:rPr lang="fr-FR" dirty="0"/>
              <a:t>Le renouvellement des concessions EDF et SCP</a:t>
            </a:r>
          </a:p>
          <a:p>
            <a:r>
              <a:rPr lang="fr-FR" dirty="0"/>
              <a:t>Le rôle des conseils départementaux</a:t>
            </a:r>
          </a:p>
          <a:p>
            <a:r>
              <a:rPr lang="fr-FR" dirty="0"/>
              <a:t>L’orientation politique de la Région</a:t>
            </a:r>
          </a:p>
          <a:p>
            <a:r>
              <a:rPr lang="fr-FR" dirty="0"/>
              <a:t>Une diminution des finances publiques</a:t>
            </a:r>
          </a:p>
        </p:txBody>
      </p:sp>
      <p:pic>
        <p:nvPicPr>
          <p:cNvPr id="9" name="Image 8">
            <a:extLst>
              <a:ext uri="{FF2B5EF4-FFF2-40B4-BE49-F238E27FC236}">
                <a16:creationId xmlns:a16="http://schemas.microsoft.com/office/drawing/2014/main" id="{36C851AD-06BB-49AC-9DD6-B2334BC9B351}"/>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405916" y="1646239"/>
            <a:ext cx="1450504" cy="2208335"/>
          </a:xfrm>
          <a:prstGeom prst="rect">
            <a:avLst/>
          </a:prstGeom>
        </p:spPr>
      </p:pic>
    </p:spTree>
    <p:extLst>
      <p:ext uri="{BB962C8B-B14F-4D97-AF65-F5344CB8AC3E}">
        <p14:creationId xmlns:p14="http://schemas.microsoft.com/office/powerpoint/2010/main" val="1200691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Des enjeux économiques dépassant le système durancien</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22</a:t>
            </a:fld>
            <a:endParaRPr lang="fr-FR"/>
          </a:p>
        </p:txBody>
      </p:sp>
      <p:sp>
        <p:nvSpPr>
          <p:cNvPr id="5" name="Espace réservé du contenu 2">
            <a:extLst>
              <a:ext uri="{FF2B5EF4-FFF2-40B4-BE49-F238E27FC236}">
                <a16:creationId xmlns:a16="http://schemas.microsoft.com/office/drawing/2014/main" id="{95BC6BED-D3FD-4B5A-B5C4-BC32E359CDC1}"/>
              </a:ext>
            </a:extLst>
          </p:cNvPr>
          <p:cNvSpPr>
            <a:spLocks noGrp="1"/>
          </p:cNvSpPr>
          <p:nvPr>
            <p:ph sz="half" idx="1"/>
          </p:nvPr>
        </p:nvSpPr>
        <p:spPr>
          <a:xfrm>
            <a:off x="838199" y="2192973"/>
            <a:ext cx="10018221" cy="3616643"/>
          </a:xfrm>
        </p:spPr>
        <p:txBody>
          <a:bodyPr/>
          <a:lstStyle/>
          <a:p>
            <a:r>
              <a:rPr lang="fr-FR" dirty="0"/>
              <a:t>L’évolution des marchés mondiaux et européens</a:t>
            </a:r>
          </a:p>
          <a:p>
            <a:r>
              <a:rPr lang="fr-FR" dirty="0"/>
              <a:t>La concurrence locale, interrégionale, intra-européenne ou mondiale / l’ouverture à la concurrence</a:t>
            </a:r>
          </a:p>
          <a:p>
            <a:r>
              <a:rPr lang="fr-FR" dirty="0"/>
              <a:t>L’évolution de la consommation des ménages</a:t>
            </a:r>
          </a:p>
          <a:p>
            <a:r>
              <a:rPr lang="fr-FR" dirty="0"/>
              <a:t>La fragilisation du modèle économique</a:t>
            </a:r>
          </a:p>
          <a:p>
            <a:r>
              <a:rPr lang="fr-FR" dirty="0"/>
              <a:t>La pression démographique et touristique</a:t>
            </a:r>
          </a:p>
        </p:txBody>
      </p:sp>
      <p:pic>
        <p:nvPicPr>
          <p:cNvPr id="7" name="Image 6">
            <a:extLst>
              <a:ext uri="{FF2B5EF4-FFF2-40B4-BE49-F238E27FC236}">
                <a16:creationId xmlns:a16="http://schemas.microsoft.com/office/drawing/2014/main" id="{8C98D003-A7B0-41DF-A125-6F7F5A1156BF}"/>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91828" y="3704387"/>
            <a:ext cx="2098763" cy="1585731"/>
          </a:xfrm>
          <a:prstGeom prst="rect">
            <a:avLst/>
          </a:prstGeom>
        </p:spPr>
      </p:pic>
    </p:spTree>
    <p:extLst>
      <p:ext uri="{BB962C8B-B14F-4D97-AF65-F5344CB8AC3E}">
        <p14:creationId xmlns:p14="http://schemas.microsoft.com/office/powerpoint/2010/main" val="3332667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Incertitudes sur la robustesse du système actuel</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23</a:t>
            </a:fld>
            <a:endParaRPr lang="fr-FR"/>
          </a:p>
        </p:txBody>
      </p:sp>
      <p:sp>
        <p:nvSpPr>
          <p:cNvPr id="5" name="Espace réservé du contenu 2">
            <a:extLst>
              <a:ext uri="{FF2B5EF4-FFF2-40B4-BE49-F238E27FC236}">
                <a16:creationId xmlns:a16="http://schemas.microsoft.com/office/drawing/2014/main" id="{7622B032-0A48-4BAC-B51A-9C8D98D6C932}"/>
              </a:ext>
            </a:extLst>
          </p:cNvPr>
          <p:cNvSpPr>
            <a:spLocks noGrp="1"/>
          </p:cNvSpPr>
          <p:nvPr>
            <p:ph sz="half" idx="1"/>
          </p:nvPr>
        </p:nvSpPr>
        <p:spPr>
          <a:xfrm>
            <a:off x="838199" y="2192973"/>
            <a:ext cx="10018221" cy="3616643"/>
          </a:xfrm>
        </p:spPr>
        <p:txBody>
          <a:bodyPr/>
          <a:lstStyle/>
          <a:p>
            <a:r>
              <a:rPr lang="fr-FR" dirty="0"/>
              <a:t>La nature hydraulique des crises risque d’évoluer (trop faible fonte des neiges </a:t>
            </a:r>
            <a:r>
              <a:rPr lang="fr-FR" u="sng" dirty="0"/>
              <a:t>ET</a:t>
            </a:r>
            <a:r>
              <a:rPr lang="fr-FR" dirty="0"/>
              <a:t> trop peu de précipitations)</a:t>
            </a:r>
          </a:p>
          <a:p>
            <a:endParaRPr lang="fr-FR" dirty="0"/>
          </a:p>
          <a:p>
            <a:r>
              <a:rPr lang="fr-FR" dirty="0"/>
              <a:t>Projet R²D² prévoit : </a:t>
            </a:r>
          </a:p>
          <a:p>
            <a:pPr lvl="1"/>
            <a:r>
              <a:rPr lang="fr-FR" dirty="0"/>
              <a:t>Une forte baisse des débits de printemps</a:t>
            </a:r>
          </a:p>
          <a:p>
            <a:pPr lvl="1"/>
            <a:r>
              <a:rPr lang="fr-FR" dirty="0"/>
              <a:t>Diminution des débits de hautes eaux</a:t>
            </a:r>
          </a:p>
          <a:p>
            <a:pPr lvl="1"/>
            <a:r>
              <a:rPr lang="fr-FR" dirty="0"/>
              <a:t>Diminution du stock de neige annuel</a:t>
            </a:r>
          </a:p>
          <a:p>
            <a:pPr lvl="1"/>
            <a:r>
              <a:rPr lang="fr-FR" dirty="0"/>
              <a:t>Tendance à la diminution de la ressource en eau estivale (-20m3/s pour le débit d’étiage moyen d’août à Cadarache)</a:t>
            </a:r>
          </a:p>
          <a:p>
            <a:pPr marL="457200" lvl="1" indent="0">
              <a:buNone/>
            </a:pPr>
            <a:r>
              <a:rPr lang="fr-FR" dirty="0"/>
              <a:t>…</a:t>
            </a:r>
          </a:p>
          <a:p>
            <a:pPr lvl="1"/>
            <a:r>
              <a:rPr lang="fr-FR" dirty="0"/>
              <a:t>Insuffisance de la réserve agricole</a:t>
            </a:r>
          </a:p>
          <a:p>
            <a:pPr lvl="1"/>
            <a:r>
              <a:rPr lang="fr-FR" dirty="0"/>
              <a:t>Des crises plus récurrentes</a:t>
            </a:r>
          </a:p>
        </p:txBody>
      </p:sp>
    </p:spTree>
    <p:extLst>
      <p:ext uri="{BB962C8B-B14F-4D97-AF65-F5344CB8AC3E}">
        <p14:creationId xmlns:p14="http://schemas.microsoft.com/office/powerpoint/2010/main" val="72950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Les principaux résultats de l’étude qualitative</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24</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514350" indent="-514350">
              <a:buAutoNum type="arabicPeriod"/>
            </a:pPr>
            <a:r>
              <a:rPr lang="fr-FR" sz="1800" dirty="0"/>
              <a:t>Des crises ayant montré les forces et faiblesses du système actuel</a:t>
            </a:r>
          </a:p>
          <a:p>
            <a:pPr marL="514350" indent="-514350">
              <a:buAutoNum type="arabicPeriod"/>
            </a:pPr>
            <a:r>
              <a:rPr lang="fr-FR" sz="1800" dirty="0"/>
              <a:t>Une adaptation déjà présente au risque climatique</a:t>
            </a:r>
          </a:p>
          <a:p>
            <a:pPr marL="514350" indent="-514350">
              <a:buAutoNum type="arabicPeriod"/>
            </a:pPr>
            <a:r>
              <a:rPr lang="fr-FR" sz="1800" dirty="0"/>
              <a:t>Un enjeu climatique perçu mais lointain et peu concret dans un contexte de changement et d’incertitude</a:t>
            </a:r>
          </a:p>
          <a:p>
            <a:pPr marL="514350" indent="-514350">
              <a:buAutoNum type="arabicPeriod"/>
            </a:pPr>
            <a:r>
              <a:rPr lang="fr-FR" sz="1800" b="1" dirty="0"/>
              <a:t>Échanges avec l’auditoire </a:t>
            </a:r>
          </a:p>
        </p:txBody>
      </p:sp>
    </p:spTree>
    <p:extLst>
      <p:ext uri="{BB962C8B-B14F-4D97-AF65-F5344CB8AC3E}">
        <p14:creationId xmlns:p14="http://schemas.microsoft.com/office/powerpoint/2010/main" val="55864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Analyse des usages vulnérables</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25</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457200" indent="-457200">
              <a:buAutoNum type="arabicPeriod"/>
            </a:pPr>
            <a:r>
              <a:rPr lang="fr-FR" sz="1800" dirty="0"/>
              <a:t>Proposition de la définition de la vulnérabilité</a:t>
            </a:r>
          </a:p>
          <a:p>
            <a:pPr marL="514350" indent="-514350">
              <a:buAutoNum type="arabicPeriod"/>
            </a:pPr>
            <a:r>
              <a:rPr lang="fr-FR" sz="1800" dirty="0"/>
              <a:t>Périmètre des usages vulnérables </a:t>
            </a:r>
          </a:p>
          <a:p>
            <a:pPr marL="514350" indent="-514350">
              <a:buAutoNum type="arabicPeriod"/>
            </a:pPr>
            <a:r>
              <a:rPr lang="fr-FR" sz="1800" dirty="0"/>
              <a:t>Principaux résultats concernant l’analyse des usages vulnérables à l’échelle de l’ensemble du territoire</a:t>
            </a:r>
          </a:p>
          <a:p>
            <a:pPr marL="514350" indent="-514350">
              <a:buAutoNum type="arabicPeriod"/>
            </a:pPr>
            <a:r>
              <a:rPr lang="fr-FR" sz="1800" dirty="0"/>
              <a:t>Analyse territoriale des usages vulnérables</a:t>
            </a:r>
          </a:p>
        </p:txBody>
      </p:sp>
    </p:spTree>
    <p:extLst>
      <p:ext uri="{BB962C8B-B14F-4D97-AF65-F5344CB8AC3E}">
        <p14:creationId xmlns:p14="http://schemas.microsoft.com/office/powerpoint/2010/main" val="3350276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Analyse des usages vulnérables</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26</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457200" indent="-457200">
              <a:buAutoNum type="arabicPeriod"/>
            </a:pPr>
            <a:r>
              <a:rPr lang="fr-FR" sz="1800" b="1" dirty="0"/>
              <a:t>Proposition de la définition de la vulnérabilité</a:t>
            </a:r>
          </a:p>
          <a:p>
            <a:pPr marL="514350" indent="-514350">
              <a:buAutoNum type="arabicPeriod"/>
            </a:pPr>
            <a:r>
              <a:rPr lang="fr-FR" sz="1800" dirty="0"/>
              <a:t>Périmètre des usages vulnérables </a:t>
            </a:r>
          </a:p>
          <a:p>
            <a:pPr marL="514350" indent="-514350">
              <a:buAutoNum type="arabicPeriod"/>
            </a:pPr>
            <a:r>
              <a:rPr lang="fr-FR" sz="1800" dirty="0"/>
              <a:t>Principaux résultats concernant l’analyse des usages vulnérables à l’échelle de l’ensemble du territoire</a:t>
            </a:r>
          </a:p>
          <a:p>
            <a:pPr marL="514350" indent="-514350">
              <a:buAutoNum type="arabicPeriod"/>
            </a:pPr>
            <a:r>
              <a:rPr lang="fr-FR" sz="1800" dirty="0"/>
              <a:t>Analyse territoriale des usages vulnérables</a:t>
            </a:r>
          </a:p>
        </p:txBody>
      </p:sp>
    </p:spTree>
    <p:extLst>
      <p:ext uri="{BB962C8B-B14F-4D97-AF65-F5344CB8AC3E}">
        <p14:creationId xmlns:p14="http://schemas.microsoft.com/office/powerpoint/2010/main" val="274267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Pour approfondir la notion de dépendance</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27</a:t>
            </a:fld>
            <a:endParaRPr lang="fr-FR"/>
          </a:p>
        </p:txBody>
      </p:sp>
      <p:sp>
        <p:nvSpPr>
          <p:cNvPr id="5" name="Espace réservé du contenu 2">
            <a:extLst>
              <a:ext uri="{FF2B5EF4-FFF2-40B4-BE49-F238E27FC236}">
                <a16:creationId xmlns:a16="http://schemas.microsoft.com/office/drawing/2014/main" id="{5443DE05-FC83-4CFA-877E-816164D77CF5}"/>
              </a:ext>
            </a:extLst>
          </p:cNvPr>
          <p:cNvSpPr>
            <a:spLocks noGrp="1"/>
          </p:cNvSpPr>
          <p:nvPr>
            <p:ph sz="half" idx="1"/>
          </p:nvPr>
        </p:nvSpPr>
        <p:spPr>
          <a:xfrm>
            <a:off x="2586789" y="2108752"/>
            <a:ext cx="7018422" cy="1320248"/>
          </a:xfrm>
        </p:spPr>
        <p:txBody>
          <a:bodyPr/>
          <a:lstStyle/>
          <a:p>
            <a:pPr marL="0" indent="0" algn="ctr">
              <a:buNone/>
            </a:pPr>
            <a:r>
              <a:rPr lang="fr-FR" sz="2400" dirty="0"/>
              <a:t>On appellera </a:t>
            </a:r>
            <a:r>
              <a:rPr lang="fr-FR" sz="2400" b="1" dirty="0"/>
              <a:t>vulnérables</a:t>
            </a:r>
            <a:r>
              <a:rPr lang="fr-FR" sz="2400" dirty="0"/>
              <a:t> : </a:t>
            </a:r>
          </a:p>
          <a:p>
            <a:pPr marL="0" indent="0" algn="ctr">
              <a:buNone/>
            </a:pPr>
            <a:endParaRPr lang="fr-FR" sz="2400" dirty="0"/>
          </a:p>
          <a:p>
            <a:pPr marL="0" indent="0" algn="ctr">
              <a:buNone/>
            </a:pPr>
            <a:r>
              <a:rPr lang="fr-FR" sz="2400" dirty="0"/>
              <a:t>« les richesses créées par les activités économiques qui pourraient être </a:t>
            </a:r>
            <a:r>
              <a:rPr lang="fr-FR" sz="2400" b="1" dirty="0"/>
              <a:t>mises en péril à court terme</a:t>
            </a:r>
            <a:r>
              <a:rPr lang="fr-FR" sz="2400" dirty="0"/>
              <a:t> en cas de raréfaction de la </a:t>
            </a:r>
            <a:r>
              <a:rPr lang="fr-FR" sz="2400" b="1" dirty="0"/>
              <a:t>ressource durancienne </a:t>
            </a:r>
            <a:r>
              <a:rPr lang="fr-FR" sz="2400" dirty="0"/>
              <a:t>»</a:t>
            </a:r>
          </a:p>
        </p:txBody>
      </p:sp>
    </p:spTree>
    <p:extLst>
      <p:ext uri="{BB962C8B-B14F-4D97-AF65-F5344CB8AC3E}">
        <p14:creationId xmlns:p14="http://schemas.microsoft.com/office/powerpoint/2010/main" val="67121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Analyse des usages vulnérables</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28</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457200" indent="-457200">
              <a:buAutoNum type="arabicPeriod"/>
            </a:pPr>
            <a:r>
              <a:rPr lang="fr-FR" sz="1800" dirty="0"/>
              <a:t>Proposition de la définition de la vulnérabilité</a:t>
            </a:r>
          </a:p>
          <a:p>
            <a:pPr marL="514350" indent="-514350">
              <a:buAutoNum type="arabicPeriod"/>
            </a:pPr>
            <a:r>
              <a:rPr lang="fr-FR" sz="1800" b="1" dirty="0"/>
              <a:t>Périmètre des usages vulnérables </a:t>
            </a:r>
          </a:p>
          <a:p>
            <a:pPr marL="514350" indent="-514350">
              <a:buAutoNum type="arabicPeriod"/>
            </a:pPr>
            <a:r>
              <a:rPr lang="fr-FR" sz="1800" dirty="0"/>
              <a:t>Principaux résultats concernant l’analyse des usages vulnérables à l’échelle de l’ensemble du territoire</a:t>
            </a:r>
          </a:p>
          <a:p>
            <a:pPr marL="514350" indent="-514350">
              <a:buAutoNum type="arabicPeriod"/>
            </a:pPr>
            <a:r>
              <a:rPr lang="fr-FR" sz="1800" dirty="0"/>
              <a:t>Analyse territoriale des usages vulnérables</a:t>
            </a:r>
          </a:p>
        </p:txBody>
      </p:sp>
    </p:spTree>
    <p:extLst>
      <p:ext uri="{BB962C8B-B14F-4D97-AF65-F5344CB8AC3E}">
        <p14:creationId xmlns:p14="http://schemas.microsoft.com/office/powerpoint/2010/main" val="676637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Approche des usages vulnérables</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29</a:t>
            </a:fld>
            <a:endParaRPr lang="fr-FR"/>
          </a:p>
        </p:txBody>
      </p:sp>
      <p:sp>
        <p:nvSpPr>
          <p:cNvPr id="5" name="Espace réservé du contenu 2">
            <a:extLst>
              <a:ext uri="{FF2B5EF4-FFF2-40B4-BE49-F238E27FC236}">
                <a16:creationId xmlns:a16="http://schemas.microsoft.com/office/drawing/2014/main" id="{B6A379CC-AE8B-4D76-8B95-EAFFC521275A}"/>
              </a:ext>
            </a:extLst>
          </p:cNvPr>
          <p:cNvSpPr>
            <a:spLocks noGrp="1"/>
          </p:cNvSpPr>
          <p:nvPr>
            <p:ph sz="half" idx="1"/>
          </p:nvPr>
        </p:nvSpPr>
        <p:spPr>
          <a:xfrm>
            <a:off x="838199" y="2192973"/>
            <a:ext cx="10018221" cy="3616643"/>
          </a:xfrm>
        </p:spPr>
        <p:txBody>
          <a:bodyPr/>
          <a:lstStyle/>
          <a:p>
            <a:pPr marL="0" indent="0">
              <a:buNone/>
            </a:pPr>
            <a:r>
              <a:rPr lang="fr-FR" dirty="0"/>
              <a:t>L’expérience des crises passées montre que 4 secteurs peuvent être impactés directement en cas de pénurie :</a:t>
            </a:r>
          </a:p>
          <a:p>
            <a:r>
              <a:rPr lang="fr-FR" dirty="0"/>
              <a:t>L’agriculture (irriguée)</a:t>
            </a:r>
          </a:p>
          <a:p>
            <a:r>
              <a:rPr lang="fr-FR" dirty="0"/>
              <a:t>Le tourisme (lorsqu’il est lié à la présence de l’eau)</a:t>
            </a:r>
          </a:p>
          <a:p>
            <a:r>
              <a:rPr lang="fr-FR" dirty="0"/>
              <a:t>L’hydroélectricité</a:t>
            </a:r>
          </a:p>
          <a:p>
            <a:r>
              <a:rPr lang="fr-FR" dirty="0"/>
              <a:t>L’industrie (lorsqu’elle a besoin d’eau pour sa production)</a:t>
            </a:r>
          </a:p>
          <a:p>
            <a:pPr marL="0" indent="0">
              <a:buNone/>
            </a:pPr>
            <a:r>
              <a:rPr lang="fr-FR" dirty="0"/>
              <a:t>Le reste de l’activité n’est pas affecté directement par une restriction de l’accès à la ressource, même si elle dépend évidemment de la capacité à assurer l’accès à l’eau potable.</a:t>
            </a:r>
          </a:p>
        </p:txBody>
      </p:sp>
      <p:sp>
        <p:nvSpPr>
          <p:cNvPr id="7" name="Espace réservé du contenu 3">
            <a:extLst>
              <a:ext uri="{FF2B5EF4-FFF2-40B4-BE49-F238E27FC236}">
                <a16:creationId xmlns:a16="http://schemas.microsoft.com/office/drawing/2014/main" id="{008CA237-4D8A-4864-8709-E62FF769396F}"/>
              </a:ext>
            </a:extLst>
          </p:cNvPr>
          <p:cNvSpPr>
            <a:spLocks noGrp="1"/>
          </p:cNvSpPr>
          <p:nvPr>
            <p:ph idx="13"/>
          </p:nvPr>
        </p:nvSpPr>
        <p:spPr>
          <a:xfrm>
            <a:off x="838199" y="1483607"/>
            <a:ext cx="10442171" cy="1197032"/>
          </a:xfrm>
        </p:spPr>
        <p:txBody>
          <a:bodyPr/>
          <a:lstStyle/>
          <a:p>
            <a:r>
              <a:rPr lang="fr-FR" sz="2800" dirty="0"/>
              <a:t>Aujourd’hui, une vulnérabilité concentrée sur 4 secteurs d’activité</a:t>
            </a:r>
          </a:p>
        </p:txBody>
      </p:sp>
    </p:spTree>
    <p:extLst>
      <p:ext uri="{BB962C8B-B14F-4D97-AF65-F5344CB8AC3E}">
        <p14:creationId xmlns:p14="http://schemas.microsoft.com/office/powerpoint/2010/main" val="29476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Panorama des bénéfices du système durancien pour le territoire</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a:t>
            </a:fld>
            <a:endParaRPr lang="fr-FR"/>
          </a:p>
        </p:txBody>
      </p:sp>
      <p:graphicFrame>
        <p:nvGraphicFramePr>
          <p:cNvPr id="9" name="Diagramme 8">
            <a:extLst>
              <a:ext uri="{FF2B5EF4-FFF2-40B4-BE49-F238E27FC236}">
                <a16:creationId xmlns:a16="http://schemas.microsoft.com/office/drawing/2014/main" id="{414A9079-3D25-4011-80DD-F5C9F36EE94E}"/>
              </a:ext>
            </a:extLst>
          </p:cNvPr>
          <p:cNvGraphicFramePr/>
          <p:nvPr>
            <p:extLst>
              <p:ext uri="{D42A27DB-BD31-4B8C-83A1-F6EECF244321}">
                <p14:modId xmlns:p14="http://schemas.microsoft.com/office/powerpoint/2010/main" val="787641481"/>
              </p:ext>
            </p:extLst>
          </p:nvPr>
        </p:nvGraphicFramePr>
        <p:xfrm>
          <a:off x="2823835" y="1885664"/>
          <a:ext cx="6544329" cy="37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2210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a:xfrm>
            <a:off x="838199" y="1"/>
            <a:ext cx="10442171" cy="1646238"/>
          </a:xfrm>
        </p:spPr>
        <p:txBody>
          <a:bodyPr/>
          <a:lstStyle/>
          <a:p>
            <a:r>
              <a:rPr lang="fr-FR" dirty="0">
                <a:latin typeface="Century Gothic" panose="020B0502020202020204" pitchFamily="34" charset="0"/>
              </a:rPr>
              <a:t>Méthodologie d’identification des activités techniquement vulnérables</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30</a:t>
            </a:fld>
            <a:endParaRPr lang="fr-FR"/>
          </a:p>
        </p:txBody>
      </p:sp>
      <p:sp>
        <p:nvSpPr>
          <p:cNvPr id="5" name="Espace réservé du texte 8">
            <a:extLst>
              <a:ext uri="{FF2B5EF4-FFF2-40B4-BE49-F238E27FC236}">
                <a16:creationId xmlns:a16="http://schemas.microsoft.com/office/drawing/2014/main" id="{C7F66605-53EA-4F37-88FA-A01557BE9ED2}"/>
              </a:ext>
            </a:extLst>
          </p:cNvPr>
          <p:cNvSpPr txBox="1">
            <a:spLocks/>
          </p:cNvSpPr>
          <p:nvPr/>
        </p:nvSpPr>
        <p:spPr>
          <a:xfrm>
            <a:off x="5063228" y="1720652"/>
            <a:ext cx="5400000" cy="612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fontAlgn="base" hangingPunct="0">
              <a:spcAft>
                <a:spcPct val="0"/>
              </a:spcAft>
              <a:buClr>
                <a:srgbClr val="052441"/>
              </a:buClr>
              <a:buSzPct val="80000"/>
              <a:buNone/>
            </a:pPr>
            <a:r>
              <a:rPr lang="fr-FR" sz="1400" dirty="0">
                <a:latin typeface="Raleway" panose="020B0503030101060003"/>
              </a:rPr>
              <a:t>Emploi et valeur ajoutée des activités pour lesquelles l’eau de la Durance et du Verdon est un attrait ou un support d’activités</a:t>
            </a:r>
          </a:p>
        </p:txBody>
      </p:sp>
      <p:pic>
        <p:nvPicPr>
          <p:cNvPr id="7" name="Graphique 5" descr="Appareil photo">
            <a:extLst>
              <a:ext uri="{FF2B5EF4-FFF2-40B4-BE49-F238E27FC236}">
                <a16:creationId xmlns:a16="http://schemas.microsoft.com/office/drawing/2014/main" id="{416BC69E-565C-4861-9FDC-043720F28B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199" y="1565245"/>
            <a:ext cx="914400" cy="914400"/>
          </a:xfrm>
          <a:prstGeom prst="rect">
            <a:avLst/>
          </a:prstGeom>
        </p:spPr>
      </p:pic>
      <p:pic>
        <p:nvPicPr>
          <p:cNvPr id="9" name="Graphique 6" descr="Tracteur">
            <a:extLst>
              <a:ext uri="{FF2B5EF4-FFF2-40B4-BE49-F238E27FC236}">
                <a16:creationId xmlns:a16="http://schemas.microsoft.com/office/drawing/2014/main" id="{C629D5E2-3162-45A8-B480-D6B57082A5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199" y="2583189"/>
            <a:ext cx="914400" cy="914400"/>
          </a:xfrm>
          <a:prstGeom prst="rect">
            <a:avLst/>
          </a:prstGeom>
        </p:spPr>
      </p:pic>
      <p:pic>
        <p:nvPicPr>
          <p:cNvPr id="10" name="Graphique 9" descr="Scie circulaire">
            <a:extLst>
              <a:ext uri="{FF2B5EF4-FFF2-40B4-BE49-F238E27FC236}">
                <a16:creationId xmlns:a16="http://schemas.microsoft.com/office/drawing/2014/main" id="{F7BF3A9F-734B-47BF-B25D-13B9C3C850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199" y="3601132"/>
            <a:ext cx="914400" cy="914400"/>
          </a:xfrm>
          <a:prstGeom prst="rect">
            <a:avLst/>
          </a:prstGeom>
        </p:spPr>
      </p:pic>
      <p:sp>
        <p:nvSpPr>
          <p:cNvPr id="11" name="ZoneTexte 10">
            <a:extLst>
              <a:ext uri="{FF2B5EF4-FFF2-40B4-BE49-F238E27FC236}">
                <a16:creationId xmlns:a16="http://schemas.microsoft.com/office/drawing/2014/main" id="{BD31E5F2-9F06-47AE-A1D8-B2AC666E0347}"/>
              </a:ext>
            </a:extLst>
          </p:cNvPr>
          <p:cNvSpPr txBox="1"/>
          <p:nvPr/>
        </p:nvSpPr>
        <p:spPr>
          <a:xfrm>
            <a:off x="2036314" y="1833726"/>
            <a:ext cx="2967584" cy="369332"/>
          </a:xfrm>
          <a:prstGeom prst="rect">
            <a:avLst/>
          </a:prstGeom>
          <a:noFill/>
        </p:spPr>
        <p:txBody>
          <a:bodyPr wrap="square" rtlCol="0">
            <a:spAutoFit/>
          </a:bodyPr>
          <a:lstStyle/>
          <a:p>
            <a:r>
              <a:rPr lang="fr-FR" dirty="0">
                <a:latin typeface="Raleway" panose="020B0503030101060003"/>
              </a:rPr>
              <a:t>Le tourisme</a:t>
            </a:r>
          </a:p>
        </p:txBody>
      </p:sp>
      <p:sp>
        <p:nvSpPr>
          <p:cNvPr id="12" name="ZoneTexte 11">
            <a:extLst>
              <a:ext uri="{FF2B5EF4-FFF2-40B4-BE49-F238E27FC236}">
                <a16:creationId xmlns:a16="http://schemas.microsoft.com/office/drawing/2014/main" id="{E6B116D3-478C-417F-B90B-73A2C47F3F89}"/>
              </a:ext>
            </a:extLst>
          </p:cNvPr>
          <p:cNvSpPr txBox="1"/>
          <p:nvPr/>
        </p:nvSpPr>
        <p:spPr>
          <a:xfrm>
            <a:off x="2036314" y="2855723"/>
            <a:ext cx="2967584" cy="369332"/>
          </a:xfrm>
          <a:prstGeom prst="rect">
            <a:avLst/>
          </a:prstGeom>
          <a:noFill/>
        </p:spPr>
        <p:txBody>
          <a:bodyPr wrap="square" rtlCol="0">
            <a:spAutoFit/>
          </a:bodyPr>
          <a:lstStyle/>
          <a:p>
            <a:r>
              <a:rPr lang="fr-FR" dirty="0">
                <a:latin typeface="Raleway" panose="020B0503030101060003"/>
              </a:rPr>
              <a:t>L’agriculture</a:t>
            </a:r>
          </a:p>
        </p:txBody>
      </p:sp>
      <p:sp>
        <p:nvSpPr>
          <p:cNvPr id="13" name="ZoneTexte 12">
            <a:extLst>
              <a:ext uri="{FF2B5EF4-FFF2-40B4-BE49-F238E27FC236}">
                <a16:creationId xmlns:a16="http://schemas.microsoft.com/office/drawing/2014/main" id="{7C4C2F63-EED6-476D-96B6-73A4A471FC58}"/>
              </a:ext>
            </a:extLst>
          </p:cNvPr>
          <p:cNvSpPr txBox="1"/>
          <p:nvPr/>
        </p:nvSpPr>
        <p:spPr>
          <a:xfrm>
            <a:off x="2036314" y="3871115"/>
            <a:ext cx="2967584" cy="369332"/>
          </a:xfrm>
          <a:prstGeom prst="rect">
            <a:avLst/>
          </a:prstGeom>
          <a:noFill/>
        </p:spPr>
        <p:txBody>
          <a:bodyPr wrap="square" rtlCol="0">
            <a:spAutoFit/>
          </a:bodyPr>
          <a:lstStyle/>
          <a:p>
            <a:r>
              <a:rPr lang="fr-FR" dirty="0">
                <a:latin typeface="Raleway" panose="020B0503030101060003"/>
              </a:rPr>
              <a:t>L’hydroélectricité</a:t>
            </a:r>
          </a:p>
        </p:txBody>
      </p:sp>
      <p:sp>
        <p:nvSpPr>
          <p:cNvPr id="14" name="ZoneTexte 13">
            <a:extLst>
              <a:ext uri="{FF2B5EF4-FFF2-40B4-BE49-F238E27FC236}">
                <a16:creationId xmlns:a16="http://schemas.microsoft.com/office/drawing/2014/main" id="{D548773A-10CF-487E-AB0D-2D82076B6698}"/>
              </a:ext>
            </a:extLst>
          </p:cNvPr>
          <p:cNvSpPr txBox="1"/>
          <p:nvPr/>
        </p:nvSpPr>
        <p:spPr>
          <a:xfrm>
            <a:off x="2036314" y="4885295"/>
            <a:ext cx="2967584" cy="369332"/>
          </a:xfrm>
          <a:prstGeom prst="rect">
            <a:avLst/>
          </a:prstGeom>
          <a:noFill/>
        </p:spPr>
        <p:txBody>
          <a:bodyPr wrap="square" rtlCol="0">
            <a:spAutoFit/>
          </a:bodyPr>
          <a:lstStyle/>
          <a:p>
            <a:r>
              <a:rPr lang="fr-FR" dirty="0">
                <a:latin typeface="Raleway" panose="020B0503030101060003"/>
              </a:rPr>
              <a:t>L’ industrie</a:t>
            </a:r>
          </a:p>
        </p:txBody>
      </p:sp>
      <p:pic>
        <p:nvPicPr>
          <p:cNvPr id="15" name="Graphique 14" descr="Usine">
            <a:extLst>
              <a:ext uri="{FF2B5EF4-FFF2-40B4-BE49-F238E27FC236}">
                <a16:creationId xmlns:a16="http://schemas.microsoft.com/office/drawing/2014/main" id="{CA54316F-D22F-4B37-96AF-F943E96CE0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8199" y="4619075"/>
            <a:ext cx="914400" cy="914400"/>
          </a:xfrm>
          <a:prstGeom prst="rect">
            <a:avLst/>
          </a:prstGeom>
        </p:spPr>
      </p:pic>
      <p:sp>
        <p:nvSpPr>
          <p:cNvPr id="16" name="Espace réservé du texte 8">
            <a:extLst>
              <a:ext uri="{FF2B5EF4-FFF2-40B4-BE49-F238E27FC236}">
                <a16:creationId xmlns:a16="http://schemas.microsoft.com/office/drawing/2014/main" id="{B5B68160-6BD8-4337-8A8B-BA8A2F4B3CBD}"/>
              </a:ext>
            </a:extLst>
          </p:cNvPr>
          <p:cNvSpPr txBox="1">
            <a:spLocks/>
          </p:cNvSpPr>
          <p:nvPr/>
        </p:nvSpPr>
        <p:spPr>
          <a:xfrm>
            <a:off x="5063228" y="2731245"/>
            <a:ext cx="5400000" cy="612000"/>
          </a:xfrm>
          <a:prstGeom prst="rect">
            <a:avLst/>
          </a:prstGeom>
        </p:spPr>
        <p:txBody>
          <a:bodyPr/>
          <a:lstStyle>
            <a:lvl1pPr marL="180975" indent="-180975" algn="l" rtl="0" eaLnBrk="0" fontAlgn="base" hangingPunct="0">
              <a:spcBef>
                <a:spcPct val="20000"/>
              </a:spcBef>
              <a:spcAft>
                <a:spcPct val="0"/>
              </a:spcAft>
              <a:buClr>
                <a:srgbClr val="052441"/>
              </a:buClr>
              <a:buSzPct val="80000"/>
              <a:buFont typeface="Wingdings" pitchFamily="2" charset="2"/>
              <a:buChar char="§"/>
              <a:defRPr sz="1600" kern="1200" baseline="0">
                <a:solidFill>
                  <a:schemeClr val="tx1"/>
                </a:solidFill>
                <a:latin typeface="Lucida Sans" pitchFamily="34" charset="0"/>
                <a:ea typeface="+mn-ea"/>
                <a:cs typeface="+mn-cs"/>
              </a:defRPr>
            </a:lvl1pPr>
            <a:lvl2pPr marL="742950" indent="-28575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fr-FR" sz="1400" dirty="0">
                <a:latin typeface="Raleway" panose="020B0503030101060003"/>
              </a:rPr>
              <a:t>Valeur ajoutée des cultures irriguées par le système Durance - Verdon</a:t>
            </a:r>
          </a:p>
        </p:txBody>
      </p:sp>
      <p:sp>
        <p:nvSpPr>
          <p:cNvPr id="17" name="Espace réservé du texte 8">
            <a:extLst>
              <a:ext uri="{FF2B5EF4-FFF2-40B4-BE49-F238E27FC236}">
                <a16:creationId xmlns:a16="http://schemas.microsoft.com/office/drawing/2014/main" id="{BCCF9A34-5F24-45CF-93DB-1CBE9310F0B8}"/>
              </a:ext>
            </a:extLst>
          </p:cNvPr>
          <p:cNvSpPr txBox="1">
            <a:spLocks/>
          </p:cNvSpPr>
          <p:nvPr/>
        </p:nvSpPr>
        <p:spPr>
          <a:xfrm>
            <a:off x="5063228" y="3749781"/>
            <a:ext cx="5400000" cy="612000"/>
          </a:xfrm>
          <a:prstGeom prst="rect">
            <a:avLst/>
          </a:prstGeom>
        </p:spPr>
        <p:txBody>
          <a:bodyPr/>
          <a:lstStyle>
            <a:lvl1pPr marL="180975" indent="-180975" algn="l" rtl="0" eaLnBrk="0" fontAlgn="base" hangingPunct="0">
              <a:spcBef>
                <a:spcPct val="20000"/>
              </a:spcBef>
              <a:spcAft>
                <a:spcPct val="0"/>
              </a:spcAft>
              <a:buClr>
                <a:srgbClr val="052441"/>
              </a:buClr>
              <a:buSzPct val="80000"/>
              <a:buFont typeface="Wingdings" pitchFamily="2" charset="2"/>
              <a:buChar char="§"/>
              <a:defRPr sz="1600" kern="1200" baseline="0">
                <a:solidFill>
                  <a:schemeClr val="tx1"/>
                </a:solidFill>
                <a:latin typeface="Lucida Sans" pitchFamily="34" charset="0"/>
                <a:ea typeface="+mn-ea"/>
                <a:cs typeface="+mn-cs"/>
              </a:defRPr>
            </a:lvl1pPr>
            <a:lvl2pPr marL="742950" indent="-28575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400" dirty="0">
                <a:latin typeface="Raleway" panose="020B0503030101060003"/>
              </a:rPr>
              <a:t>Emploi et valeur ajoutée de l’hydroélectricité produite sur les installations présentes sur la Durance et le Verdon</a:t>
            </a:r>
          </a:p>
        </p:txBody>
      </p:sp>
      <p:sp>
        <p:nvSpPr>
          <p:cNvPr id="18" name="Espace réservé du texte 8">
            <a:extLst>
              <a:ext uri="{FF2B5EF4-FFF2-40B4-BE49-F238E27FC236}">
                <a16:creationId xmlns:a16="http://schemas.microsoft.com/office/drawing/2014/main" id="{40B2E44B-27E0-4F7A-8C79-D5518CD9A0DA}"/>
              </a:ext>
            </a:extLst>
          </p:cNvPr>
          <p:cNvSpPr txBox="1">
            <a:spLocks/>
          </p:cNvSpPr>
          <p:nvPr/>
        </p:nvSpPr>
        <p:spPr>
          <a:xfrm>
            <a:off x="5063229" y="4761653"/>
            <a:ext cx="5400000" cy="612000"/>
          </a:xfrm>
          <a:prstGeom prst="rect">
            <a:avLst/>
          </a:prstGeom>
        </p:spPr>
        <p:txBody>
          <a:bodyPr/>
          <a:lstStyle>
            <a:lvl1pPr marL="180975" indent="-180975" algn="l" rtl="0" eaLnBrk="0" fontAlgn="base" hangingPunct="0">
              <a:spcBef>
                <a:spcPct val="20000"/>
              </a:spcBef>
              <a:spcAft>
                <a:spcPct val="0"/>
              </a:spcAft>
              <a:buClr>
                <a:srgbClr val="052441"/>
              </a:buClr>
              <a:buSzPct val="80000"/>
              <a:buFont typeface="Wingdings" pitchFamily="2" charset="2"/>
              <a:buChar char="§"/>
              <a:defRPr sz="1600" kern="1200" baseline="0">
                <a:solidFill>
                  <a:schemeClr val="tx1"/>
                </a:solidFill>
                <a:latin typeface="Lucida Sans" pitchFamily="34" charset="0"/>
                <a:ea typeface="+mn-ea"/>
                <a:cs typeface="+mn-cs"/>
              </a:defRPr>
            </a:lvl1pPr>
            <a:lvl2pPr marL="742950" indent="-28575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400" dirty="0">
                <a:latin typeface="Raleway" panose="020B0503030101060003"/>
              </a:rPr>
              <a:t>Emploi et valeur ajoutée des activités industrielles qui utilisent l’eau comme un facteur de production direct</a:t>
            </a:r>
          </a:p>
        </p:txBody>
      </p:sp>
      <p:sp>
        <p:nvSpPr>
          <p:cNvPr id="19" name="Espace réservé du texte 8">
            <a:extLst>
              <a:ext uri="{FF2B5EF4-FFF2-40B4-BE49-F238E27FC236}">
                <a16:creationId xmlns:a16="http://schemas.microsoft.com/office/drawing/2014/main" id="{5F6EC00A-D766-4680-AA1A-1E9815EC8F46}"/>
              </a:ext>
            </a:extLst>
          </p:cNvPr>
          <p:cNvSpPr txBox="1">
            <a:spLocks/>
          </p:cNvSpPr>
          <p:nvPr/>
        </p:nvSpPr>
        <p:spPr>
          <a:xfrm>
            <a:off x="5063228" y="5786853"/>
            <a:ext cx="5400000" cy="612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400" dirty="0">
                <a:solidFill>
                  <a:srgbClr val="FF0000"/>
                </a:solidFill>
                <a:latin typeface="Raleway" panose="020B0503030101060003"/>
              </a:rPr>
              <a:t>Pas d’activités vulnérables à court terme</a:t>
            </a:r>
          </a:p>
        </p:txBody>
      </p:sp>
      <p:sp>
        <p:nvSpPr>
          <p:cNvPr id="20" name="ZoneTexte 19">
            <a:extLst>
              <a:ext uri="{FF2B5EF4-FFF2-40B4-BE49-F238E27FC236}">
                <a16:creationId xmlns:a16="http://schemas.microsoft.com/office/drawing/2014/main" id="{7ED5814B-F255-468E-B509-CED9E87479AE}"/>
              </a:ext>
            </a:extLst>
          </p:cNvPr>
          <p:cNvSpPr txBox="1"/>
          <p:nvPr/>
        </p:nvSpPr>
        <p:spPr>
          <a:xfrm>
            <a:off x="2036314" y="5903258"/>
            <a:ext cx="2743199" cy="369332"/>
          </a:xfrm>
          <a:prstGeom prst="rect">
            <a:avLst/>
          </a:prstGeom>
          <a:noFill/>
        </p:spPr>
        <p:txBody>
          <a:bodyPr wrap="square" rtlCol="0">
            <a:spAutoFit/>
          </a:bodyPr>
          <a:lstStyle/>
          <a:p>
            <a:r>
              <a:rPr lang="fr-FR" dirty="0">
                <a:latin typeface="Raleway" panose="020B0503030101060003"/>
              </a:rPr>
              <a:t>Tous les autres secteurs</a:t>
            </a:r>
          </a:p>
        </p:txBody>
      </p:sp>
      <p:pic>
        <p:nvPicPr>
          <p:cNvPr id="21" name="Graphique 20" descr="Banque">
            <a:extLst>
              <a:ext uri="{FF2B5EF4-FFF2-40B4-BE49-F238E27FC236}">
                <a16:creationId xmlns:a16="http://schemas.microsoft.com/office/drawing/2014/main" id="{7DB94C04-AACD-4A42-8063-7ED9A016C9F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199" y="5637019"/>
            <a:ext cx="914400" cy="914400"/>
          </a:xfrm>
          <a:prstGeom prst="rect">
            <a:avLst/>
          </a:prstGeom>
        </p:spPr>
      </p:pic>
    </p:spTree>
    <p:extLst>
      <p:ext uri="{BB962C8B-B14F-4D97-AF65-F5344CB8AC3E}">
        <p14:creationId xmlns:p14="http://schemas.microsoft.com/office/powerpoint/2010/main" val="1769320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Analyse des usages vulnérables</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31</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457200" indent="-457200">
              <a:buAutoNum type="arabicPeriod"/>
            </a:pPr>
            <a:r>
              <a:rPr lang="fr-FR" sz="1800" dirty="0"/>
              <a:t>Proposition de la définition de la vulnérabilité</a:t>
            </a:r>
          </a:p>
          <a:p>
            <a:pPr marL="514350" indent="-514350">
              <a:buAutoNum type="arabicPeriod"/>
            </a:pPr>
            <a:r>
              <a:rPr lang="fr-FR" sz="1800" dirty="0"/>
              <a:t>Périmètre des usages vulnérables </a:t>
            </a:r>
          </a:p>
          <a:p>
            <a:pPr marL="514350" indent="-514350">
              <a:buAutoNum type="arabicPeriod"/>
            </a:pPr>
            <a:r>
              <a:rPr lang="fr-FR" sz="1800" b="1" dirty="0"/>
              <a:t>Principaux résultats concernant l’analyse des usages vulnérables à l’échelle de l’ensemble du territoire</a:t>
            </a:r>
          </a:p>
          <a:p>
            <a:pPr marL="514350" indent="-514350">
              <a:buAutoNum type="arabicPeriod"/>
            </a:pPr>
            <a:r>
              <a:rPr lang="fr-FR" sz="1800" dirty="0"/>
              <a:t>Analyse territoriale des usages vulnérables</a:t>
            </a:r>
          </a:p>
        </p:txBody>
      </p:sp>
    </p:spTree>
    <p:extLst>
      <p:ext uri="{BB962C8B-B14F-4D97-AF65-F5344CB8AC3E}">
        <p14:creationId xmlns:p14="http://schemas.microsoft.com/office/powerpoint/2010/main" val="867378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a:xfrm>
            <a:off x="838199" y="1"/>
            <a:ext cx="10442171" cy="1646238"/>
          </a:xfrm>
        </p:spPr>
        <p:txBody>
          <a:bodyPr/>
          <a:lstStyle/>
          <a:p>
            <a:r>
              <a:rPr lang="fr-FR" dirty="0">
                <a:latin typeface="Century Gothic" panose="020B0502020202020204" pitchFamily="34" charset="0"/>
                <a:cs typeface="Calibri Light" panose="020F0302020204030204" pitchFamily="34" charset="0"/>
              </a:rPr>
              <a:t>Comment sont estimés les usages touristiques vulnérables ? </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32</a:t>
            </a:fld>
            <a:endParaRPr lang="fr-FR"/>
          </a:p>
        </p:txBody>
      </p:sp>
      <p:sp>
        <p:nvSpPr>
          <p:cNvPr id="7" name="Espace réservé du texte 3">
            <a:extLst>
              <a:ext uri="{FF2B5EF4-FFF2-40B4-BE49-F238E27FC236}">
                <a16:creationId xmlns:a16="http://schemas.microsoft.com/office/drawing/2014/main" id="{5D015449-B0E6-4805-92F6-D7359DAC7C12}"/>
              </a:ext>
            </a:extLst>
          </p:cNvPr>
          <p:cNvSpPr txBox="1">
            <a:spLocks/>
          </p:cNvSpPr>
          <p:nvPr/>
        </p:nvSpPr>
        <p:spPr>
          <a:xfrm>
            <a:off x="838199" y="3994678"/>
            <a:ext cx="4693430" cy="2277911"/>
          </a:xfrm>
          <a:prstGeom prst="rect">
            <a:avLst/>
          </a:prstGeom>
          <a:solidFill>
            <a:schemeClr val="bg1"/>
          </a:solidFill>
        </p:spPr>
        <p:txBody>
          <a:bodyPr vert="horz" lIns="68580" tIns="34290" rIns="68580" bIns="3429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fr-FR" sz="1800" b="1" kern="1200" dirty="0">
                <a:solidFill>
                  <a:schemeClr val="accent5"/>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fr-FR" sz="1200" kern="1200" dirty="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fr-FR" sz="1200" b="1" kern="1200" dirty="0">
                <a:solidFill>
                  <a:schemeClr val="accent6"/>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4pPr>
            <a:lvl5pPr marL="534988" indent="-228600"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solidFill>
                  <a:schemeClr val="tx1"/>
                </a:solidFill>
                <a:latin typeface="Raleway" panose="020B0503030101060003"/>
              </a:rPr>
              <a:t>Application de la méthodologie construite par l’INSEE</a:t>
            </a:r>
          </a:p>
          <a:p>
            <a:pPr lvl="1" fontAlgn="base"/>
            <a:r>
              <a:rPr lang="fr-FR" sz="1400" dirty="0">
                <a:latin typeface="Raleway" panose="020B0503030101060003"/>
              </a:rPr>
              <a:t>l’INSEE publie le pourcentage de l’emploi touristique dans l’emploi total pour chacune des 18 zones d’emploi de la région Sud Provence Alpes Côte d’Azur. Afin de reconstituer le découpage du périmètre durancien et de chacun des 5 sous territoires qui le constituent, le Crédoc ventile ces résultats par zone d’emploi au niveau des communes en utilisant une clé de répartition tenant compte de l’intensité de l’activité touristique des différentes communes.</a:t>
            </a:r>
          </a:p>
        </p:txBody>
      </p:sp>
      <p:pic>
        <p:nvPicPr>
          <p:cNvPr id="9" name="Image 8">
            <a:extLst>
              <a:ext uri="{FF2B5EF4-FFF2-40B4-BE49-F238E27FC236}">
                <a16:creationId xmlns:a16="http://schemas.microsoft.com/office/drawing/2014/main" id="{84F2087D-2C36-4F6A-A6A9-AA7C8F0B2822}"/>
              </a:ext>
            </a:extLst>
          </p:cNvPr>
          <p:cNvPicPr/>
          <p:nvPr/>
        </p:nvPicPr>
        <p:blipFill rotWithShape="1">
          <a:blip r:embed="rId2" cstate="print">
            <a:extLst>
              <a:ext uri="{28A0092B-C50C-407E-A947-70E740481C1C}">
                <a14:useLocalDpi xmlns:a14="http://schemas.microsoft.com/office/drawing/2010/main" val="0"/>
              </a:ext>
            </a:extLst>
          </a:blip>
          <a:srcRect l="2400" t="59395" r="2594" b="24556"/>
          <a:stretch/>
        </p:blipFill>
        <p:spPr bwMode="auto">
          <a:xfrm>
            <a:off x="5829625" y="2932940"/>
            <a:ext cx="3586718" cy="940783"/>
          </a:xfrm>
          <a:prstGeom prst="rect">
            <a:avLst/>
          </a:prstGeom>
          <a:ln>
            <a:noFill/>
          </a:ln>
          <a:extLst>
            <a:ext uri="{53640926-AAD7-44D8-BBD7-CCE9431645EC}">
              <a14:shadowObscured xmlns:a14="http://schemas.microsoft.com/office/drawing/2010/main"/>
            </a:ext>
          </a:extLst>
        </p:spPr>
      </p:pic>
      <p:sp>
        <p:nvSpPr>
          <p:cNvPr id="10" name="Espace réservé du texte 3">
            <a:extLst>
              <a:ext uri="{FF2B5EF4-FFF2-40B4-BE49-F238E27FC236}">
                <a16:creationId xmlns:a16="http://schemas.microsoft.com/office/drawing/2014/main" id="{2C5BAF05-974C-4807-9890-E653A6FC8B7A}"/>
              </a:ext>
            </a:extLst>
          </p:cNvPr>
          <p:cNvSpPr txBox="1">
            <a:spLocks/>
          </p:cNvSpPr>
          <p:nvPr/>
        </p:nvSpPr>
        <p:spPr>
          <a:xfrm>
            <a:off x="838199" y="1754405"/>
            <a:ext cx="4335380" cy="1745699"/>
          </a:xfrm>
          <a:prstGeom prst="rect">
            <a:avLst/>
          </a:prstGeom>
        </p:spPr>
        <p:txBody>
          <a:bodyPr vert="horz" lIns="68580" tIns="34290" rIns="68580" bIns="3429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fr-FR" sz="1800" b="1" kern="1200" dirty="0">
                <a:solidFill>
                  <a:schemeClr val="accent5"/>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fr-FR" sz="1200" kern="1200" dirty="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fr-FR" sz="1200" b="1" kern="1200" dirty="0">
                <a:solidFill>
                  <a:schemeClr val="accent6"/>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4pPr>
            <a:lvl5pPr marL="534988" indent="-228600"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solidFill>
                  <a:schemeClr val="tx1"/>
                </a:solidFill>
                <a:latin typeface="Raleway" panose="020B0503030101060003"/>
              </a:rPr>
              <a:t>Définition du périmètre géographique</a:t>
            </a:r>
          </a:p>
          <a:p>
            <a:pPr lvl="1" fontAlgn="base"/>
            <a:r>
              <a:rPr lang="fr-FR" sz="1400" dirty="0">
                <a:latin typeface="Raleway" panose="020B0503030101060003"/>
              </a:rPr>
              <a:t>Identification des sites touristiques pour lesquels la Durance ou le Verdon constitue un attrait (données du code du tourisme de la Direction générale des entreprises et consultation des pages internet des offices de tourisme)</a:t>
            </a:r>
          </a:p>
          <a:p>
            <a:pPr lvl="1" fontAlgn="base"/>
            <a:r>
              <a:rPr lang="fr-FR" sz="1400" dirty="0">
                <a:latin typeface="Raleway" panose="020B0503030101060003"/>
              </a:rPr>
              <a:t>Définition d’un rayonnement de site : 20 km dans la littérature</a:t>
            </a:r>
          </a:p>
          <a:p>
            <a:pPr lvl="1" fontAlgn="base"/>
            <a:endParaRPr lang="fr-FR" sz="1400" dirty="0">
              <a:latin typeface="Raleway" panose="020B0503030101060003"/>
            </a:endParaRPr>
          </a:p>
        </p:txBody>
      </p:sp>
      <p:pic>
        <p:nvPicPr>
          <p:cNvPr id="11" name="Picture 3" descr="image002">
            <a:extLst>
              <a:ext uri="{FF2B5EF4-FFF2-40B4-BE49-F238E27FC236}">
                <a16:creationId xmlns:a16="http://schemas.microsoft.com/office/drawing/2014/main" id="{24A240B3-1B15-44D1-AFD7-6A078D4DD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224" y="4247342"/>
            <a:ext cx="3236119" cy="240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11D56B2F-D144-4AC8-B5CF-0B6E5EE4BA03}"/>
              </a:ext>
            </a:extLst>
          </p:cNvPr>
          <p:cNvPicPr/>
          <p:nvPr/>
        </p:nvPicPr>
        <p:blipFill rotWithShape="1">
          <a:blip r:embed="rId2" cstate="print">
            <a:extLst>
              <a:ext uri="{28A0092B-C50C-407E-A947-70E740481C1C}">
                <a14:useLocalDpi xmlns:a14="http://schemas.microsoft.com/office/drawing/2010/main" val="0"/>
              </a:ext>
            </a:extLst>
          </a:blip>
          <a:srcRect l="14183" t="12007" r="15062" b="41508"/>
          <a:stretch/>
        </p:blipFill>
        <p:spPr bwMode="auto">
          <a:xfrm>
            <a:off x="8855562" y="1168901"/>
            <a:ext cx="2509032" cy="2331203"/>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2DEFDCE6-7331-4218-946C-EBE1A2891830}"/>
              </a:ext>
            </a:extLst>
          </p:cNvPr>
          <p:cNvSpPr/>
          <p:nvPr/>
        </p:nvSpPr>
        <p:spPr>
          <a:xfrm>
            <a:off x="6523232" y="1820657"/>
            <a:ext cx="2199503" cy="830997"/>
          </a:xfrm>
          <a:prstGeom prst="rect">
            <a:avLst/>
          </a:prstGeom>
        </p:spPr>
        <p:txBody>
          <a:bodyPr wrap="square">
            <a:spAutoFit/>
          </a:bodyPr>
          <a:lstStyle/>
          <a:p>
            <a:r>
              <a:rPr lang="fr-FR" sz="1200" b="1" dirty="0">
                <a:latin typeface="Raleway" panose="020B0503030101060003"/>
                <a:cs typeface="Times New Roman" panose="02020603050405020304" pitchFamily="18" charset="0"/>
              </a:rPr>
              <a:t>Cartographie du périmètre retenu pour l’analyse de l’usage touristique lié à la Durance</a:t>
            </a:r>
          </a:p>
        </p:txBody>
      </p:sp>
    </p:spTree>
    <p:extLst>
      <p:ext uri="{BB962C8B-B14F-4D97-AF65-F5344CB8AC3E}">
        <p14:creationId xmlns:p14="http://schemas.microsoft.com/office/powerpoint/2010/main" val="1213736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a:xfrm>
            <a:off x="838199" y="1"/>
            <a:ext cx="10442171" cy="1646238"/>
          </a:xfrm>
        </p:spPr>
        <p:txBody>
          <a:bodyPr/>
          <a:lstStyle/>
          <a:p>
            <a:r>
              <a:rPr lang="fr-FR" dirty="0">
                <a:latin typeface="Century Gothic" panose="020B0502020202020204" pitchFamily="34" charset="0"/>
                <a:cs typeface="Calibri Light" panose="020F0302020204030204" pitchFamily="34" charset="0"/>
              </a:rPr>
              <a:t>Principaux résultats</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33</a:t>
            </a:fld>
            <a:endParaRPr lang="fr-FR"/>
          </a:p>
        </p:txBody>
      </p:sp>
      <p:sp>
        <p:nvSpPr>
          <p:cNvPr id="5" name="ZoneTexte 4">
            <a:extLst>
              <a:ext uri="{FF2B5EF4-FFF2-40B4-BE49-F238E27FC236}">
                <a16:creationId xmlns:a16="http://schemas.microsoft.com/office/drawing/2014/main" id="{8B30B94A-53E2-4399-BC66-2479593E9162}"/>
              </a:ext>
            </a:extLst>
          </p:cNvPr>
          <p:cNvSpPr txBox="1"/>
          <p:nvPr/>
        </p:nvSpPr>
        <p:spPr>
          <a:xfrm>
            <a:off x="1187177" y="5916913"/>
            <a:ext cx="3457261" cy="646331"/>
          </a:xfrm>
          <a:prstGeom prst="rect">
            <a:avLst/>
          </a:prstGeom>
          <a:noFill/>
        </p:spPr>
        <p:txBody>
          <a:bodyPr wrap="square" rtlCol="0">
            <a:spAutoFit/>
          </a:bodyPr>
          <a:lstStyle/>
          <a:p>
            <a:pPr algn="ctr"/>
            <a:r>
              <a:rPr lang="fr-FR" b="1" i="1" dirty="0">
                <a:latin typeface="Raleway" panose="020B0503030101060003"/>
              </a:rPr>
              <a:t>Soit 6% de la valeur ajoutée touristique de la région </a:t>
            </a:r>
          </a:p>
        </p:txBody>
      </p:sp>
      <p:pic>
        <p:nvPicPr>
          <p:cNvPr id="7" name="Image 6">
            <a:extLst>
              <a:ext uri="{FF2B5EF4-FFF2-40B4-BE49-F238E27FC236}">
                <a16:creationId xmlns:a16="http://schemas.microsoft.com/office/drawing/2014/main" id="{AB6B1B19-F2DB-476F-B633-C3C00516F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7" t="17109" r="49630" b="22614"/>
          <a:stretch/>
        </p:blipFill>
        <p:spPr>
          <a:xfrm>
            <a:off x="1457928" y="2963917"/>
            <a:ext cx="2915761" cy="2669720"/>
          </a:xfrm>
          <a:prstGeom prst="rect">
            <a:avLst/>
          </a:prstGeom>
        </p:spPr>
      </p:pic>
      <p:pic>
        <p:nvPicPr>
          <p:cNvPr id="9" name="Image 8">
            <a:extLst>
              <a:ext uri="{FF2B5EF4-FFF2-40B4-BE49-F238E27FC236}">
                <a16:creationId xmlns:a16="http://schemas.microsoft.com/office/drawing/2014/main" id="{2B1D11AB-7530-41C1-B59F-DD06ABCB3674}"/>
              </a:ext>
            </a:extLst>
          </p:cNvPr>
          <p:cNvPicPr/>
          <p:nvPr/>
        </p:nvPicPr>
        <p:blipFill rotWithShape="1">
          <a:blip r:embed="rId4"/>
          <a:srcRect l="49707" t="18156" r="3199" b="3161"/>
          <a:stretch/>
        </p:blipFill>
        <p:spPr bwMode="auto">
          <a:xfrm>
            <a:off x="4862044" y="2812474"/>
            <a:ext cx="2682296" cy="3205702"/>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035ED287-C819-4E7D-A3FB-BFE909AEA87B}"/>
              </a:ext>
            </a:extLst>
          </p:cNvPr>
          <p:cNvSpPr/>
          <p:nvPr/>
        </p:nvSpPr>
        <p:spPr>
          <a:xfrm>
            <a:off x="4915190" y="4848506"/>
            <a:ext cx="1343025" cy="2667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fr-FR" sz="800" b="1" dirty="0">
                <a:solidFill>
                  <a:srgbClr val="002060"/>
                </a:solidFill>
                <a:effectLst/>
                <a:ea typeface="Calibri" panose="020F0502020204030204" pitchFamily="34" charset="0"/>
                <a:cs typeface="Times New Roman" panose="02020603050405020304" pitchFamily="18" charset="0"/>
              </a:rPr>
              <a:t>Hors tourisme littoral *</a:t>
            </a:r>
            <a:endParaRPr lang="fr-FR" sz="1100" dirty="0">
              <a:effectLst/>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8F58EFF1-0507-44FC-8CDB-0AA1E444BB15}"/>
              </a:ext>
            </a:extLst>
          </p:cNvPr>
          <p:cNvSpPr txBox="1"/>
          <p:nvPr/>
        </p:nvSpPr>
        <p:spPr>
          <a:xfrm>
            <a:off x="8709750" y="4107282"/>
            <a:ext cx="2345393" cy="369332"/>
          </a:xfrm>
          <a:prstGeom prst="rect">
            <a:avLst/>
          </a:prstGeom>
          <a:noFill/>
          <a:ln w="19050">
            <a:solidFill>
              <a:srgbClr val="003064"/>
            </a:solidFill>
          </a:ln>
        </p:spPr>
        <p:txBody>
          <a:bodyPr wrap="square" rtlCol="0">
            <a:spAutoFit/>
          </a:bodyPr>
          <a:lstStyle/>
          <a:p>
            <a:pPr algn="ctr"/>
            <a:r>
              <a:rPr lang="fr-FR" b="1" dirty="0">
                <a:solidFill>
                  <a:srgbClr val="003064"/>
                </a:solidFill>
                <a:latin typeface="Raleway" panose="020B0503030101060003"/>
              </a:rPr>
              <a:t>7 000 emplois</a:t>
            </a:r>
          </a:p>
        </p:txBody>
      </p:sp>
      <p:pic>
        <p:nvPicPr>
          <p:cNvPr id="12" name="Graphique 11" descr="Appareil photo">
            <a:extLst>
              <a:ext uri="{FF2B5EF4-FFF2-40B4-BE49-F238E27FC236}">
                <a16:creationId xmlns:a16="http://schemas.microsoft.com/office/drawing/2014/main" id="{F64C0019-A367-42D7-94A0-D23BBDA6D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365588"/>
            <a:ext cx="914400" cy="914400"/>
          </a:xfrm>
          <a:prstGeom prst="rect">
            <a:avLst/>
          </a:prstGeom>
        </p:spPr>
      </p:pic>
      <p:sp>
        <p:nvSpPr>
          <p:cNvPr id="13" name="Espace réservé du contenu 3">
            <a:extLst>
              <a:ext uri="{FF2B5EF4-FFF2-40B4-BE49-F238E27FC236}">
                <a16:creationId xmlns:a16="http://schemas.microsoft.com/office/drawing/2014/main" id="{6A10F7A6-7D66-43C3-90C3-8CDB8A214F09}"/>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Effectifs salariés et valeur ajoutée des activités touristiques vulnérables</a:t>
            </a:r>
          </a:p>
        </p:txBody>
      </p:sp>
      <p:sp>
        <p:nvSpPr>
          <p:cNvPr id="14" name="Espace réservé du contenu 3">
            <a:extLst>
              <a:ext uri="{FF2B5EF4-FFF2-40B4-BE49-F238E27FC236}">
                <a16:creationId xmlns:a16="http://schemas.microsoft.com/office/drawing/2014/main" id="{DAD7F972-D754-4002-A540-E08072FD7F7E}"/>
              </a:ext>
            </a:extLst>
          </p:cNvPr>
          <p:cNvSpPr txBox="1">
            <a:spLocks/>
          </p:cNvSpPr>
          <p:nvPr/>
        </p:nvSpPr>
        <p:spPr>
          <a:xfrm>
            <a:off x="2409168" y="2298004"/>
            <a:ext cx="4395971" cy="445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i="1" dirty="0"/>
              <a:t>Répartition spatiale de la valeur ajoutée des activités du tourisme vulnérable</a:t>
            </a:r>
          </a:p>
        </p:txBody>
      </p:sp>
      <p:grpSp>
        <p:nvGrpSpPr>
          <p:cNvPr id="15" name="Groupe 14">
            <a:extLst>
              <a:ext uri="{FF2B5EF4-FFF2-40B4-BE49-F238E27FC236}">
                <a16:creationId xmlns:a16="http://schemas.microsoft.com/office/drawing/2014/main" id="{80AD7524-EDCE-4F9B-A6B3-3030B6860CE4}"/>
              </a:ext>
            </a:extLst>
          </p:cNvPr>
          <p:cNvGrpSpPr/>
          <p:nvPr/>
        </p:nvGrpSpPr>
        <p:grpSpPr>
          <a:xfrm>
            <a:off x="1402905" y="2822277"/>
            <a:ext cx="3457262" cy="2952998"/>
            <a:chOff x="2472331" y="2463998"/>
            <a:chExt cx="3623669" cy="3111726"/>
          </a:xfrm>
        </p:grpSpPr>
        <p:pic>
          <p:nvPicPr>
            <p:cNvPr id="16" name="Image 15">
              <a:extLst>
                <a:ext uri="{FF2B5EF4-FFF2-40B4-BE49-F238E27FC236}">
                  <a16:creationId xmlns:a16="http://schemas.microsoft.com/office/drawing/2014/main" id="{1AAC7FBF-3ADD-4E86-8C74-624732F9FE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39" t="15400" r="46101" b="26239"/>
            <a:stretch/>
          </p:blipFill>
          <p:spPr>
            <a:xfrm>
              <a:off x="2472331" y="2463998"/>
              <a:ext cx="3623669" cy="3111726"/>
            </a:xfrm>
            <a:prstGeom prst="rect">
              <a:avLst/>
            </a:prstGeom>
          </p:spPr>
        </p:pic>
        <p:sp>
          <p:nvSpPr>
            <p:cNvPr id="17" name="ZoneTexte 16">
              <a:extLst>
                <a:ext uri="{FF2B5EF4-FFF2-40B4-BE49-F238E27FC236}">
                  <a16:creationId xmlns:a16="http://schemas.microsoft.com/office/drawing/2014/main" id="{1DC2A275-2147-4AB5-B08F-8F56E4DA7BEE}"/>
                </a:ext>
              </a:extLst>
            </p:cNvPr>
            <p:cNvSpPr txBox="1"/>
            <p:nvPr/>
          </p:nvSpPr>
          <p:spPr>
            <a:xfrm>
              <a:off x="3099003" y="4164245"/>
              <a:ext cx="2088232" cy="323165"/>
            </a:xfrm>
            <a:prstGeom prst="rect">
              <a:avLst/>
            </a:prstGeom>
            <a:solidFill>
              <a:schemeClr val="bg1"/>
            </a:solidFill>
          </p:spPr>
          <p:txBody>
            <a:bodyPr wrap="square" lIns="36000" tIns="0" rIns="36000" bIns="0" rtlCol="0">
              <a:spAutoFit/>
            </a:bodyPr>
            <a:lstStyle/>
            <a:p>
              <a:pPr algn="ctr"/>
              <a:r>
                <a:rPr lang="fr-FR" sz="2100" b="1" dirty="0">
                  <a:solidFill>
                    <a:srgbClr val="003064"/>
                  </a:solidFill>
                </a:rPr>
                <a:t>660 millions d’€</a:t>
              </a:r>
            </a:p>
          </p:txBody>
        </p:sp>
      </p:grpSp>
    </p:spTree>
    <p:extLst>
      <p:ext uri="{BB962C8B-B14F-4D97-AF65-F5344CB8AC3E}">
        <p14:creationId xmlns:p14="http://schemas.microsoft.com/office/powerpoint/2010/main" val="2168203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Pour approfondir l’analyse : un zoom thématique</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34</a:t>
            </a:fld>
            <a:endParaRPr lang="fr-FR"/>
          </a:p>
        </p:txBody>
      </p:sp>
      <p:sp>
        <p:nvSpPr>
          <p:cNvPr id="5" name="Espace réservé du contenu 2">
            <a:extLst>
              <a:ext uri="{FF2B5EF4-FFF2-40B4-BE49-F238E27FC236}">
                <a16:creationId xmlns:a16="http://schemas.microsoft.com/office/drawing/2014/main" id="{BD4915DE-2E45-4694-B217-4D35BAD50839}"/>
              </a:ext>
            </a:extLst>
          </p:cNvPr>
          <p:cNvSpPr>
            <a:spLocks noGrp="1"/>
          </p:cNvSpPr>
          <p:nvPr>
            <p:ph sz="half" idx="1"/>
          </p:nvPr>
        </p:nvSpPr>
        <p:spPr>
          <a:xfrm>
            <a:off x="838199" y="2192973"/>
            <a:ext cx="10018221" cy="3616643"/>
          </a:xfrm>
        </p:spPr>
        <p:txBody>
          <a:bodyPr/>
          <a:lstStyle/>
          <a:p>
            <a:pPr marL="0" indent="0">
              <a:buNone/>
            </a:pPr>
            <a:r>
              <a:rPr lang="fr-FR" b="1" dirty="0"/>
              <a:t>Tourisme littoral (Var) : </a:t>
            </a:r>
            <a:r>
              <a:rPr lang="fr-FR" dirty="0"/>
              <a:t>l’articulation historique entre la disponibilité de la ressource durancienne (raccordement progressif des territoires du Littoral au système durancien) et le développement du tourisme (construction, infrastructures)</a:t>
            </a:r>
          </a:p>
          <a:p>
            <a:pPr marL="0" indent="0">
              <a:buNone/>
            </a:pPr>
            <a:endParaRPr lang="fr-FR" dirty="0"/>
          </a:p>
          <a:p>
            <a:pPr marL="0" indent="0">
              <a:buNone/>
            </a:pPr>
            <a:r>
              <a:rPr lang="fr-FR" b="1" dirty="0"/>
              <a:t>Objectif : </a:t>
            </a:r>
            <a:r>
              <a:rPr lang="fr-FR" dirty="0"/>
              <a:t>mettre en évidence la manière dont la mobilisation de la ressource durancienne a rendu disponible le développement touristique du territoire</a:t>
            </a:r>
          </a:p>
        </p:txBody>
      </p:sp>
    </p:spTree>
    <p:extLst>
      <p:ext uri="{BB962C8B-B14F-4D97-AF65-F5344CB8AC3E}">
        <p14:creationId xmlns:p14="http://schemas.microsoft.com/office/powerpoint/2010/main" val="1229941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cs typeface="Calibri Light" panose="020F0302020204030204" pitchFamily="34" charset="0"/>
              </a:rPr>
              <a:t>Comment sont estimés les usages agricoles vulnérables ? </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35</a:t>
            </a:fld>
            <a:endParaRPr lang="fr-FR"/>
          </a:p>
        </p:txBody>
      </p:sp>
      <p:sp>
        <p:nvSpPr>
          <p:cNvPr id="5" name="Espace réservé du texte 3">
            <a:extLst>
              <a:ext uri="{FF2B5EF4-FFF2-40B4-BE49-F238E27FC236}">
                <a16:creationId xmlns:a16="http://schemas.microsoft.com/office/drawing/2014/main" id="{BCB1489F-116A-4E51-AE19-870C851D61A9}"/>
              </a:ext>
            </a:extLst>
          </p:cNvPr>
          <p:cNvSpPr txBox="1">
            <a:spLocks/>
          </p:cNvSpPr>
          <p:nvPr/>
        </p:nvSpPr>
        <p:spPr>
          <a:xfrm>
            <a:off x="637674" y="2236224"/>
            <a:ext cx="5125452" cy="38637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fr-FR" sz="1400" b="1" dirty="0">
                <a:latin typeface="Raleway" panose="020B0503030101060003"/>
              </a:rPr>
              <a:t>Identification des surfaces agricoles irriguées par le système durancien</a:t>
            </a:r>
          </a:p>
          <a:p>
            <a:pPr marL="0" lvl="1" indent="0" fontAlgn="base">
              <a:spcBef>
                <a:spcPts val="0"/>
              </a:spcBef>
              <a:spcAft>
                <a:spcPts val="600"/>
              </a:spcAft>
              <a:buNone/>
            </a:pPr>
            <a:r>
              <a:rPr lang="fr-FR" sz="1400" dirty="0">
                <a:latin typeface="Raleway" panose="020B0503030101060003"/>
              </a:rPr>
              <a:t>A partir d’un travail réalisé au travers de la mobilisation des diagnostics départementaux de la région (réalisés par les chambres d’agriculture) et la base Hydra.</a:t>
            </a:r>
          </a:p>
          <a:p>
            <a:pPr marL="0" lvl="1" indent="0" fontAlgn="base">
              <a:spcBef>
                <a:spcPts val="0"/>
              </a:spcBef>
              <a:spcAft>
                <a:spcPts val="600"/>
              </a:spcAft>
              <a:buNone/>
            </a:pPr>
            <a:endParaRPr lang="fr-FR" sz="1400" dirty="0">
              <a:latin typeface="Raleway" panose="020B0503030101060003"/>
            </a:endParaRPr>
          </a:p>
          <a:p>
            <a:pPr marL="0" lvl="1" indent="0" fontAlgn="base">
              <a:spcBef>
                <a:spcPts val="0"/>
              </a:spcBef>
              <a:spcAft>
                <a:spcPts val="600"/>
              </a:spcAft>
              <a:buNone/>
            </a:pPr>
            <a:r>
              <a:rPr lang="fr-FR" sz="1400" b="1" dirty="0">
                <a:latin typeface="Raleway" panose="020B0503030101060003"/>
              </a:rPr>
              <a:t>Estimation de la VA selon le type de culture</a:t>
            </a:r>
          </a:p>
          <a:p>
            <a:pPr marL="0" lvl="1" indent="0" fontAlgn="base">
              <a:spcBef>
                <a:spcPts val="0"/>
              </a:spcBef>
              <a:spcAft>
                <a:spcPts val="600"/>
              </a:spcAft>
              <a:buNone/>
            </a:pPr>
            <a:r>
              <a:rPr lang="fr-FR" sz="1400" dirty="0">
                <a:latin typeface="Raleway" panose="020B0503030101060003"/>
              </a:rPr>
              <a:t>L’exploitation des bases RICA (réseau d’information comptable agricole) a permis de calculer la VA ajoutée moyenne par hectare selon la production principale de l’exploitation.</a:t>
            </a:r>
          </a:p>
          <a:p>
            <a:pPr marL="0" lvl="1" indent="0" fontAlgn="base">
              <a:spcBef>
                <a:spcPts val="0"/>
              </a:spcBef>
              <a:spcAft>
                <a:spcPts val="600"/>
              </a:spcAft>
              <a:buNone/>
            </a:pPr>
            <a:r>
              <a:rPr lang="fr-FR" sz="1400" dirty="0">
                <a:latin typeface="Raleway" panose="020B0503030101060003"/>
              </a:rPr>
              <a:t>La valeur ajoutée d’une surface agricole est obtenue en faisant le produit du nombre d’hectare d’une culture par la valeur ajoutée moyenne d’un hectare de cette culture.</a:t>
            </a:r>
            <a:endParaRPr lang="fr-FR" sz="1000" dirty="0"/>
          </a:p>
        </p:txBody>
      </p:sp>
      <p:pic>
        <p:nvPicPr>
          <p:cNvPr id="7" name="Image 6">
            <a:extLst>
              <a:ext uri="{FF2B5EF4-FFF2-40B4-BE49-F238E27FC236}">
                <a16:creationId xmlns:a16="http://schemas.microsoft.com/office/drawing/2014/main" id="{05C847DD-B11E-440F-A0C9-8FF752691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9247" y="1646239"/>
            <a:ext cx="4540122" cy="4070196"/>
          </a:xfrm>
          <a:prstGeom prst="rect">
            <a:avLst/>
          </a:prstGeom>
        </p:spPr>
      </p:pic>
      <p:sp>
        <p:nvSpPr>
          <p:cNvPr id="9" name="Rectangle 8">
            <a:extLst>
              <a:ext uri="{FF2B5EF4-FFF2-40B4-BE49-F238E27FC236}">
                <a16:creationId xmlns:a16="http://schemas.microsoft.com/office/drawing/2014/main" id="{36603557-D981-40ED-A996-A3BA31B57D5C}"/>
              </a:ext>
            </a:extLst>
          </p:cNvPr>
          <p:cNvSpPr/>
          <p:nvPr/>
        </p:nvSpPr>
        <p:spPr>
          <a:xfrm>
            <a:off x="5866683" y="2057116"/>
            <a:ext cx="3022951" cy="646331"/>
          </a:xfrm>
          <a:prstGeom prst="rect">
            <a:avLst/>
          </a:prstGeom>
        </p:spPr>
        <p:txBody>
          <a:bodyPr wrap="square">
            <a:spAutoFit/>
          </a:bodyPr>
          <a:lstStyle/>
          <a:p>
            <a:pPr algn="just">
              <a:spcAft>
                <a:spcPts val="1000"/>
              </a:spcAft>
            </a:pPr>
            <a:r>
              <a:rPr lang="fr-FR" sz="1200" b="1" dirty="0">
                <a:latin typeface="Raleway" panose="020B0503030101060003"/>
                <a:ea typeface="Calibri" panose="020F0502020204030204" pitchFamily="34" charset="0"/>
                <a:cs typeface="Times New Roman" panose="02020603050405020304" pitchFamily="18" charset="0"/>
              </a:rPr>
              <a:t>Source de l’eau mobilisée pour l’irrigation des petites régions agricoles dans la région Sud</a:t>
            </a:r>
          </a:p>
        </p:txBody>
      </p:sp>
    </p:spTree>
    <p:extLst>
      <p:ext uri="{BB962C8B-B14F-4D97-AF65-F5344CB8AC3E}">
        <p14:creationId xmlns:p14="http://schemas.microsoft.com/office/powerpoint/2010/main" val="1516304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cs typeface="Calibri Light" panose="020F0302020204030204" pitchFamily="34" charset="0"/>
              </a:rPr>
              <a:t>Principaux résultats</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36</a:t>
            </a:fld>
            <a:endParaRPr lang="fr-FR"/>
          </a:p>
        </p:txBody>
      </p:sp>
      <p:sp>
        <p:nvSpPr>
          <p:cNvPr id="5" name="ZoneTexte 4">
            <a:extLst>
              <a:ext uri="{FF2B5EF4-FFF2-40B4-BE49-F238E27FC236}">
                <a16:creationId xmlns:a16="http://schemas.microsoft.com/office/drawing/2014/main" id="{6AF9771E-7B8A-4E9E-A117-57AE92E979D1}"/>
              </a:ext>
            </a:extLst>
          </p:cNvPr>
          <p:cNvSpPr txBox="1"/>
          <p:nvPr/>
        </p:nvSpPr>
        <p:spPr>
          <a:xfrm>
            <a:off x="1010797" y="5752071"/>
            <a:ext cx="6154533" cy="615553"/>
          </a:xfrm>
          <a:prstGeom prst="rect">
            <a:avLst/>
          </a:prstGeom>
          <a:noFill/>
        </p:spPr>
        <p:txBody>
          <a:bodyPr wrap="square" rtlCol="0">
            <a:spAutoFit/>
          </a:bodyPr>
          <a:lstStyle/>
          <a:p>
            <a:pPr algn="ctr"/>
            <a:r>
              <a:rPr lang="fr-FR" b="1" i="1" dirty="0">
                <a:latin typeface="Raleway" panose="020B0503030101060003"/>
              </a:rPr>
              <a:t>Soit 24% de la production agricole régionale</a:t>
            </a:r>
          </a:p>
          <a:p>
            <a:pPr algn="ctr"/>
            <a:r>
              <a:rPr lang="fr-FR" sz="1600" i="1" dirty="0">
                <a:latin typeface="Raleway" panose="020B0503030101060003"/>
              </a:rPr>
              <a:t>(sur 12% de la surface agricole utile de la région)</a:t>
            </a:r>
          </a:p>
        </p:txBody>
      </p:sp>
      <p:sp>
        <p:nvSpPr>
          <p:cNvPr id="7" name="ZoneTexte 6">
            <a:extLst>
              <a:ext uri="{FF2B5EF4-FFF2-40B4-BE49-F238E27FC236}">
                <a16:creationId xmlns:a16="http://schemas.microsoft.com/office/drawing/2014/main" id="{8B72A4F3-CDFF-48C9-AC36-C18263037982}"/>
              </a:ext>
            </a:extLst>
          </p:cNvPr>
          <p:cNvSpPr txBox="1"/>
          <p:nvPr/>
        </p:nvSpPr>
        <p:spPr>
          <a:xfrm>
            <a:off x="8318748" y="3359250"/>
            <a:ext cx="3127398" cy="923330"/>
          </a:xfrm>
          <a:prstGeom prst="rect">
            <a:avLst/>
          </a:prstGeom>
          <a:noFill/>
        </p:spPr>
        <p:txBody>
          <a:bodyPr wrap="square" rtlCol="0">
            <a:spAutoFit/>
          </a:bodyPr>
          <a:lstStyle/>
          <a:p>
            <a:pPr algn="ctr"/>
            <a:r>
              <a:rPr lang="fr-FR" dirty="0">
                <a:latin typeface="Raleway" panose="020B0503030101060003"/>
              </a:rPr>
              <a:t>71% des surfaces irriguées de la région sont irriguées par le système durancien</a:t>
            </a:r>
          </a:p>
        </p:txBody>
      </p:sp>
      <p:pic>
        <p:nvPicPr>
          <p:cNvPr id="9" name="Image 8">
            <a:extLst>
              <a:ext uri="{FF2B5EF4-FFF2-40B4-BE49-F238E27FC236}">
                <a16:creationId xmlns:a16="http://schemas.microsoft.com/office/drawing/2014/main" id="{C5B868C8-7960-424B-84D4-CB547164615C}"/>
              </a:ext>
            </a:extLst>
          </p:cNvPr>
          <p:cNvPicPr>
            <a:picLocks noChangeAspect="1"/>
          </p:cNvPicPr>
          <p:nvPr/>
        </p:nvPicPr>
        <p:blipFill>
          <a:blip r:embed="rId3"/>
          <a:stretch>
            <a:fillRect/>
          </a:stretch>
        </p:blipFill>
        <p:spPr>
          <a:xfrm>
            <a:off x="1370390" y="2617880"/>
            <a:ext cx="6154533" cy="3092730"/>
          </a:xfrm>
          <a:prstGeom prst="rect">
            <a:avLst/>
          </a:prstGeom>
        </p:spPr>
      </p:pic>
      <p:pic>
        <p:nvPicPr>
          <p:cNvPr id="10" name="Graphique 9" descr="Tracteur">
            <a:extLst>
              <a:ext uri="{FF2B5EF4-FFF2-40B4-BE49-F238E27FC236}">
                <a16:creationId xmlns:a16="http://schemas.microsoft.com/office/drawing/2014/main" id="{AAE4C7C5-E3F0-4AB2-BF7D-E4FD3440E3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365920"/>
            <a:ext cx="914400" cy="914400"/>
          </a:xfrm>
          <a:prstGeom prst="rect">
            <a:avLst/>
          </a:prstGeom>
        </p:spPr>
      </p:pic>
      <p:sp>
        <p:nvSpPr>
          <p:cNvPr id="11" name="Espace réservé du contenu 3">
            <a:extLst>
              <a:ext uri="{FF2B5EF4-FFF2-40B4-BE49-F238E27FC236}">
                <a16:creationId xmlns:a16="http://schemas.microsoft.com/office/drawing/2014/main" id="{26403DA6-E182-433F-9676-E0223134F64C}"/>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Valeur ajoutée des activités de l’agriculture vulnérable</a:t>
            </a:r>
          </a:p>
        </p:txBody>
      </p:sp>
      <p:sp>
        <p:nvSpPr>
          <p:cNvPr id="12" name="Espace réservé du contenu 3">
            <a:extLst>
              <a:ext uri="{FF2B5EF4-FFF2-40B4-BE49-F238E27FC236}">
                <a16:creationId xmlns:a16="http://schemas.microsoft.com/office/drawing/2014/main" id="{5E825542-B5DB-47AB-94C0-105B720218E2}"/>
              </a:ext>
            </a:extLst>
          </p:cNvPr>
          <p:cNvSpPr txBox="1">
            <a:spLocks/>
          </p:cNvSpPr>
          <p:nvPr/>
        </p:nvSpPr>
        <p:spPr>
          <a:xfrm>
            <a:off x="2249670" y="2082123"/>
            <a:ext cx="4395971" cy="445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i="1" dirty="0"/>
              <a:t>Répartition spatiale de la valeur ajoutée des activités de l’agriculture vulnérable</a:t>
            </a:r>
          </a:p>
        </p:txBody>
      </p:sp>
    </p:spTree>
    <p:extLst>
      <p:ext uri="{BB962C8B-B14F-4D97-AF65-F5344CB8AC3E}">
        <p14:creationId xmlns:p14="http://schemas.microsoft.com/office/powerpoint/2010/main" val="1112626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Pour approfondir l’analyse : un zoom thématique</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37</a:t>
            </a:fld>
            <a:endParaRPr lang="fr-FR"/>
          </a:p>
        </p:txBody>
      </p:sp>
      <p:sp>
        <p:nvSpPr>
          <p:cNvPr id="5" name="Espace réservé du contenu 2">
            <a:extLst>
              <a:ext uri="{FF2B5EF4-FFF2-40B4-BE49-F238E27FC236}">
                <a16:creationId xmlns:a16="http://schemas.microsoft.com/office/drawing/2014/main" id="{26719B65-5B00-4B5F-86D8-229DA9CAD079}"/>
              </a:ext>
            </a:extLst>
          </p:cNvPr>
          <p:cNvSpPr>
            <a:spLocks noGrp="1"/>
          </p:cNvSpPr>
          <p:nvPr>
            <p:ph sz="half" idx="1"/>
          </p:nvPr>
        </p:nvSpPr>
        <p:spPr>
          <a:xfrm>
            <a:off x="838199" y="2192973"/>
            <a:ext cx="10018221" cy="3616643"/>
          </a:xfrm>
        </p:spPr>
        <p:txBody>
          <a:bodyPr/>
          <a:lstStyle/>
          <a:p>
            <a:pPr marL="0" indent="0">
              <a:buNone/>
            </a:pPr>
            <a:r>
              <a:rPr lang="fr-FR" b="1" dirty="0"/>
              <a:t>Canal Saint Julien : </a:t>
            </a:r>
            <a:r>
              <a:rPr lang="fr-FR" dirty="0"/>
              <a:t>le plus ancien des canaux du système, a contribué au développement des culture emblématique de l’agriculture régionale</a:t>
            </a:r>
          </a:p>
          <a:p>
            <a:pPr marL="0" indent="0">
              <a:buNone/>
            </a:pPr>
            <a:endParaRPr lang="fr-FR" dirty="0"/>
          </a:p>
          <a:p>
            <a:pPr marL="0" indent="0">
              <a:buNone/>
            </a:pPr>
            <a:r>
              <a:rPr lang="fr-FR" b="1" dirty="0"/>
              <a:t>Objectif : </a:t>
            </a:r>
            <a:r>
              <a:rPr lang="fr-FR" dirty="0"/>
              <a:t>décomposer l’ensemble des apports d’un canal à sa collectivité (production agricole, industrie agroalimentaire, alimentation de la nappe fluviale, alimentation des milieux humides, le paysage, la gestion des eaux fluviales etc.)</a:t>
            </a:r>
          </a:p>
        </p:txBody>
      </p:sp>
    </p:spTree>
    <p:extLst>
      <p:ext uri="{BB962C8B-B14F-4D97-AF65-F5344CB8AC3E}">
        <p14:creationId xmlns:p14="http://schemas.microsoft.com/office/powerpoint/2010/main" val="1409470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cs typeface="Calibri Light" panose="020F0302020204030204" pitchFamily="34" charset="0"/>
              </a:rPr>
              <a:t>Comment est estimée l’hydroélectricité vulnérable ?</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38</a:t>
            </a:fld>
            <a:endParaRPr lang="fr-FR"/>
          </a:p>
        </p:txBody>
      </p:sp>
      <p:sp>
        <p:nvSpPr>
          <p:cNvPr id="5" name="Espace réservé du texte 3">
            <a:extLst>
              <a:ext uri="{FF2B5EF4-FFF2-40B4-BE49-F238E27FC236}">
                <a16:creationId xmlns:a16="http://schemas.microsoft.com/office/drawing/2014/main" id="{203A7E55-BCB3-4DF7-9BC3-F3E0D6C45BD2}"/>
              </a:ext>
            </a:extLst>
          </p:cNvPr>
          <p:cNvSpPr txBox="1">
            <a:spLocks/>
          </p:cNvSpPr>
          <p:nvPr/>
        </p:nvSpPr>
        <p:spPr>
          <a:xfrm>
            <a:off x="838199" y="2133775"/>
            <a:ext cx="11049001" cy="37350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fontAlgn="base">
              <a:spcBef>
                <a:spcPts val="0"/>
              </a:spcBef>
              <a:spcAft>
                <a:spcPts val="600"/>
              </a:spcAft>
              <a:buNone/>
            </a:pPr>
            <a:r>
              <a:rPr lang="fr-FR" sz="1400" b="1" dirty="0">
                <a:latin typeface="Raleway" panose="020B0503030101060003"/>
              </a:rPr>
              <a:t>Estimation de la VA créée par EDF sur le périmètre durancien</a:t>
            </a:r>
          </a:p>
          <a:p>
            <a:pPr marL="0" lvl="1" indent="0" fontAlgn="base">
              <a:spcBef>
                <a:spcPts val="0"/>
              </a:spcBef>
              <a:spcAft>
                <a:spcPts val="600"/>
              </a:spcAft>
              <a:buNone/>
            </a:pPr>
            <a:r>
              <a:rPr lang="fr-FR" sz="1400" dirty="0">
                <a:latin typeface="Raleway" panose="020B0503030101060003"/>
              </a:rPr>
              <a:t>L’hydroélectricité hors EDF est considérée comme négligeable</a:t>
            </a:r>
          </a:p>
          <a:p>
            <a:pPr marL="0" lvl="1" indent="0" fontAlgn="base">
              <a:spcBef>
                <a:spcPts val="0"/>
              </a:spcBef>
              <a:spcAft>
                <a:spcPts val="600"/>
              </a:spcAft>
              <a:buNone/>
            </a:pPr>
            <a:endParaRPr lang="fr-FR" sz="1400" b="1" dirty="0">
              <a:latin typeface="Raleway" panose="020B0503030101060003"/>
            </a:endParaRPr>
          </a:p>
          <a:p>
            <a:pPr marL="0" lvl="1" indent="0" fontAlgn="base">
              <a:spcBef>
                <a:spcPts val="0"/>
              </a:spcBef>
              <a:spcAft>
                <a:spcPts val="600"/>
              </a:spcAft>
              <a:buNone/>
            </a:pPr>
            <a:r>
              <a:rPr lang="fr-FR" sz="1400" b="1" dirty="0">
                <a:latin typeface="Raleway" panose="020B0503030101060003"/>
              </a:rPr>
              <a:t>Données EDF et Cour des comptes</a:t>
            </a:r>
          </a:p>
          <a:p>
            <a:pPr marL="0" lvl="1" indent="0" fontAlgn="base">
              <a:spcBef>
                <a:spcPts val="0"/>
              </a:spcBef>
              <a:spcAft>
                <a:spcPts val="600"/>
              </a:spcAft>
              <a:buNone/>
            </a:pPr>
            <a:r>
              <a:rPr lang="fr-FR" sz="1400" dirty="0">
                <a:latin typeface="Raleway" panose="020B0503030101060003"/>
              </a:rPr>
              <a:t>VA = Chiffre d’affaires – Coûts de production</a:t>
            </a:r>
          </a:p>
          <a:p>
            <a:pPr marL="0" lvl="1" indent="0" fontAlgn="base">
              <a:spcBef>
                <a:spcPts val="0"/>
              </a:spcBef>
              <a:spcAft>
                <a:spcPts val="600"/>
              </a:spcAft>
              <a:buNone/>
            </a:pPr>
            <a:r>
              <a:rPr lang="fr-FR" sz="1400" dirty="0">
                <a:latin typeface="Raleway" panose="020B0503030101060003"/>
              </a:rPr>
              <a:t>VA = (Production d’hydroélectricité en MWh x le prix spot moyen d’un MWh) </a:t>
            </a:r>
          </a:p>
          <a:p>
            <a:pPr marL="0" lvl="1" indent="0" fontAlgn="base">
              <a:spcBef>
                <a:spcPts val="0"/>
              </a:spcBef>
              <a:spcAft>
                <a:spcPts val="600"/>
              </a:spcAft>
              <a:buNone/>
            </a:pPr>
            <a:r>
              <a:rPr lang="fr-FR" sz="1400" dirty="0">
                <a:latin typeface="Raleway" panose="020B0503030101060003"/>
              </a:rPr>
              <a:t>					- (Production d’hydroélectricité en MWh) x (Coût de production unitaire*)</a:t>
            </a:r>
          </a:p>
          <a:p>
            <a:pPr marL="0" lvl="1" indent="0" fontAlgn="base">
              <a:spcBef>
                <a:spcPts val="0"/>
              </a:spcBef>
              <a:spcAft>
                <a:spcPts val="600"/>
              </a:spcAft>
              <a:buNone/>
            </a:pPr>
            <a:endParaRPr lang="fr-FR" sz="1400" dirty="0">
              <a:latin typeface="Raleway" panose="020B0503030101060003"/>
            </a:endParaRPr>
          </a:p>
          <a:p>
            <a:pPr marL="0" lvl="1" indent="0" fontAlgn="base">
              <a:spcBef>
                <a:spcPts val="0"/>
              </a:spcBef>
              <a:spcAft>
                <a:spcPts val="600"/>
              </a:spcAft>
              <a:buNone/>
            </a:pPr>
            <a:r>
              <a:rPr lang="fr-FR" sz="1400" dirty="0">
                <a:latin typeface="Raleway" panose="020B0503030101060003"/>
              </a:rPr>
              <a:t>* Hors impôts, taxes et versements assimilés ; salaires et traitements ; charges patronales ; besoins d’investissements pour les ouvrages hydroélectriques</a:t>
            </a:r>
          </a:p>
        </p:txBody>
      </p:sp>
    </p:spTree>
    <p:extLst>
      <p:ext uri="{BB962C8B-B14F-4D97-AF65-F5344CB8AC3E}">
        <p14:creationId xmlns:p14="http://schemas.microsoft.com/office/powerpoint/2010/main" val="2574541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cs typeface="Calibri Light" panose="020F0302020204030204" pitchFamily="34" charset="0"/>
              </a:rPr>
              <a:t>Principaux résultats</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a:xfrm>
            <a:off x="7139247" y="6356350"/>
            <a:ext cx="2743200" cy="365125"/>
          </a:xfrm>
        </p:spPr>
        <p:txBody>
          <a:bodyPr/>
          <a:lstStyle/>
          <a:p>
            <a:fld id="{0CBD8C4B-466F-42AA-8323-23618FFBE172}" type="slidenum">
              <a:rPr lang="fr-FR" smtClean="0"/>
              <a:t>39</a:t>
            </a:fld>
            <a:endParaRPr lang="fr-FR"/>
          </a:p>
        </p:txBody>
      </p:sp>
      <p:sp>
        <p:nvSpPr>
          <p:cNvPr id="5" name="Espace réservé du contenu 3">
            <a:extLst>
              <a:ext uri="{FF2B5EF4-FFF2-40B4-BE49-F238E27FC236}">
                <a16:creationId xmlns:a16="http://schemas.microsoft.com/office/drawing/2014/main" id="{F3A2E4DE-1D8E-487E-B6BE-3058E3A2F484}"/>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Effectifs salariés et valeur ajoutée des activités hydroélectriques vulnérables</a:t>
            </a:r>
          </a:p>
        </p:txBody>
      </p:sp>
      <p:pic>
        <p:nvPicPr>
          <p:cNvPr id="9" name="Graphique 8" descr="Scie circulaire">
            <a:extLst>
              <a:ext uri="{FF2B5EF4-FFF2-40B4-BE49-F238E27FC236}">
                <a16:creationId xmlns:a16="http://schemas.microsoft.com/office/drawing/2014/main" id="{6132BE44-E3FF-4C47-BBE8-D80FDA4E47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65920"/>
            <a:ext cx="914400" cy="914400"/>
          </a:xfrm>
          <a:prstGeom prst="rect">
            <a:avLst/>
          </a:prstGeom>
        </p:spPr>
      </p:pic>
      <p:grpSp>
        <p:nvGrpSpPr>
          <p:cNvPr id="3" name="Groupe 2">
            <a:extLst>
              <a:ext uri="{FF2B5EF4-FFF2-40B4-BE49-F238E27FC236}">
                <a16:creationId xmlns:a16="http://schemas.microsoft.com/office/drawing/2014/main" id="{E0758629-5E46-4F4C-963A-30AE010E9FE0}"/>
              </a:ext>
            </a:extLst>
          </p:cNvPr>
          <p:cNvGrpSpPr/>
          <p:nvPr/>
        </p:nvGrpSpPr>
        <p:grpSpPr>
          <a:xfrm>
            <a:off x="2472331" y="2463998"/>
            <a:ext cx="3623669" cy="3111726"/>
            <a:chOff x="2472331" y="2463998"/>
            <a:chExt cx="3623669" cy="3111726"/>
          </a:xfrm>
        </p:grpSpPr>
        <p:pic>
          <p:nvPicPr>
            <p:cNvPr id="7" name="Image 6">
              <a:extLst>
                <a:ext uri="{FF2B5EF4-FFF2-40B4-BE49-F238E27FC236}">
                  <a16:creationId xmlns:a16="http://schemas.microsoft.com/office/drawing/2014/main" id="{5B086E3B-EC1B-49BA-AC94-83854FAC46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39" t="15400" r="46101" b="26239"/>
            <a:stretch/>
          </p:blipFill>
          <p:spPr>
            <a:xfrm>
              <a:off x="2472331" y="2463998"/>
              <a:ext cx="3623669" cy="3111726"/>
            </a:xfrm>
            <a:prstGeom prst="rect">
              <a:avLst/>
            </a:prstGeom>
          </p:spPr>
        </p:pic>
        <p:sp>
          <p:nvSpPr>
            <p:cNvPr id="10" name="ZoneTexte 9">
              <a:extLst>
                <a:ext uri="{FF2B5EF4-FFF2-40B4-BE49-F238E27FC236}">
                  <a16:creationId xmlns:a16="http://schemas.microsoft.com/office/drawing/2014/main" id="{553317A5-5C52-44CC-8CF4-68D325E6DC0B}"/>
                </a:ext>
              </a:extLst>
            </p:cNvPr>
            <p:cNvSpPr txBox="1"/>
            <p:nvPr/>
          </p:nvSpPr>
          <p:spPr>
            <a:xfrm>
              <a:off x="3099003" y="4164245"/>
              <a:ext cx="2088232" cy="323165"/>
            </a:xfrm>
            <a:prstGeom prst="rect">
              <a:avLst/>
            </a:prstGeom>
            <a:solidFill>
              <a:schemeClr val="bg1"/>
            </a:solidFill>
          </p:spPr>
          <p:txBody>
            <a:bodyPr wrap="square" lIns="36000" tIns="0" rIns="36000" bIns="0" rtlCol="0">
              <a:spAutoFit/>
            </a:bodyPr>
            <a:lstStyle/>
            <a:p>
              <a:pPr algn="ctr"/>
              <a:r>
                <a:rPr lang="fr-FR" sz="2100" b="1" dirty="0">
                  <a:solidFill>
                    <a:srgbClr val="003064"/>
                  </a:solidFill>
                </a:rPr>
                <a:t>180 millions d’€</a:t>
              </a:r>
            </a:p>
          </p:txBody>
        </p:sp>
      </p:grpSp>
      <p:sp>
        <p:nvSpPr>
          <p:cNvPr id="12" name="ZoneTexte 11">
            <a:extLst>
              <a:ext uri="{FF2B5EF4-FFF2-40B4-BE49-F238E27FC236}">
                <a16:creationId xmlns:a16="http://schemas.microsoft.com/office/drawing/2014/main" id="{C6FCA458-2B5C-4350-9126-8FE64CBF0334}"/>
              </a:ext>
            </a:extLst>
          </p:cNvPr>
          <p:cNvSpPr txBox="1"/>
          <p:nvPr/>
        </p:nvSpPr>
        <p:spPr>
          <a:xfrm>
            <a:off x="1710767" y="5690300"/>
            <a:ext cx="6952935" cy="615553"/>
          </a:xfrm>
          <a:prstGeom prst="rect">
            <a:avLst/>
          </a:prstGeom>
          <a:noFill/>
        </p:spPr>
        <p:txBody>
          <a:bodyPr wrap="square" rtlCol="0">
            <a:spAutoFit/>
          </a:bodyPr>
          <a:lstStyle/>
          <a:p>
            <a:pPr algn="ctr"/>
            <a:r>
              <a:rPr lang="fr-FR" b="1" i="1" dirty="0">
                <a:latin typeface="Raleway" panose="020B0503030101060003"/>
              </a:rPr>
              <a:t>Soit entre 30 et 50% de la production électrique régionale </a:t>
            </a:r>
          </a:p>
          <a:p>
            <a:pPr algn="ctr"/>
            <a:r>
              <a:rPr lang="fr-FR" sz="1600" i="1" dirty="0">
                <a:latin typeface="Raleway" panose="020B0503030101060003"/>
              </a:rPr>
              <a:t>(dépend de la quantité d’électricité produite par les usines)</a:t>
            </a:r>
          </a:p>
        </p:txBody>
      </p:sp>
      <p:sp>
        <p:nvSpPr>
          <p:cNvPr id="14" name="ZoneTexte 13">
            <a:extLst>
              <a:ext uri="{FF2B5EF4-FFF2-40B4-BE49-F238E27FC236}">
                <a16:creationId xmlns:a16="http://schemas.microsoft.com/office/drawing/2014/main" id="{0581C01E-BAF8-461F-8B41-A2BE5C6F4854}"/>
              </a:ext>
            </a:extLst>
          </p:cNvPr>
          <p:cNvSpPr txBox="1"/>
          <p:nvPr/>
        </p:nvSpPr>
        <p:spPr>
          <a:xfrm>
            <a:off x="8709750" y="4107282"/>
            <a:ext cx="2345393" cy="369332"/>
          </a:xfrm>
          <a:prstGeom prst="rect">
            <a:avLst/>
          </a:prstGeom>
          <a:noFill/>
          <a:ln w="19050">
            <a:solidFill>
              <a:srgbClr val="003064"/>
            </a:solidFill>
          </a:ln>
        </p:spPr>
        <p:txBody>
          <a:bodyPr wrap="square" rtlCol="0">
            <a:spAutoFit/>
          </a:bodyPr>
          <a:lstStyle/>
          <a:p>
            <a:pPr algn="ctr"/>
            <a:r>
              <a:rPr lang="fr-FR" b="1" dirty="0">
                <a:solidFill>
                  <a:srgbClr val="003064"/>
                </a:solidFill>
                <a:latin typeface="Raleway" panose="020B0503030101060003"/>
              </a:rPr>
              <a:t>Plus de 500 emplois</a:t>
            </a:r>
          </a:p>
        </p:txBody>
      </p:sp>
      <p:sp>
        <p:nvSpPr>
          <p:cNvPr id="15" name="ZoneTexte 14">
            <a:extLst>
              <a:ext uri="{FF2B5EF4-FFF2-40B4-BE49-F238E27FC236}">
                <a16:creationId xmlns:a16="http://schemas.microsoft.com/office/drawing/2014/main" id="{C5C2D86A-93ED-473A-BAF7-0DA6DBBAAA02}"/>
              </a:ext>
            </a:extLst>
          </p:cNvPr>
          <p:cNvSpPr txBox="1"/>
          <p:nvPr/>
        </p:nvSpPr>
        <p:spPr>
          <a:xfrm>
            <a:off x="8709750" y="4568684"/>
            <a:ext cx="2345393" cy="276999"/>
          </a:xfrm>
          <a:prstGeom prst="rect">
            <a:avLst/>
          </a:prstGeom>
          <a:noFill/>
          <a:ln w="19050">
            <a:noFill/>
          </a:ln>
        </p:spPr>
        <p:txBody>
          <a:bodyPr wrap="square" rtlCol="0">
            <a:spAutoFit/>
          </a:bodyPr>
          <a:lstStyle/>
          <a:p>
            <a:pPr algn="ctr"/>
            <a:r>
              <a:rPr lang="fr-FR" sz="1200" b="1" i="1" dirty="0">
                <a:solidFill>
                  <a:srgbClr val="003064"/>
                </a:solidFill>
                <a:latin typeface="Raleway" panose="020B0503030101060003"/>
              </a:rPr>
              <a:t>Source : EDF</a:t>
            </a:r>
          </a:p>
        </p:txBody>
      </p:sp>
    </p:spTree>
    <p:extLst>
      <p:ext uri="{BB962C8B-B14F-4D97-AF65-F5344CB8AC3E}">
        <p14:creationId xmlns:p14="http://schemas.microsoft.com/office/powerpoint/2010/main" val="294311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Rappel des principaux résultats de l’approche patrimoniale</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a:t>
            </a:fld>
            <a:endParaRPr lang="fr-FR"/>
          </a:p>
        </p:txBody>
      </p:sp>
      <p:pic>
        <p:nvPicPr>
          <p:cNvPr id="7" name="Image 6">
            <a:extLst>
              <a:ext uri="{FF2B5EF4-FFF2-40B4-BE49-F238E27FC236}">
                <a16:creationId xmlns:a16="http://schemas.microsoft.com/office/drawing/2014/main" id="{388E804D-324B-4A62-A07B-7802ACE388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7" t="19311" r="50199" b="21340"/>
          <a:stretch/>
        </p:blipFill>
        <p:spPr>
          <a:xfrm>
            <a:off x="2208075" y="2742901"/>
            <a:ext cx="3426393" cy="3127266"/>
          </a:xfrm>
          <a:prstGeom prst="rect">
            <a:avLst/>
          </a:prstGeom>
        </p:spPr>
      </p:pic>
      <p:graphicFrame>
        <p:nvGraphicFramePr>
          <p:cNvPr id="12" name="Graphique 11">
            <a:extLst>
              <a:ext uri="{FF2B5EF4-FFF2-40B4-BE49-F238E27FC236}">
                <a16:creationId xmlns:a16="http://schemas.microsoft.com/office/drawing/2014/main" id="{BCD0DECE-57A7-47F8-AE47-0030D2F52716}"/>
              </a:ext>
            </a:extLst>
          </p:cNvPr>
          <p:cNvGraphicFramePr>
            <a:graphicFrameLocks/>
          </p:cNvGraphicFramePr>
          <p:nvPr>
            <p:extLst>
              <p:ext uri="{D42A27DB-BD31-4B8C-83A1-F6EECF244321}">
                <p14:modId xmlns:p14="http://schemas.microsoft.com/office/powerpoint/2010/main" val="1167538528"/>
              </p:ext>
            </p:extLst>
          </p:nvPr>
        </p:nvGraphicFramePr>
        <p:xfrm>
          <a:off x="5634468" y="2528895"/>
          <a:ext cx="3781616" cy="4000068"/>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A6095EE4-241D-42D9-AA92-6FAA8BBEBAB6}"/>
              </a:ext>
            </a:extLst>
          </p:cNvPr>
          <p:cNvSpPr txBox="1"/>
          <p:nvPr/>
        </p:nvSpPr>
        <p:spPr>
          <a:xfrm>
            <a:off x="8843215" y="4306534"/>
            <a:ext cx="1482842" cy="276999"/>
          </a:xfrm>
          <a:prstGeom prst="rect">
            <a:avLst/>
          </a:prstGeom>
          <a:noFill/>
        </p:spPr>
        <p:txBody>
          <a:bodyPr wrap="none" rtlCol="0">
            <a:spAutoFit/>
          </a:bodyPr>
          <a:lstStyle/>
          <a:p>
            <a:r>
              <a:rPr lang="fr-FR" sz="1200" i="1" dirty="0">
                <a:solidFill>
                  <a:srgbClr val="002060"/>
                </a:solidFill>
              </a:rPr>
              <a:t>(7% liés au tourisme)</a:t>
            </a:r>
          </a:p>
        </p:txBody>
      </p:sp>
      <p:sp>
        <p:nvSpPr>
          <p:cNvPr id="14" name="Espace réservé du contenu 3">
            <a:extLst>
              <a:ext uri="{FF2B5EF4-FFF2-40B4-BE49-F238E27FC236}">
                <a16:creationId xmlns:a16="http://schemas.microsoft.com/office/drawing/2014/main" id="{AB771840-5856-49C5-AA73-5463DCD241E3}"/>
              </a:ext>
            </a:extLst>
          </p:cNvPr>
          <p:cNvSpPr txBox="1">
            <a:spLocks/>
          </p:cNvSpPr>
          <p:nvPr/>
        </p:nvSpPr>
        <p:spPr>
          <a:xfrm>
            <a:off x="825733" y="2311409"/>
            <a:ext cx="10442171" cy="3797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i="1" dirty="0"/>
              <a:t>Répartition spatiale et sectorielle de la valeur ajoutée patrimoniale</a:t>
            </a:r>
          </a:p>
        </p:txBody>
      </p:sp>
      <p:sp>
        <p:nvSpPr>
          <p:cNvPr id="16" name="Espace réservé du contenu 3">
            <a:extLst>
              <a:ext uri="{FF2B5EF4-FFF2-40B4-BE49-F238E27FC236}">
                <a16:creationId xmlns:a16="http://schemas.microsoft.com/office/drawing/2014/main" id="{410C4484-CA3F-4704-85FB-901530813B22}"/>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100 milliards d’euros de valeur ajoutée – 1 million d’emplois</a:t>
            </a:r>
          </a:p>
        </p:txBody>
      </p:sp>
    </p:spTree>
    <p:extLst>
      <p:ext uri="{BB962C8B-B14F-4D97-AF65-F5344CB8AC3E}">
        <p14:creationId xmlns:p14="http://schemas.microsoft.com/office/powerpoint/2010/main" val="535060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cs typeface="Calibri Light" panose="020F0302020204030204" pitchFamily="34" charset="0"/>
              </a:rPr>
              <a:t>Comment sont estimés les usages industriels vulnérables ? </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40</a:t>
            </a:fld>
            <a:endParaRPr lang="fr-FR"/>
          </a:p>
        </p:txBody>
      </p:sp>
      <p:sp>
        <p:nvSpPr>
          <p:cNvPr id="5" name="Espace réservé du texte 3">
            <a:extLst>
              <a:ext uri="{FF2B5EF4-FFF2-40B4-BE49-F238E27FC236}">
                <a16:creationId xmlns:a16="http://schemas.microsoft.com/office/drawing/2014/main" id="{1CEC350B-53ED-4177-BD24-DFEFE0705F64}"/>
              </a:ext>
            </a:extLst>
          </p:cNvPr>
          <p:cNvSpPr txBox="1">
            <a:spLocks/>
          </p:cNvSpPr>
          <p:nvPr/>
        </p:nvSpPr>
        <p:spPr>
          <a:xfrm>
            <a:off x="838199" y="1882437"/>
            <a:ext cx="9907049" cy="40701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400" b="1" dirty="0">
                <a:latin typeface="Raleway" panose="020B0503030101060003"/>
              </a:rPr>
              <a:t>Estimation des ETP et de la VA</a:t>
            </a:r>
          </a:p>
          <a:p>
            <a:pPr marL="876300" indent="-514350">
              <a:buAutoNum type="arabicPeriod"/>
            </a:pPr>
            <a:r>
              <a:rPr lang="fr-FR" sz="1400" dirty="0">
                <a:latin typeface="Raleway" panose="020B0503030101060003"/>
              </a:rPr>
              <a:t>Comptabiliser le nombre d’emplois ETP dans les secteurs sélectionnés</a:t>
            </a:r>
          </a:p>
          <a:p>
            <a:pPr marL="876300" indent="-514350">
              <a:buAutoNum type="arabicPeriod"/>
            </a:pPr>
            <a:r>
              <a:rPr lang="fr-FR" sz="1400" dirty="0">
                <a:latin typeface="Raleway" panose="020B0503030101060003"/>
              </a:rPr>
              <a:t>Multiplier le nombre d’emplois par la VA/emploi du secteur (disponible à l’échelle nationale)</a:t>
            </a:r>
          </a:p>
          <a:p>
            <a:pPr lvl="1" fontAlgn="base"/>
            <a:endParaRPr lang="fr-FR" sz="1400" dirty="0">
              <a:latin typeface="Raleway" panose="020B0503030101060003"/>
            </a:endParaRPr>
          </a:p>
          <a:p>
            <a:pPr marL="0" lvl="1" indent="0" fontAlgn="base">
              <a:buNone/>
            </a:pPr>
            <a:r>
              <a:rPr lang="fr-FR" sz="1400" b="1" dirty="0">
                <a:latin typeface="Raleway" panose="020B0503030101060003"/>
              </a:rPr>
              <a:t>Identification des activités industrielles qui utilisent l’eau comme un facteur de production direct</a:t>
            </a:r>
          </a:p>
          <a:p>
            <a:pPr marL="446088" lvl="1" indent="0" fontAlgn="base">
              <a:buNone/>
            </a:pPr>
            <a:r>
              <a:rPr lang="fr-FR" sz="1400" dirty="0">
                <a:latin typeface="Raleway" panose="020B0503030101060003"/>
              </a:rPr>
              <a:t>Identification réalisée au travers : </a:t>
            </a:r>
          </a:p>
          <a:p>
            <a:pPr marL="627063" lvl="1" indent="-171450" fontAlgn="base">
              <a:buFontTx/>
              <a:buChar char="-"/>
            </a:pPr>
            <a:r>
              <a:rPr lang="fr-FR" sz="1400" dirty="0">
                <a:latin typeface="Raleway" panose="020B0503030101060003"/>
              </a:rPr>
              <a:t>une revue de la littérature détaillée : Etudes Agence de l’eau (Seine-Normandie, Rhône Méditerranée), ONEMA, CNRS, Commission européenne, ADEME, INRS, Food and Agriculture Organisation (Nations Unis), Ministère de l’environnement, de l’énergie et de la mer…</a:t>
            </a:r>
          </a:p>
          <a:p>
            <a:pPr marL="627063" lvl="1" indent="-171450" fontAlgn="base">
              <a:buFontTx/>
              <a:buChar char="-"/>
            </a:pPr>
            <a:r>
              <a:rPr lang="fr-FR" sz="1400" dirty="0">
                <a:latin typeface="Raleway" panose="020B0503030101060003"/>
              </a:rPr>
              <a:t>De l’exploitation des données sur les redevances transmises par l’Agence de l’eau Rhône Méditerranée</a:t>
            </a:r>
          </a:p>
          <a:p>
            <a:pPr marL="627063" lvl="1" indent="-171450" fontAlgn="base">
              <a:buFontTx/>
              <a:buChar char="-"/>
            </a:pPr>
            <a:endParaRPr lang="fr-FR" sz="1400" dirty="0">
              <a:latin typeface="Raleway" panose="020B0503030101060003"/>
            </a:endParaRPr>
          </a:p>
          <a:p>
            <a:pPr marL="457200" lvl="1" indent="0" fontAlgn="base">
              <a:buNone/>
            </a:pPr>
            <a:r>
              <a:rPr lang="fr-FR" sz="1400" dirty="0">
                <a:latin typeface="Raleway" panose="020B0503030101060003"/>
              </a:rPr>
              <a:t>Les trois-quarts des secteurs industriels ont été retenus.</a:t>
            </a:r>
          </a:p>
        </p:txBody>
      </p:sp>
    </p:spTree>
    <p:extLst>
      <p:ext uri="{BB962C8B-B14F-4D97-AF65-F5344CB8AC3E}">
        <p14:creationId xmlns:p14="http://schemas.microsoft.com/office/powerpoint/2010/main" val="1079805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cs typeface="Calibri Light" panose="020F0302020204030204" pitchFamily="34" charset="0"/>
              </a:rPr>
              <a:t>Principaux résultats</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41</a:t>
            </a:fld>
            <a:endParaRPr lang="fr-FR"/>
          </a:p>
        </p:txBody>
      </p:sp>
      <p:sp>
        <p:nvSpPr>
          <p:cNvPr id="5" name="Espace réservé du contenu 3">
            <a:extLst>
              <a:ext uri="{FF2B5EF4-FFF2-40B4-BE49-F238E27FC236}">
                <a16:creationId xmlns:a16="http://schemas.microsoft.com/office/drawing/2014/main" id="{3BDCBCDF-6A74-4217-99F9-CAF4E25B3860}"/>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Effectifs salariés et valeur ajoutée des activités industrielles vulnérables</a:t>
            </a:r>
          </a:p>
        </p:txBody>
      </p:sp>
      <p:pic>
        <p:nvPicPr>
          <p:cNvPr id="9" name="Graphique 8" descr="Usine">
            <a:extLst>
              <a:ext uri="{FF2B5EF4-FFF2-40B4-BE49-F238E27FC236}">
                <a16:creationId xmlns:a16="http://schemas.microsoft.com/office/drawing/2014/main" id="{D570BE84-B59A-45FB-8003-85D31F9411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65920"/>
            <a:ext cx="914400" cy="914400"/>
          </a:xfrm>
          <a:prstGeom prst="rect">
            <a:avLst/>
          </a:prstGeom>
        </p:spPr>
      </p:pic>
      <p:grpSp>
        <p:nvGrpSpPr>
          <p:cNvPr id="4" name="Groupe 3">
            <a:extLst>
              <a:ext uri="{FF2B5EF4-FFF2-40B4-BE49-F238E27FC236}">
                <a16:creationId xmlns:a16="http://schemas.microsoft.com/office/drawing/2014/main" id="{EC545BD1-C8DA-4C2A-937D-5871DB4FF52A}"/>
              </a:ext>
            </a:extLst>
          </p:cNvPr>
          <p:cNvGrpSpPr/>
          <p:nvPr/>
        </p:nvGrpSpPr>
        <p:grpSpPr>
          <a:xfrm>
            <a:off x="943714" y="2559881"/>
            <a:ext cx="6326489" cy="3259043"/>
            <a:chOff x="1133090" y="2464695"/>
            <a:chExt cx="6374780" cy="3665973"/>
          </a:xfrm>
        </p:grpSpPr>
        <p:pic>
          <p:nvPicPr>
            <p:cNvPr id="10" name="Image 9">
              <a:extLst>
                <a:ext uri="{FF2B5EF4-FFF2-40B4-BE49-F238E27FC236}">
                  <a16:creationId xmlns:a16="http://schemas.microsoft.com/office/drawing/2014/main" id="{570009D2-8348-45AC-A695-3051F27E0AA6}"/>
                </a:ext>
              </a:extLst>
            </p:cNvPr>
            <p:cNvPicPr/>
            <p:nvPr/>
          </p:nvPicPr>
          <p:blipFill rotWithShape="1">
            <a:blip r:embed="rId5"/>
            <a:srcRect l="4556" t="14443" r="2807" b="6706"/>
            <a:stretch/>
          </p:blipFill>
          <p:spPr bwMode="auto">
            <a:xfrm>
              <a:off x="1133090" y="2464695"/>
              <a:ext cx="6374780" cy="3665973"/>
            </a:xfrm>
            <a:prstGeom prst="rect">
              <a:avLst/>
            </a:prstGeom>
            <a:ln>
              <a:noFill/>
            </a:ln>
            <a:extLst>
              <a:ext uri="{53640926-AAD7-44D8-BBD7-CCE9431645EC}">
                <a14:shadowObscured xmlns:a14="http://schemas.microsoft.com/office/drawing/2010/main"/>
              </a:ext>
            </a:extLst>
          </p:spPr>
        </p:pic>
        <p:grpSp>
          <p:nvGrpSpPr>
            <p:cNvPr id="3" name="Groupe 2">
              <a:extLst>
                <a:ext uri="{FF2B5EF4-FFF2-40B4-BE49-F238E27FC236}">
                  <a16:creationId xmlns:a16="http://schemas.microsoft.com/office/drawing/2014/main" id="{37882F43-08F1-437E-A6E0-0F6BE329C27F}"/>
                </a:ext>
              </a:extLst>
            </p:cNvPr>
            <p:cNvGrpSpPr/>
            <p:nvPr/>
          </p:nvGrpSpPr>
          <p:grpSpPr>
            <a:xfrm>
              <a:off x="1133091" y="2520243"/>
              <a:ext cx="3237776" cy="2790596"/>
              <a:chOff x="7951593" y="2262667"/>
              <a:chExt cx="3623669" cy="3111726"/>
            </a:xfrm>
          </p:grpSpPr>
          <p:pic>
            <p:nvPicPr>
              <p:cNvPr id="13" name="Image 12">
                <a:extLst>
                  <a:ext uri="{FF2B5EF4-FFF2-40B4-BE49-F238E27FC236}">
                    <a16:creationId xmlns:a16="http://schemas.microsoft.com/office/drawing/2014/main" id="{F7DAA2E9-0A5B-427F-970D-B473D27B85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9" t="15400" r="46101" b="26239"/>
              <a:stretch/>
            </p:blipFill>
            <p:spPr>
              <a:xfrm>
                <a:off x="7951593" y="2262667"/>
                <a:ext cx="3623669" cy="3111726"/>
              </a:xfrm>
              <a:prstGeom prst="rect">
                <a:avLst/>
              </a:prstGeom>
            </p:spPr>
          </p:pic>
          <p:sp>
            <p:nvSpPr>
              <p:cNvPr id="14" name="ZoneTexte 13">
                <a:extLst>
                  <a:ext uri="{FF2B5EF4-FFF2-40B4-BE49-F238E27FC236}">
                    <a16:creationId xmlns:a16="http://schemas.microsoft.com/office/drawing/2014/main" id="{A76AFD8F-C9DE-471E-BFF3-82E43160748C}"/>
                  </a:ext>
                </a:extLst>
              </p:cNvPr>
              <p:cNvSpPr txBox="1"/>
              <p:nvPr/>
            </p:nvSpPr>
            <p:spPr>
              <a:xfrm>
                <a:off x="8578264" y="3932730"/>
                <a:ext cx="2088232" cy="323165"/>
              </a:xfrm>
              <a:prstGeom prst="rect">
                <a:avLst/>
              </a:prstGeom>
              <a:solidFill>
                <a:schemeClr val="bg1"/>
              </a:solidFill>
            </p:spPr>
            <p:txBody>
              <a:bodyPr wrap="square" lIns="36000" tIns="0" rIns="36000" bIns="0" rtlCol="0">
                <a:spAutoFit/>
              </a:bodyPr>
              <a:lstStyle/>
              <a:p>
                <a:pPr algn="ctr"/>
                <a:r>
                  <a:rPr lang="fr-FR" sz="2100" b="1" dirty="0">
                    <a:solidFill>
                      <a:srgbClr val="003064"/>
                    </a:solidFill>
                  </a:rPr>
                  <a:t>8,6 milliards d’€</a:t>
                </a:r>
              </a:p>
            </p:txBody>
          </p:sp>
        </p:grpSp>
      </p:grpSp>
      <p:sp>
        <p:nvSpPr>
          <p:cNvPr id="15" name="ZoneTexte 14">
            <a:extLst>
              <a:ext uri="{FF2B5EF4-FFF2-40B4-BE49-F238E27FC236}">
                <a16:creationId xmlns:a16="http://schemas.microsoft.com/office/drawing/2014/main" id="{D2CBBEC7-39B3-4F14-ADAD-7A98B1754C40}"/>
              </a:ext>
            </a:extLst>
          </p:cNvPr>
          <p:cNvSpPr txBox="1"/>
          <p:nvPr/>
        </p:nvSpPr>
        <p:spPr>
          <a:xfrm>
            <a:off x="8709750" y="4107282"/>
            <a:ext cx="2345393" cy="369332"/>
          </a:xfrm>
          <a:prstGeom prst="rect">
            <a:avLst/>
          </a:prstGeom>
          <a:noFill/>
          <a:ln w="19050">
            <a:solidFill>
              <a:srgbClr val="003064"/>
            </a:solidFill>
          </a:ln>
        </p:spPr>
        <p:txBody>
          <a:bodyPr wrap="square" rtlCol="0">
            <a:spAutoFit/>
          </a:bodyPr>
          <a:lstStyle/>
          <a:p>
            <a:pPr algn="ctr"/>
            <a:r>
              <a:rPr lang="fr-FR" b="1" dirty="0">
                <a:solidFill>
                  <a:srgbClr val="003064"/>
                </a:solidFill>
                <a:latin typeface="Raleway" panose="020B0503030101060003"/>
              </a:rPr>
              <a:t>82 000 emplois</a:t>
            </a:r>
          </a:p>
        </p:txBody>
      </p:sp>
      <p:sp>
        <p:nvSpPr>
          <p:cNvPr id="16" name="Espace réservé du contenu 3">
            <a:extLst>
              <a:ext uri="{FF2B5EF4-FFF2-40B4-BE49-F238E27FC236}">
                <a16:creationId xmlns:a16="http://schemas.microsoft.com/office/drawing/2014/main" id="{6335E915-E652-4484-9E5D-DEFA18C5C92C}"/>
              </a:ext>
            </a:extLst>
          </p:cNvPr>
          <p:cNvSpPr txBox="1">
            <a:spLocks/>
          </p:cNvSpPr>
          <p:nvPr/>
        </p:nvSpPr>
        <p:spPr>
          <a:xfrm>
            <a:off x="2249670" y="2082123"/>
            <a:ext cx="4395971" cy="445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i="1" dirty="0"/>
              <a:t>Répartition spatiale de la valeur ajoutée des activités de l’industrie vulnérable</a:t>
            </a:r>
          </a:p>
        </p:txBody>
      </p:sp>
      <p:sp>
        <p:nvSpPr>
          <p:cNvPr id="17" name="ZoneTexte 16">
            <a:extLst>
              <a:ext uri="{FF2B5EF4-FFF2-40B4-BE49-F238E27FC236}">
                <a16:creationId xmlns:a16="http://schemas.microsoft.com/office/drawing/2014/main" id="{0D958A0A-661F-47F0-B427-4F95D2BC5BF1}"/>
              </a:ext>
            </a:extLst>
          </p:cNvPr>
          <p:cNvSpPr txBox="1"/>
          <p:nvPr/>
        </p:nvSpPr>
        <p:spPr>
          <a:xfrm>
            <a:off x="943714" y="5933267"/>
            <a:ext cx="3871810" cy="646331"/>
          </a:xfrm>
          <a:prstGeom prst="rect">
            <a:avLst/>
          </a:prstGeom>
          <a:noFill/>
        </p:spPr>
        <p:txBody>
          <a:bodyPr wrap="square" rtlCol="0">
            <a:spAutoFit/>
          </a:bodyPr>
          <a:lstStyle/>
          <a:p>
            <a:pPr algn="ctr"/>
            <a:r>
              <a:rPr lang="fr-FR" b="1" i="1" dirty="0">
                <a:latin typeface="Raleway" panose="020B0503030101060003"/>
              </a:rPr>
              <a:t>Soit 59% de la production industrielle régionale</a:t>
            </a:r>
          </a:p>
        </p:txBody>
      </p:sp>
    </p:spTree>
    <p:extLst>
      <p:ext uri="{BB962C8B-B14F-4D97-AF65-F5344CB8AC3E}">
        <p14:creationId xmlns:p14="http://schemas.microsoft.com/office/powerpoint/2010/main" val="970090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Analyse des usages vulnérables</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42</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457200" indent="-457200">
              <a:buAutoNum type="arabicPeriod"/>
            </a:pPr>
            <a:r>
              <a:rPr lang="fr-FR" sz="1800" dirty="0"/>
              <a:t>Proposition de la définition de la vulnérabilité</a:t>
            </a:r>
          </a:p>
          <a:p>
            <a:pPr marL="514350" indent="-514350">
              <a:buAutoNum type="arabicPeriod"/>
            </a:pPr>
            <a:r>
              <a:rPr lang="fr-FR" sz="1800" dirty="0"/>
              <a:t>Périmètre des usages vulnérables </a:t>
            </a:r>
          </a:p>
          <a:p>
            <a:pPr marL="514350" indent="-514350">
              <a:buAutoNum type="arabicPeriod"/>
            </a:pPr>
            <a:r>
              <a:rPr lang="fr-FR" sz="1800" dirty="0"/>
              <a:t>Principaux résultats concernant l’analyse des usages vulnérables à l’échelle de l’ensemble du territoire</a:t>
            </a:r>
          </a:p>
          <a:p>
            <a:pPr marL="514350" indent="-514350">
              <a:buAutoNum type="arabicPeriod"/>
            </a:pPr>
            <a:r>
              <a:rPr lang="fr-FR" sz="1800" b="1" dirty="0"/>
              <a:t>Analyse territoriale des usages vulnérables</a:t>
            </a:r>
          </a:p>
        </p:txBody>
      </p:sp>
    </p:spTree>
    <p:extLst>
      <p:ext uri="{BB962C8B-B14F-4D97-AF65-F5344CB8AC3E}">
        <p14:creationId xmlns:p14="http://schemas.microsoft.com/office/powerpoint/2010/main" val="2163626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Territoires totalement dépendants, non régulés</a:t>
            </a:r>
            <a:endParaRPr lang="fr-FR" dirty="0">
              <a:latin typeface="Century Gothic" panose="020B0502020202020204" pitchFamily="34" charset="0"/>
              <a:cs typeface="Calibri Light" panose="020F0302020204030204" pitchFamily="34" charset="0"/>
            </a:endParaRP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43</a:t>
            </a:fld>
            <a:endParaRPr lang="fr-FR"/>
          </a:p>
        </p:txBody>
      </p:sp>
      <p:sp>
        <p:nvSpPr>
          <p:cNvPr id="5" name="Espace réservé du contenu 3">
            <a:extLst>
              <a:ext uri="{FF2B5EF4-FFF2-40B4-BE49-F238E27FC236}">
                <a16:creationId xmlns:a16="http://schemas.microsoft.com/office/drawing/2014/main" id="{F059A8AD-B38B-423B-9ACD-A8148F1E5F12}"/>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3,8 milliards d’euros – 44 000 emplois</a:t>
            </a:r>
          </a:p>
        </p:txBody>
      </p:sp>
      <p:pic>
        <p:nvPicPr>
          <p:cNvPr id="7" name="Image 6">
            <a:extLst>
              <a:ext uri="{FF2B5EF4-FFF2-40B4-BE49-F238E27FC236}">
                <a16:creationId xmlns:a16="http://schemas.microsoft.com/office/drawing/2014/main" id="{F9353A79-A1B2-44FA-AECF-CFB1B5C0C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17" t="23148" r="42142" b="19847"/>
          <a:stretch/>
        </p:blipFill>
        <p:spPr>
          <a:xfrm>
            <a:off x="838199" y="2680639"/>
            <a:ext cx="3600000" cy="3039840"/>
          </a:xfrm>
          <a:prstGeom prst="rect">
            <a:avLst/>
          </a:prstGeom>
        </p:spPr>
      </p:pic>
      <p:pic>
        <p:nvPicPr>
          <p:cNvPr id="15" name="Graphique 14" descr="Usine">
            <a:extLst>
              <a:ext uri="{FF2B5EF4-FFF2-40B4-BE49-F238E27FC236}">
                <a16:creationId xmlns:a16="http://schemas.microsoft.com/office/drawing/2014/main" id="{5B1BCDB2-977F-4DC3-9DB9-BABE54ED94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3757519"/>
            <a:ext cx="914400" cy="914400"/>
          </a:xfrm>
          <a:prstGeom prst="rect">
            <a:avLst/>
          </a:prstGeom>
        </p:spPr>
      </p:pic>
      <p:pic>
        <p:nvPicPr>
          <p:cNvPr id="16" name="Graphique 15" descr="Tracteur">
            <a:extLst>
              <a:ext uri="{FF2B5EF4-FFF2-40B4-BE49-F238E27FC236}">
                <a16:creationId xmlns:a16="http://schemas.microsoft.com/office/drawing/2014/main" id="{11D0FA42-EEC0-42B7-B7D6-1F29E5E842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1600" y="2251759"/>
            <a:ext cx="914400" cy="914400"/>
          </a:xfrm>
          <a:prstGeom prst="rect">
            <a:avLst/>
          </a:prstGeom>
        </p:spPr>
      </p:pic>
      <p:pic>
        <p:nvPicPr>
          <p:cNvPr id="17" name="Graphique 16" descr="Appareil photo">
            <a:extLst>
              <a:ext uri="{FF2B5EF4-FFF2-40B4-BE49-F238E27FC236}">
                <a16:creationId xmlns:a16="http://schemas.microsoft.com/office/drawing/2014/main" id="{52106816-8371-4819-841F-318E7A55AC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600" y="5263279"/>
            <a:ext cx="914400" cy="914400"/>
          </a:xfrm>
          <a:prstGeom prst="rect">
            <a:avLst/>
          </a:prstGeom>
        </p:spPr>
      </p:pic>
      <p:graphicFrame>
        <p:nvGraphicFramePr>
          <p:cNvPr id="18" name="Tableau 17">
            <a:extLst>
              <a:ext uri="{FF2B5EF4-FFF2-40B4-BE49-F238E27FC236}">
                <a16:creationId xmlns:a16="http://schemas.microsoft.com/office/drawing/2014/main" id="{DE10FBE3-1C55-4296-94BB-74B9C5456B72}"/>
              </a:ext>
            </a:extLst>
          </p:cNvPr>
          <p:cNvGraphicFramePr>
            <a:graphicFrameLocks noGrp="1"/>
          </p:cNvGraphicFramePr>
          <p:nvPr>
            <p:extLst>
              <p:ext uri="{D42A27DB-BD31-4B8C-83A1-F6EECF244321}">
                <p14:modId xmlns:p14="http://schemas.microsoft.com/office/powerpoint/2010/main" val="2946591730"/>
              </p:ext>
            </p:extLst>
          </p:nvPr>
        </p:nvGraphicFramePr>
        <p:xfrm>
          <a:off x="6545179" y="1978019"/>
          <a:ext cx="5286237" cy="37084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Patrimoniale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Vulnérable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bl>
          </a:graphicData>
        </a:graphic>
      </p:graphicFrame>
      <p:graphicFrame>
        <p:nvGraphicFramePr>
          <p:cNvPr id="19" name="Tableau 18">
            <a:extLst>
              <a:ext uri="{FF2B5EF4-FFF2-40B4-BE49-F238E27FC236}">
                <a16:creationId xmlns:a16="http://schemas.microsoft.com/office/drawing/2014/main" id="{5177B69D-7473-4847-9559-DCA6C8D08EBC}"/>
              </a:ext>
            </a:extLst>
          </p:cNvPr>
          <p:cNvGraphicFramePr>
            <a:graphicFrameLocks noGrp="1"/>
          </p:cNvGraphicFramePr>
          <p:nvPr>
            <p:extLst>
              <p:ext uri="{D42A27DB-BD31-4B8C-83A1-F6EECF244321}">
                <p14:modId xmlns:p14="http://schemas.microsoft.com/office/powerpoint/2010/main" val="3943135201"/>
              </p:ext>
            </p:extLst>
          </p:nvPr>
        </p:nvGraphicFramePr>
        <p:xfrm>
          <a:off x="6545179" y="233811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92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30 M€ (33%)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0" name="Tableau 19">
            <a:extLst>
              <a:ext uri="{FF2B5EF4-FFF2-40B4-BE49-F238E27FC236}">
                <a16:creationId xmlns:a16="http://schemas.microsoft.com/office/drawing/2014/main" id="{D0D1185E-E467-414B-BBEB-1FD6F67AC1B9}"/>
              </a:ext>
            </a:extLst>
          </p:cNvPr>
          <p:cNvGraphicFramePr>
            <a:graphicFrameLocks noGrp="1"/>
          </p:cNvGraphicFramePr>
          <p:nvPr>
            <p:extLst>
              <p:ext uri="{D42A27DB-BD31-4B8C-83A1-F6EECF244321}">
                <p14:modId xmlns:p14="http://schemas.microsoft.com/office/powerpoint/2010/main" val="2734554662"/>
              </p:ext>
            </p:extLst>
          </p:nvPr>
        </p:nvGraphicFramePr>
        <p:xfrm>
          <a:off x="6545179" y="384387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161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87 M€ (54%)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1 600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900 ETP (56%)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1" name="Tableau 20">
            <a:extLst>
              <a:ext uri="{FF2B5EF4-FFF2-40B4-BE49-F238E27FC236}">
                <a16:creationId xmlns:a16="http://schemas.microsoft.com/office/drawing/2014/main" id="{3B93A002-6442-4912-A238-33B25823E7C5}"/>
              </a:ext>
            </a:extLst>
          </p:cNvPr>
          <p:cNvGraphicFramePr>
            <a:graphicFrameLocks noGrp="1"/>
          </p:cNvGraphicFramePr>
          <p:nvPr>
            <p:extLst>
              <p:ext uri="{D42A27DB-BD31-4B8C-83A1-F6EECF244321}">
                <p14:modId xmlns:p14="http://schemas.microsoft.com/office/powerpoint/2010/main" val="1519033688"/>
              </p:ext>
            </p:extLst>
          </p:nvPr>
        </p:nvGraphicFramePr>
        <p:xfrm>
          <a:off x="6545178" y="5345124"/>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646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421 M€ (65%)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7 000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4 500 ETP (64%)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spTree>
    <p:extLst>
      <p:ext uri="{BB962C8B-B14F-4D97-AF65-F5344CB8AC3E}">
        <p14:creationId xmlns:p14="http://schemas.microsoft.com/office/powerpoint/2010/main" val="2146907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Territoires totalement dépendants, fortement régulés</a:t>
            </a:r>
            <a:endParaRPr lang="fr-FR" dirty="0">
              <a:latin typeface="Century Gothic" panose="020B0502020202020204" pitchFamily="34" charset="0"/>
              <a:cs typeface="Calibri Light" panose="020F0302020204030204" pitchFamily="34" charset="0"/>
            </a:endParaRP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44</a:t>
            </a:fld>
            <a:endParaRPr lang="fr-FR"/>
          </a:p>
        </p:txBody>
      </p:sp>
      <p:sp>
        <p:nvSpPr>
          <p:cNvPr id="5" name="Espace réservé du contenu 3">
            <a:extLst>
              <a:ext uri="{FF2B5EF4-FFF2-40B4-BE49-F238E27FC236}">
                <a16:creationId xmlns:a16="http://schemas.microsoft.com/office/drawing/2014/main" id="{99D3487A-5FD2-4453-892F-679817D4A5AD}"/>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5,1 milliards d’euros – 51 000 emplois</a:t>
            </a:r>
          </a:p>
        </p:txBody>
      </p:sp>
      <p:pic>
        <p:nvPicPr>
          <p:cNvPr id="12" name="Image 11">
            <a:extLst>
              <a:ext uri="{FF2B5EF4-FFF2-40B4-BE49-F238E27FC236}">
                <a16:creationId xmlns:a16="http://schemas.microsoft.com/office/drawing/2014/main" id="{991A9F1B-CC55-4A78-B567-E6C4747DB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18" t="25371" r="43452" b="19848"/>
          <a:stretch/>
        </p:blipFill>
        <p:spPr>
          <a:xfrm>
            <a:off x="838199" y="2680639"/>
            <a:ext cx="3600000" cy="3003580"/>
          </a:xfrm>
          <a:prstGeom prst="rect">
            <a:avLst/>
          </a:prstGeom>
        </p:spPr>
      </p:pic>
      <p:pic>
        <p:nvPicPr>
          <p:cNvPr id="15" name="Graphique 14" descr="Usine">
            <a:extLst>
              <a:ext uri="{FF2B5EF4-FFF2-40B4-BE49-F238E27FC236}">
                <a16:creationId xmlns:a16="http://schemas.microsoft.com/office/drawing/2014/main" id="{D0CA13F6-3A69-465B-921D-712F3E08A8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3757519"/>
            <a:ext cx="914400" cy="914400"/>
          </a:xfrm>
          <a:prstGeom prst="rect">
            <a:avLst/>
          </a:prstGeom>
        </p:spPr>
      </p:pic>
      <p:pic>
        <p:nvPicPr>
          <p:cNvPr id="16" name="Graphique 15" descr="Tracteur">
            <a:extLst>
              <a:ext uri="{FF2B5EF4-FFF2-40B4-BE49-F238E27FC236}">
                <a16:creationId xmlns:a16="http://schemas.microsoft.com/office/drawing/2014/main" id="{3B6E1449-C714-46B3-8E94-27EFF48ACF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1600" y="2251759"/>
            <a:ext cx="914400" cy="914400"/>
          </a:xfrm>
          <a:prstGeom prst="rect">
            <a:avLst/>
          </a:prstGeom>
        </p:spPr>
      </p:pic>
      <p:pic>
        <p:nvPicPr>
          <p:cNvPr id="17" name="Graphique 16" descr="Appareil photo">
            <a:extLst>
              <a:ext uri="{FF2B5EF4-FFF2-40B4-BE49-F238E27FC236}">
                <a16:creationId xmlns:a16="http://schemas.microsoft.com/office/drawing/2014/main" id="{35591D82-245F-423C-ABCC-6C29E1AAFA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600" y="5263279"/>
            <a:ext cx="914400" cy="914400"/>
          </a:xfrm>
          <a:prstGeom prst="rect">
            <a:avLst/>
          </a:prstGeom>
        </p:spPr>
      </p:pic>
      <p:graphicFrame>
        <p:nvGraphicFramePr>
          <p:cNvPr id="22" name="Tableau 21">
            <a:extLst>
              <a:ext uri="{FF2B5EF4-FFF2-40B4-BE49-F238E27FC236}">
                <a16:creationId xmlns:a16="http://schemas.microsoft.com/office/drawing/2014/main" id="{3C358D28-597C-474E-9751-3A9F5C00CC6A}"/>
              </a:ext>
            </a:extLst>
          </p:cNvPr>
          <p:cNvGraphicFramePr>
            <a:graphicFrameLocks noGrp="1"/>
          </p:cNvGraphicFramePr>
          <p:nvPr>
            <p:extLst>
              <p:ext uri="{D42A27DB-BD31-4B8C-83A1-F6EECF244321}">
                <p14:modId xmlns:p14="http://schemas.microsoft.com/office/powerpoint/2010/main" val="3983388403"/>
              </p:ext>
            </p:extLst>
          </p:nvPr>
        </p:nvGraphicFramePr>
        <p:xfrm>
          <a:off x="6545179" y="1978019"/>
          <a:ext cx="5286237" cy="37084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Patrimoniale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Vulnérable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bl>
          </a:graphicData>
        </a:graphic>
      </p:graphicFrame>
      <p:graphicFrame>
        <p:nvGraphicFramePr>
          <p:cNvPr id="23" name="Tableau 22">
            <a:extLst>
              <a:ext uri="{FF2B5EF4-FFF2-40B4-BE49-F238E27FC236}">
                <a16:creationId xmlns:a16="http://schemas.microsoft.com/office/drawing/2014/main" id="{EF1B805F-9D03-451E-9408-0FEC084361DD}"/>
              </a:ext>
            </a:extLst>
          </p:cNvPr>
          <p:cNvGraphicFramePr>
            <a:graphicFrameLocks noGrp="1"/>
          </p:cNvGraphicFramePr>
          <p:nvPr>
            <p:extLst>
              <p:ext uri="{D42A27DB-BD31-4B8C-83A1-F6EECF244321}">
                <p14:modId xmlns:p14="http://schemas.microsoft.com/office/powerpoint/2010/main" val="2656544183"/>
              </p:ext>
            </p:extLst>
          </p:nvPr>
        </p:nvGraphicFramePr>
        <p:xfrm>
          <a:off x="6545179" y="233811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475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84 M€ (18%)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4" name="Tableau 23">
            <a:extLst>
              <a:ext uri="{FF2B5EF4-FFF2-40B4-BE49-F238E27FC236}">
                <a16:creationId xmlns:a16="http://schemas.microsoft.com/office/drawing/2014/main" id="{69D97427-92FB-49B7-92C4-2CC964711722}"/>
              </a:ext>
            </a:extLst>
          </p:cNvPr>
          <p:cNvGraphicFramePr>
            <a:graphicFrameLocks noGrp="1"/>
          </p:cNvGraphicFramePr>
          <p:nvPr>
            <p:extLst>
              <p:ext uri="{D42A27DB-BD31-4B8C-83A1-F6EECF244321}">
                <p14:modId xmlns:p14="http://schemas.microsoft.com/office/powerpoint/2010/main" val="791755154"/>
              </p:ext>
            </p:extLst>
          </p:nvPr>
        </p:nvGraphicFramePr>
        <p:xfrm>
          <a:off x="6545179" y="384387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820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650 M€ (79%)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6 600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5 200 ETP (79%)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5" name="Tableau 24">
            <a:extLst>
              <a:ext uri="{FF2B5EF4-FFF2-40B4-BE49-F238E27FC236}">
                <a16:creationId xmlns:a16="http://schemas.microsoft.com/office/drawing/2014/main" id="{E3347DEF-B750-473F-821A-3726579A5A56}"/>
              </a:ext>
            </a:extLst>
          </p:cNvPr>
          <p:cNvGraphicFramePr>
            <a:graphicFrameLocks noGrp="1"/>
          </p:cNvGraphicFramePr>
          <p:nvPr>
            <p:extLst>
              <p:ext uri="{D42A27DB-BD31-4B8C-83A1-F6EECF244321}">
                <p14:modId xmlns:p14="http://schemas.microsoft.com/office/powerpoint/2010/main" val="474366610"/>
              </p:ext>
            </p:extLst>
          </p:nvPr>
        </p:nvGraphicFramePr>
        <p:xfrm>
          <a:off x="6545178" y="5345124"/>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471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256 M€ (54%)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4 000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2 400 ETP (60%)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spTree>
    <p:extLst>
      <p:ext uri="{BB962C8B-B14F-4D97-AF65-F5344CB8AC3E}">
        <p14:creationId xmlns:p14="http://schemas.microsoft.com/office/powerpoint/2010/main" val="4160450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Territoires fortement dépendants (périmètre CED)</a:t>
            </a:r>
            <a:endParaRPr lang="fr-FR" dirty="0">
              <a:latin typeface="Century Gothic" panose="020B0502020202020204" pitchFamily="34" charset="0"/>
              <a:cs typeface="Calibri Light" panose="020F0302020204030204" pitchFamily="34" charset="0"/>
            </a:endParaRP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45</a:t>
            </a:fld>
            <a:endParaRPr lang="fr-FR"/>
          </a:p>
        </p:txBody>
      </p:sp>
      <p:sp>
        <p:nvSpPr>
          <p:cNvPr id="5" name="Espace réservé du contenu 3">
            <a:extLst>
              <a:ext uri="{FF2B5EF4-FFF2-40B4-BE49-F238E27FC236}">
                <a16:creationId xmlns:a16="http://schemas.microsoft.com/office/drawing/2014/main" id="{FFDB19C5-2354-44E8-AAF4-9D5EB659E9EE}"/>
              </a:ext>
            </a:extLst>
          </p:cNvPr>
          <p:cNvSpPr txBox="1">
            <a:spLocks/>
          </p:cNvSpPr>
          <p:nvPr/>
        </p:nvSpPr>
        <p:spPr>
          <a:xfrm>
            <a:off x="838199" y="1471575"/>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19 milliards d’euros de valeur ajoutée – 200 000 emplois</a:t>
            </a:r>
          </a:p>
        </p:txBody>
      </p:sp>
      <p:pic>
        <p:nvPicPr>
          <p:cNvPr id="12" name="Image 11">
            <a:extLst>
              <a:ext uri="{FF2B5EF4-FFF2-40B4-BE49-F238E27FC236}">
                <a16:creationId xmlns:a16="http://schemas.microsoft.com/office/drawing/2014/main" id="{08EBB53D-3A21-449E-BDD6-30460EF95E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42" t="24891" r="43190" b="20329"/>
          <a:stretch/>
        </p:blipFill>
        <p:spPr>
          <a:xfrm>
            <a:off x="838199" y="2668607"/>
            <a:ext cx="3600000" cy="2925617"/>
          </a:xfrm>
          <a:prstGeom prst="rect">
            <a:avLst/>
          </a:prstGeom>
        </p:spPr>
      </p:pic>
      <p:pic>
        <p:nvPicPr>
          <p:cNvPr id="15" name="Graphique 14" descr="Usine">
            <a:extLst>
              <a:ext uri="{FF2B5EF4-FFF2-40B4-BE49-F238E27FC236}">
                <a16:creationId xmlns:a16="http://schemas.microsoft.com/office/drawing/2014/main" id="{A7D233FC-3C05-4C2D-8590-7AE100AFD7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3757519"/>
            <a:ext cx="914400" cy="914400"/>
          </a:xfrm>
          <a:prstGeom prst="rect">
            <a:avLst/>
          </a:prstGeom>
        </p:spPr>
      </p:pic>
      <p:pic>
        <p:nvPicPr>
          <p:cNvPr id="16" name="Graphique 15" descr="Tracteur">
            <a:extLst>
              <a:ext uri="{FF2B5EF4-FFF2-40B4-BE49-F238E27FC236}">
                <a16:creationId xmlns:a16="http://schemas.microsoft.com/office/drawing/2014/main" id="{685AA113-6F8C-4061-A595-E0C7EB9393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1600" y="2251759"/>
            <a:ext cx="914400" cy="914400"/>
          </a:xfrm>
          <a:prstGeom prst="rect">
            <a:avLst/>
          </a:prstGeom>
        </p:spPr>
      </p:pic>
      <p:pic>
        <p:nvPicPr>
          <p:cNvPr id="17" name="Graphique 16" descr="Appareil photo">
            <a:extLst>
              <a:ext uri="{FF2B5EF4-FFF2-40B4-BE49-F238E27FC236}">
                <a16:creationId xmlns:a16="http://schemas.microsoft.com/office/drawing/2014/main" id="{331965C5-5E0A-44AC-B61E-85DC208DCF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600" y="5263279"/>
            <a:ext cx="914400" cy="914400"/>
          </a:xfrm>
          <a:prstGeom prst="rect">
            <a:avLst/>
          </a:prstGeom>
        </p:spPr>
      </p:pic>
      <p:graphicFrame>
        <p:nvGraphicFramePr>
          <p:cNvPr id="22" name="Tableau 21">
            <a:extLst>
              <a:ext uri="{FF2B5EF4-FFF2-40B4-BE49-F238E27FC236}">
                <a16:creationId xmlns:a16="http://schemas.microsoft.com/office/drawing/2014/main" id="{C001F85C-48DB-49F8-B670-E02105A9950D}"/>
              </a:ext>
            </a:extLst>
          </p:cNvPr>
          <p:cNvGraphicFramePr>
            <a:graphicFrameLocks noGrp="1"/>
          </p:cNvGraphicFramePr>
          <p:nvPr>
            <p:extLst>
              <p:ext uri="{D42A27DB-BD31-4B8C-83A1-F6EECF244321}">
                <p14:modId xmlns:p14="http://schemas.microsoft.com/office/powerpoint/2010/main" val="3983388403"/>
              </p:ext>
            </p:extLst>
          </p:nvPr>
        </p:nvGraphicFramePr>
        <p:xfrm>
          <a:off x="6545179" y="1978019"/>
          <a:ext cx="5286237" cy="37084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Patrimoniale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Vulnérable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bl>
          </a:graphicData>
        </a:graphic>
      </p:graphicFrame>
      <p:graphicFrame>
        <p:nvGraphicFramePr>
          <p:cNvPr id="23" name="Tableau 22">
            <a:extLst>
              <a:ext uri="{FF2B5EF4-FFF2-40B4-BE49-F238E27FC236}">
                <a16:creationId xmlns:a16="http://schemas.microsoft.com/office/drawing/2014/main" id="{83EE88C3-5D72-4197-A712-7556D165365A}"/>
              </a:ext>
            </a:extLst>
          </p:cNvPr>
          <p:cNvGraphicFramePr>
            <a:graphicFrameLocks noGrp="1"/>
          </p:cNvGraphicFramePr>
          <p:nvPr>
            <p:extLst>
              <p:ext uri="{D42A27DB-BD31-4B8C-83A1-F6EECF244321}">
                <p14:modId xmlns:p14="http://schemas.microsoft.com/office/powerpoint/2010/main" val="1309824134"/>
              </p:ext>
            </p:extLst>
          </p:nvPr>
        </p:nvGraphicFramePr>
        <p:xfrm>
          <a:off x="6545179" y="233811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419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252 M€ (60%)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4" name="Tableau 23">
            <a:extLst>
              <a:ext uri="{FF2B5EF4-FFF2-40B4-BE49-F238E27FC236}">
                <a16:creationId xmlns:a16="http://schemas.microsoft.com/office/drawing/2014/main" id="{6AF2B969-560B-44EE-9692-317553D5A9B8}"/>
              </a:ext>
            </a:extLst>
          </p:cNvPr>
          <p:cNvGraphicFramePr>
            <a:graphicFrameLocks noGrp="1"/>
          </p:cNvGraphicFramePr>
          <p:nvPr>
            <p:extLst>
              <p:ext uri="{D42A27DB-BD31-4B8C-83A1-F6EECF244321}">
                <p14:modId xmlns:p14="http://schemas.microsoft.com/office/powerpoint/2010/main" val="209514969"/>
              </p:ext>
            </p:extLst>
          </p:nvPr>
        </p:nvGraphicFramePr>
        <p:xfrm>
          <a:off x="6545179" y="384387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2,8 Mds€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2,3 Mds€ (82%)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27 300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22 300 ETP (82%)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5" name="Tableau 24">
            <a:extLst>
              <a:ext uri="{FF2B5EF4-FFF2-40B4-BE49-F238E27FC236}">
                <a16:creationId xmlns:a16="http://schemas.microsoft.com/office/drawing/2014/main" id="{4548B53B-6ABE-4F77-9233-BFB853FC2BD4}"/>
              </a:ext>
            </a:extLst>
          </p:cNvPr>
          <p:cNvGraphicFramePr>
            <a:graphicFrameLocks noGrp="1"/>
          </p:cNvGraphicFramePr>
          <p:nvPr>
            <p:extLst>
              <p:ext uri="{D42A27DB-BD31-4B8C-83A1-F6EECF244321}">
                <p14:modId xmlns:p14="http://schemas.microsoft.com/office/powerpoint/2010/main" val="2605996194"/>
              </p:ext>
            </p:extLst>
          </p:nvPr>
        </p:nvGraphicFramePr>
        <p:xfrm>
          <a:off x="6545178" y="5345124"/>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 1,3 Mds€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9 500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spTree>
    <p:extLst>
      <p:ext uri="{BB962C8B-B14F-4D97-AF65-F5344CB8AC3E}">
        <p14:creationId xmlns:p14="http://schemas.microsoft.com/office/powerpoint/2010/main" val="2793536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Territoires totalement dépendants (ouvrages MAMP et SCP)</a:t>
            </a:r>
            <a:endParaRPr lang="fr-FR" dirty="0">
              <a:latin typeface="Century Gothic" panose="020B0502020202020204" pitchFamily="34" charset="0"/>
              <a:cs typeface="Calibri Light" panose="020F0302020204030204" pitchFamily="34" charset="0"/>
            </a:endParaRP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46</a:t>
            </a:fld>
            <a:endParaRPr lang="fr-FR"/>
          </a:p>
        </p:txBody>
      </p:sp>
      <p:sp>
        <p:nvSpPr>
          <p:cNvPr id="5" name="Espace réservé du contenu 3">
            <a:extLst>
              <a:ext uri="{FF2B5EF4-FFF2-40B4-BE49-F238E27FC236}">
                <a16:creationId xmlns:a16="http://schemas.microsoft.com/office/drawing/2014/main" id="{797750E0-4A3C-4636-8441-A055559C724E}"/>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50 milliards d’euros – 500 000 emplois</a:t>
            </a:r>
          </a:p>
        </p:txBody>
      </p:sp>
      <p:pic>
        <p:nvPicPr>
          <p:cNvPr id="11" name="Image 10">
            <a:extLst>
              <a:ext uri="{FF2B5EF4-FFF2-40B4-BE49-F238E27FC236}">
                <a16:creationId xmlns:a16="http://schemas.microsoft.com/office/drawing/2014/main" id="{2FA1C390-EE0C-4D47-BA3D-45D9175B5C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50" t="24891" r="43190" b="20329"/>
          <a:stretch/>
        </p:blipFill>
        <p:spPr>
          <a:xfrm>
            <a:off x="838199" y="2680639"/>
            <a:ext cx="3600000" cy="2932282"/>
          </a:xfrm>
          <a:prstGeom prst="rect">
            <a:avLst/>
          </a:prstGeom>
        </p:spPr>
      </p:pic>
      <p:pic>
        <p:nvPicPr>
          <p:cNvPr id="15" name="Graphique 14" descr="Usine">
            <a:extLst>
              <a:ext uri="{FF2B5EF4-FFF2-40B4-BE49-F238E27FC236}">
                <a16:creationId xmlns:a16="http://schemas.microsoft.com/office/drawing/2014/main" id="{5FFD7BAD-17E4-43A3-8BAC-08F1830309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3757519"/>
            <a:ext cx="914400" cy="914400"/>
          </a:xfrm>
          <a:prstGeom prst="rect">
            <a:avLst/>
          </a:prstGeom>
        </p:spPr>
      </p:pic>
      <p:pic>
        <p:nvPicPr>
          <p:cNvPr id="16" name="Graphique 15" descr="Tracteur">
            <a:extLst>
              <a:ext uri="{FF2B5EF4-FFF2-40B4-BE49-F238E27FC236}">
                <a16:creationId xmlns:a16="http://schemas.microsoft.com/office/drawing/2014/main" id="{2C4B1BD0-B83A-4DE3-ACBB-33978807FF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1600" y="2251759"/>
            <a:ext cx="914400" cy="914400"/>
          </a:xfrm>
          <a:prstGeom prst="rect">
            <a:avLst/>
          </a:prstGeom>
        </p:spPr>
      </p:pic>
      <p:pic>
        <p:nvPicPr>
          <p:cNvPr id="17" name="Graphique 16" descr="Appareil photo">
            <a:extLst>
              <a:ext uri="{FF2B5EF4-FFF2-40B4-BE49-F238E27FC236}">
                <a16:creationId xmlns:a16="http://schemas.microsoft.com/office/drawing/2014/main" id="{8FE7F9CA-D05C-4643-B003-54F94C3187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600" y="5263279"/>
            <a:ext cx="914400" cy="914400"/>
          </a:xfrm>
          <a:prstGeom prst="rect">
            <a:avLst/>
          </a:prstGeom>
        </p:spPr>
      </p:pic>
      <p:graphicFrame>
        <p:nvGraphicFramePr>
          <p:cNvPr id="22" name="Tableau 21">
            <a:extLst>
              <a:ext uri="{FF2B5EF4-FFF2-40B4-BE49-F238E27FC236}">
                <a16:creationId xmlns:a16="http://schemas.microsoft.com/office/drawing/2014/main" id="{D5205D4D-1A02-4C16-BA6A-33FF51ECF394}"/>
              </a:ext>
            </a:extLst>
          </p:cNvPr>
          <p:cNvGraphicFramePr>
            <a:graphicFrameLocks noGrp="1"/>
          </p:cNvGraphicFramePr>
          <p:nvPr>
            <p:extLst>
              <p:ext uri="{D42A27DB-BD31-4B8C-83A1-F6EECF244321}">
                <p14:modId xmlns:p14="http://schemas.microsoft.com/office/powerpoint/2010/main" val="3983388403"/>
              </p:ext>
            </p:extLst>
          </p:nvPr>
        </p:nvGraphicFramePr>
        <p:xfrm>
          <a:off x="6545179" y="1978019"/>
          <a:ext cx="5286237" cy="37084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Patrimoniale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Vulnérable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bl>
          </a:graphicData>
        </a:graphic>
      </p:graphicFrame>
      <p:graphicFrame>
        <p:nvGraphicFramePr>
          <p:cNvPr id="23" name="Tableau 22">
            <a:extLst>
              <a:ext uri="{FF2B5EF4-FFF2-40B4-BE49-F238E27FC236}">
                <a16:creationId xmlns:a16="http://schemas.microsoft.com/office/drawing/2014/main" id="{D94EBFAB-7E55-4AF5-B4AA-1CA750729142}"/>
              </a:ext>
            </a:extLst>
          </p:cNvPr>
          <p:cNvGraphicFramePr>
            <a:graphicFrameLocks noGrp="1"/>
          </p:cNvGraphicFramePr>
          <p:nvPr>
            <p:extLst>
              <p:ext uri="{D42A27DB-BD31-4B8C-83A1-F6EECF244321}">
                <p14:modId xmlns:p14="http://schemas.microsoft.com/office/powerpoint/2010/main" val="1685260331"/>
              </p:ext>
            </p:extLst>
          </p:nvPr>
        </p:nvGraphicFramePr>
        <p:xfrm>
          <a:off x="6545179" y="233811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96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25 M€ (26%)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4" name="Tableau 23">
            <a:extLst>
              <a:ext uri="{FF2B5EF4-FFF2-40B4-BE49-F238E27FC236}">
                <a16:creationId xmlns:a16="http://schemas.microsoft.com/office/drawing/2014/main" id="{B3D83C40-0344-47D8-AC12-A4B275812426}"/>
              </a:ext>
            </a:extLst>
          </p:cNvPr>
          <p:cNvGraphicFramePr>
            <a:graphicFrameLocks noGrp="1"/>
          </p:cNvGraphicFramePr>
          <p:nvPr>
            <p:extLst>
              <p:ext uri="{D42A27DB-BD31-4B8C-83A1-F6EECF244321}">
                <p14:modId xmlns:p14="http://schemas.microsoft.com/office/powerpoint/2010/main" val="3118683759"/>
              </p:ext>
            </p:extLst>
          </p:nvPr>
        </p:nvGraphicFramePr>
        <p:xfrm>
          <a:off x="6545179" y="384387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6 Mds€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4,4 Mds€ (73%)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53 900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41 200 ETP (76%)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5" name="Tableau 24">
            <a:extLst>
              <a:ext uri="{FF2B5EF4-FFF2-40B4-BE49-F238E27FC236}">
                <a16:creationId xmlns:a16="http://schemas.microsoft.com/office/drawing/2014/main" id="{C9F89448-A080-4935-9B14-12CE66853BC9}"/>
              </a:ext>
            </a:extLst>
          </p:cNvPr>
          <p:cNvGraphicFramePr>
            <a:graphicFrameLocks noGrp="1"/>
          </p:cNvGraphicFramePr>
          <p:nvPr>
            <p:extLst>
              <p:ext uri="{D42A27DB-BD31-4B8C-83A1-F6EECF244321}">
                <p14:modId xmlns:p14="http://schemas.microsoft.com/office/powerpoint/2010/main" val="1502187701"/>
              </p:ext>
            </p:extLst>
          </p:nvPr>
        </p:nvGraphicFramePr>
        <p:xfrm>
          <a:off x="6545178" y="5345124"/>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2,3 Mds€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18 000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spTree>
    <p:extLst>
      <p:ext uri="{BB962C8B-B14F-4D97-AF65-F5344CB8AC3E}">
        <p14:creationId xmlns:p14="http://schemas.microsoft.com/office/powerpoint/2010/main" val="2421796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t>Territoires partiellement dépendants</a:t>
            </a:r>
            <a:endParaRPr lang="fr-FR" dirty="0">
              <a:latin typeface="Century Gothic" panose="020B0502020202020204" pitchFamily="34" charset="0"/>
              <a:cs typeface="Calibri Light" panose="020F0302020204030204" pitchFamily="34" charset="0"/>
            </a:endParaRP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47</a:t>
            </a:fld>
            <a:endParaRPr lang="fr-FR"/>
          </a:p>
        </p:txBody>
      </p:sp>
      <p:sp>
        <p:nvSpPr>
          <p:cNvPr id="7" name="Espace réservé du contenu 3">
            <a:extLst>
              <a:ext uri="{FF2B5EF4-FFF2-40B4-BE49-F238E27FC236}">
                <a16:creationId xmlns:a16="http://schemas.microsoft.com/office/drawing/2014/main" id="{2201087C-DDC1-4660-BED9-340EE9BE2C27}"/>
              </a:ext>
            </a:extLst>
          </p:cNvPr>
          <p:cNvSpPr txBox="1">
            <a:spLocks/>
          </p:cNvSpPr>
          <p:nvPr/>
        </p:nvSpPr>
        <p:spPr>
          <a:xfrm>
            <a:off x="838199" y="1483607"/>
            <a:ext cx="10442171" cy="11970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t>21 milliards d’euros – 200 000 emplois</a:t>
            </a:r>
          </a:p>
        </p:txBody>
      </p:sp>
      <p:pic>
        <p:nvPicPr>
          <p:cNvPr id="12" name="Image 11">
            <a:extLst>
              <a:ext uri="{FF2B5EF4-FFF2-40B4-BE49-F238E27FC236}">
                <a16:creationId xmlns:a16="http://schemas.microsoft.com/office/drawing/2014/main" id="{6272B503-C6A9-4A85-9A3B-22ADF6CBD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59" t="24891" r="43583" b="18161"/>
          <a:stretch/>
        </p:blipFill>
        <p:spPr>
          <a:xfrm>
            <a:off x="838199" y="2680639"/>
            <a:ext cx="3600000" cy="3168337"/>
          </a:xfrm>
          <a:prstGeom prst="rect">
            <a:avLst/>
          </a:prstGeom>
        </p:spPr>
      </p:pic>
      <p:pic>
        <p:nvPicPr>
          <p:cNvPr id="16" name="Graphique 15" descr="Usine">
            <a:extLst>
              <a:ext uri="{FF2B5EF4-FFF2-40B4-BE49-F238E27FC236}">
                <a16:creationId xmlns:a16="http://schemas.microsoft.com/office/drawing/2014/main" id="{6B4717D6-E2C5-4FD2-8A54-041CC3153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3757519"/>
            <a:ext cx="914400" cy="914400"/>
          </a:xfrm>
          <a:prstGeom prst="rect">
            <a:avLst/>
          </a:prstGeom>
        </p:spPr>
      </p:pic>
      <p:pic>
        <p:nvPicPr>
          <p:cNvPr id="17" name="Graphique 16" descr="Tracteur">
            <a:extLst>
              <a:ext uri="{FF2B5EF4-FFF2-40B4-BE49-F238E27FC236}">
                <a16:creationId xmlns:a16="http://schemas.microsoft.com/office/drawing/2014/main" id="{EB33A550-6771-4785-8F23-7D45659F59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1600" y="2251759"/>
            <a:ext cx="914400" cy="914400"/>
          </a:xfrm>
          <a:prstGeom prst="rect">
            <a:avLst/>
          </a:prstGeom>
        </p:spPr>
      </p:pic>
      <p:pic>
        <p:nvPicPr>
          <p:cNvPr id="18" name="Graphique 17" descr="Appareil photo">
            <a:extLst>
              <a:ext uri="{FF2B5EF4-FFF2-40B4-BE49-F238E27FC236}">
                <a16:creationId xmlns:a16="http://schemas.microsoft.com/office/drawing/2014/main" id="{0D5C1A91-CC94-4BCC-9DD6-40AC458DE3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600" y="5263279"/>
            <a:ext cx="914400" cy="914400"/>
          </a:xfrm>
          <a:prstGeom prst="rect">
            <a:avLst/>
          </a:prstGeom>
        </p:spPr>
      </p:pic>
      <p:graphicFrame>
        <p:nvGraphicFramePr>
          <p:cNvPr id="25" name="Tableau 24">
            <a:extLst>
              <a:ext uri="{FF2B5EF4-FFF2-40B4-BE49-F238E27FC236}">
                <a16:creationId xmlns:a16="http://schemas.microsoft.com/office/drawing/2014/main" id="{6CBC3FAE-C956-47BF-8CB2-BCD0FB22A131}"/>
              </a:ext>
            </a:extLst>
          </p:cNvPr>
          <p:cNvGraphicFramePr>
            <a:graphicFrameLocks noGrp="1"/>
          </p:cNvGraphicFramePr>
          <p:nvPr>
            <p:extLst>
              <p:ext uri="{D42A27DB-BD31-4B8C-83A1-F6EECF244321}">
                <p14:modId xmlns:p14="http://schemas.microsoft.com/office/powerpoint/2010/main" val="3983388403"/>
              </p:ext>
            </p:extLst>
          </p:nvPr>
        </p:nvGraphicFramePr>
        <p:xfrm>
          <a:off x="6545179" y="1978019"/>
          <a:ext cx="5286237" cy="37084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Patrimoniale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dirty="0">
                          <a:solidFill>
                            <a:schemeClr val="tx1"/>
                          </a:solidFill>
                          <a:latin typeface="Raleway" panose="020B0503030101060003"/>
                        </a:rPr>
                        <a:t>Vulnérable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bl>
          </a:graphicData>
        </a:graphic>
      </p:graphicFrame>
      <p:graphicFrame>
        <p:nvGraphicFramePr>
          <p:cNvPr id="26" name="Tableau 25">
            <a:extLst>
              <a:ext uri="{FF2B5EF4-FFF2-40B4-BE49-F238E27FC236}">
                <a16:creationId xmlns:a16="http://schemas.microsoft.com/office/drawing/2014/main" id="{9F8394B6-64A1-471F-95F9-3161BC7BB063}"/>
              </a:ext>
            </a:extLst>
          </p:cNvPr>
          <p:cNvGraphicFramePr>
            <a:graphicFrameLocks noGrp="1"/>
          </p:cNvGraphicFramePr>
          <p:nvPr>
            <p:extLst>
              <p:ext uri="{D42A27DB-BD31-4B8C-83A1-F6EECF244321}">
                <p14:modId xmlns:p14="http://schemas.microsoft.com/office/powerpoint/2010/main" val="4052688341"/>
              </p:ext>
            </p:extLst>
          </p:nvPr>
        </p:nvGraphicFramePr>
        <p:xfrm>
          <a:off x="6545179" y="233811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197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31 M€ (16%)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Raleway" panose="020B0503030101060003"/>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7" name="Tableau 26">
            <a:extLst>
              <a:ext uri="{FF2B5EF4-FFF2-40B4-BE49-F238E27FC236}">
                <a16:creationId xmlns:a16="http://schemas.microsoft.com/office/drawing/2014/main" id="{4398FD8B-4B8D-486D-ACD1-F1D672304558}"/>
              </a:ext>
            </a:extLst>
          </p:cNvPr>
          <p:cNvGraphicFramePr>
            <a:graphicFrameLocks noGrp="1"/>
          </p:cNvGraphicFramePr>
          <p:nvPr>
            <p:extLst>
              <p:ext uri="{D42A27DB-BD31-4B8C-83A1-F6EECF244321}">
                <p14:modId xmlns:p14="http://schemas.microsoft.com/office/powerpoint/2010/main" val="3703932692"/>
              </p:ext>
            </p:extLst>
          </p:nvPr>
        </p:nvGraphicFramePr>
        <p:xfrm>
          <a:off x="6545179" y="3843879"/>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1,6 Mds€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1,2 Mds€ (75%)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17 200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12 700 ETP (74%)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graphicFrame>
        <p:nvGraphicFramePr>
          <p:cNvPr id="28" name="Tableau 27">
            <a:extLst>
              <a:ext uri="{FF2B5EF4-FFF2-40B4-BE49-F238E27FC236}">
                <a16:creationId xmlns:a16="http://schemas.microsoft.com/office/drawing/2014/main" id="{5747B7FD-A017-404F-A7D6-280BD8F17CF6}"/>
              </a:ext>
            </a:extLst>
          </p:cNvPr>
          <p:cNvGraphicFramePr>
            <a:graphicFrameLocks noGrp="1"/>
          </p:cNvGraphicFramePr>
          <p:nvPr>
            <p:extLst>
              <p:ext uri="{D42A27DB-BD31-4B8C-83A1-F6EECF244321}">
                <p14:modId xmlns:p14="http://schemas.microsoft.com/office/powerpoint/2010/main" val="1862725721"/>
              </p:ext>
            </p:extLst>
          </p:nvPr>
        </p:nvGraphicFramePr>
        <p:xfrm>
          <a:off x="6545178" y="5345124"/>
          <a:ext cx="5286237" cy="741680"/>
        </p:xfrm>
        <a:graphic>
          <a:graphicData uri="http://schemas.openxmlformats.org/drawingml/2006/table">
            <a:tbl>
              <a:tblPr firstRow="1" bandRow="1">
                <a:tableStyleId>{5C22544A-7EE6-4342-B048-85BDC9FD1C3A}</a:tableStyleId>
              </a:tblPr>
              <a:tblGrid>
                <a:gridCol w="1762079">
                  <a:extLst>
                    <a:ext uri="{9D8B030D-6E8A-4147-A177-3AD203B41FA5}">
                      <a16:colId xmlns:a16="http://schemas.microsoft.com/office/drawing/2014/main" val="3921943043"/>
                    </a:ext>
                  </a:extLst>
                </a:gridCol>
                <a:gridCol w="1762079">
                  <a:extLst>
                    <a:ext uri="{9D8B030D-6E8A-4147-A177-3AD203B41FA5}">
                      <a16:colId xmlns:a16="http://schemas.microsoft.com/office/drawing/2014/main" val="1251884966"/>
                    </a:ext>
                  </a:extLst>
                </a:gridCol>
                <a:gridCol w="1762079">
                  <a:extLst>
                    <a:ext uri="{9D8B030D-6E8A-4147-A177-3AD203B41FA5}">
                      <a16:colId xmlns:a16="http://schemas.microsoft.com/office/drawing/2014/main" val="191324168"/>
                    </a:ext>
                  </a:extLst>
                </a:gridCol>
              </a:tblGrid>
              <a:tr h="370840">
                <a:tc>
                  <a:txBody>
                    <a:bodyPr/>
                    <a:lstStyle/>
                    <a:p>
                      <a:pPr algn="l"/>
                      <a:r>
                        <a:rPr lang="fr-FR" sz="1600" b="0" dirty="0">
                          <a:solidFill>
                            <a:schemeClr val="tx1"/>
                          </a:solidFill>
                          <a:latin typeface="Raleway" panose="020B0503030101060003"/>
                        </a:rPr>
                        <a:t>Valeur ajoutée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2,1 Mds€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444434"/>
                  </a:ext>
                </a:extLst>
              </a:tr>
              <a:tr h="370840">
                <a:tc>
                  <a:txBody>
                    <a:bodyPr/>
                    <a:lstStyle/>
                    <a:p>
                      <a:pPr algn="l"/>
                      <a:r>
                        <a:rPr lang="fr-FR" sz="1600" b="0" dirty="0">
                          <a:solidFill>
                            <a:schemeClr val="tx1"/>
                          </a:solidFill>
                          <a:latin typeface="Raleway" panose="020B0503030101060003"/>
                        </a:rPr>
                        <a:t>Effectifs salariés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17 000 ETP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0" dirty="0">
                          <a:solidFill>
                            <a:schemeClr val="tx1"/>
                          </a:solidFill>
                          <a:latin typeface="Raleway" panose="020B0503030101060003"/>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661523"/>
                  </a:ext>
                </a:extLst>
              </a:tr>
            </a:tbl>
          </a:graphicData>
        </a:graphic>
      </p:graphicFrame>
    </p:spTree>
    <p:extLst>
      <p:ext uri="{BB962C8B-B14F-4D97-AF65-F5344CB8AC3E}">
        <p14:creationId xmlns:p14="http://schemas.microsoft.com/office/powerpoint/2010/main" val="3391883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cs typeface="Calibri Light" panose="020F0302020204030204" pitchFamily="34" charset="0"/>
              </a:rPr>
              <a:t>Bilan de l’approche par la vulnérabilité</a:t>
            </a: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48</a:t>
            </a:fld>
            <a:endParaRPr lang="fr-FR"/>
          </a:p>
        </p:txBody>
      </p:sp>
      <p:sp>
        <p:nvSpPr>
          <p:cNvPr id="7" name="Espace réservé du contenu 2">
            <a:extLst>
              <a:ext uri="{FF2B5EF4-FFF2-40B4-BE49-F238E27FC236}">
                <a16:creationId xmlns:a16="http://schemas.microsoft.com/office/drawing/2014/main" id="{AAF068E9-0C1F-42ED-987A-4EE9048A71AF}"/>
              </a:ext>
            </a:extLst>
          </p:cNvPr>
          <p:cNvSpPr>
            <a:spLocks noGrp="1"/>
          </p:cNvSpPr>
          <p:nvPr>
            <p:ph sz="half" idx="1"/>
          </p:nvPr>
        </p:nvSpPr>
        <p:spPr>
          <a:xfrm>
            <a:off x="838199" y="4680606"/>
            <a:ext cx="10018221" cy="773053"/>
          </a:xfrm>
        </p:spPr>
        <p:txBody>
          <a:bodyPr/>
          <a:lstStyle/>
          <a:p>
            <a:r>
              <a:rPr lang="fr-FR" dirty="0"/>
              <a:t>Une grande hétérogénéité des territoires en termes de spécialisation, qui s’articule par ailleurs avec la disponibilité de la ressource en eau</a:t>
            </a:r>
          </a:p>
        </p:txBody>
      </p:sp>
      <p:sp>
        <p:nvSpPr>
          <p:cNvPr id="5" name="Rectangle 4">
            <a:extLst>
              <a:ext uri="{FF2B5EF4-FFF2-40B4-BE49-F238E27FC236}">
                <a16:creationId xmlns:a16="http://schemas.microsoft.com/office/drawing/2014/main" id="{DF97CD55-1FA6-4E2B-8F9A-DBC794F06CA7}"/>
              </a:ext>
            </a:extLst>
          </p:cNvPr>
          <p:cNvSpPr/>
          <p:nvPr/>
        </p:nvSpPr>
        <p:spPr>
          <a:xfrm>
            <a:off x="1167063" y="1756617"/>
            <a:ext cx="4058653" cy="2225842"/>
          </a:xfrm>
          <a:prstGeom prst="rect">
            <a:avLst/>
          </a:prstGeom>
          <a:solidFill>
            <a:srgbClr val="9E087D"/>
          </a:solidFill>
          <a:ln>
            <a:solidFill>
              <a:srgbClr val="9E0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542F61C-EEAD-4E8F-B25A-C900DA0032D8}"/>
              </a:ext>
            </a:extLst>
          </p:cNvPr>
          <p:cNvSpPr/>
          <p:nvPr/>
        </p:nvSpPr>
        <p:spPr>
          <a:xfrm>
            <a:off x="6966284" y="1756617"/>
            <a:ext cx="4058653" cy="2225842"/>
          </a:xfrm>
          <a:prstGeom prst="rect">
            <a:avLst/>
          </a:prstGeom>
          <a:solidFill>
            <a:srgbClr val="E2007A"/>
          </a:solidFill>
          <a:ln>
            <a:solidFill>
              <a:srgbClr val="E20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BD6ED6D-B0B6-45CF-A8B5-D2E9F0D74C36}"/>
              </a:ext>
            </a:extLst>
          </p:cNvPr>
          <p:cNvSpPr txBox="1"/>
          <p:nvPr/>
        </p:nvSpPr>
        <p:spPr>
          <a:xfrm>
            <a:off x="1770357" y="2517730"/>
            <a:ext cx="2852063" cy="707886"/>
          </a:xfrm>
          <a:prstGeom prst="rect">
            <a:avLst/>
          </a:prstGeom>
          <a:noFill/>
        </p:spPr>
        <p:txBody>
          <a:bodyPr wrap="none" rtlCol="0">
            <a:spAutoFit/>
          </a:bodyPr>
          <a:lstStyle/>
          <a:p>
            <a:pPr algn="ctr"/>
            <a:r>
              <a:rPr lang="fr-FR" sz="2400" dirty="0">
                <a:solidFill>
                  <a:schemeClr val="bg1"/>
                </a:solidFill>
                <a:latin typeface="Raleway" panose="020B0503030101060003"/>
              </a:rPr>
              <a:t>90 000 emplois ETP</a:t>
            </a:r>
          </a:p>
          <a:p>
            <a:pPr algn="ctr"/>
            <a:r>
              <a:rPr lang="fr-FR" sz="1600" i="1" dirty="0">
                <a:solidFill>
                  <a:schemeClr val="bg1"/>
                </a:solidFill>
                <a:latin typeface="Raleway" panose="020B0503030101060003"/>
              </a:rPr>
              <a:t>(hors agriculture vulnérable)</a:t>
            </a:r>
          </a:p>
        </p:txBody>
      </p:sp>
      <p:sp>
        <p:nvSpPr>
          <p:cNvPr id="11" name="ZoneTexte 10">
            <a:extLst>
              <a:ext uri="{FF2B5EF4-FFF2-40B4-BE49-F238E27FC236}">
                <a16:creationId xmlns:a16="http://schemas.microsoft.com/office/drawing/2014/main" id="{42CACCB4-2FE9-4959-A46D-F214009A56EF}"/>
              </a:ext>
            </a:extLst>
          </p:cNvPr>
          <p:cNvSpPr txBox="1"/>
          <p:nvPr/>
        </p:nvSpPr>
        <p:spPr>
          <a:xfrm>
            <a:off x="7567862" y="2269373"/>
            <a:ext cx="2853781" cy="1200329"/>
          </a:xfrm>
          <a:prstGeom prst="rect">
            <a:avLst/>
          </a:prstGeom>
          <a:noFill/>
        </p:spPr>
        <p:txBody>
          <a:bodyPr wrap="square" rtlCol="0">
            <a:spAutoFit/>
          </a:bodyPr>
          <a:lstStyle/>
          <a:p>
            <a:pPr algn="ctr"/>
            <a:r>
              <a:rPr lang="fr-FR" sz="2400" dirty="0">
                <a:solidFill>
                  <a:schemeClr val="bg1"/>
                </a:solidFill>
                <a:latin typeface="Raleway" panose="020B0503030101060003"/>
              </a:rPr>
              <a:t>9,9 milliards d’euros de valeur ajoutée</a:t>
            </a:r>
            <a:endParaRPr lang="fr-FR" sz="1600" i="1" dirty="0">
              <a:solidFill>
                <a:schemeClr val="bg1"/>
              </a:solidFill>
              <a:latin typeface="Raleway" panose="020B0503030101060003"/>
            </a:endParaRPr>
          </a:p>
        </p:txBody>
      </p:sp>
    </p:spTree>
    <p:extLst>
      <p:ext uri="{BB962C8B-B14F-4D97-AF65-F5344CB8AC3E}">
        <p14:creationId xmlns:p14="http://schemas.microsoft.com/office/powerpoint/2010/main" val="307456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Objectifs de l’étude prospective (Phase 2)</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49</a:t>
            </a:fld>
            <a:endParaRPr lang="fr-FR"/>
          </a:p>
        </p:txBody>
      </p:sp>
    </p:spTree>
    <p:extLst>
      <p:ext uri="{BB962C8B-B14F-4D97-AF65-F5344CB8AC3E}">
        <p14:creationId xmlns:p14="http://schemas.microsoft.com/office/powerpoint/2010/main" val="14306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Les principaux résultats de l’étude qualitative</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5</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514350" indent="-514350">
              <a:buAutoNum type="arabicPeriod"/>
            </a:pPr>
            <a:r>
              <a:rPr lang="fr-FR" sz="1800" dirty="0"/>
              <a:t>Des crises ayant montré les forces et faiblesses du système actuel</a:t>
            </a:r>
          </a:p>
          <a:p>
            <a:pPr marL="514350" indent="-514350">
              <a:buAutoNum type="arabicPeriod"/>
            </a:pPr>
            <a:r>
              <a:rPr lang="fr-FR" sz="1800" dirty="0"/>
              <a:t>Une adaptation déjà présente aux risques de situation de crises</a:t>
            </a:r>
          </a:p>
          <a:p>
            <a:pPr marL="514350" indent="-514350">
              <a:buAutoNum type="arabicPeriod"/>
            </a:pPr>
            <a:r>
              <a:rPr lang="fr-FR" sz="1800" dirty="0"/>
              <a:t>Un enjeu climatique perçu comme inéluctable mais peu concret au quotidien dans un contexte de changements et d’incertitudes</a:t>
            </a:r>
          </a:p>
          <a:p>
            <a:pPr marL="514350" indent="-514350">
              <a:buAutoNum type="arabicPeriod"/>
            </a:pPr>
            <a:r>
              <a:rPr lang="fr-FR" sz="1800" dirty="0"/>
              <a:t>Échanges avec l’auditoire </a:t>
            </a:r>
          </a:p>
        </p:txBody>
      </p:sp>
    </p:spTree>
    <p:extLst>
      <p:ext uri="{BB962C8B-B14F-4D97-AF65-F5344CB8AC3E}">
        <p14:creationId xmlns:p14="http://schemas.microsoft.com/office/powerpoint/2010/main" val="3379141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Objectifs de la phase 2</a:t>
            </a:r>
            <a:endParaRPr lang="fr-FR" dirty="0">
              <a:latin typeface="Century Gothic" panose="020B0502020202020204" pitchFamily="34" charset="0"/>
              <a:cs typeface="Calibri Light" panose="020F0302020204030204" pitchFamily="34" charset="0"/>
            </a:endParaRPr>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50</a:t>
            </a:fld>
            <a:endParaRPr lang="fr-FR"/>
          </a:p>
        </p:txBody>
      </p:sp>
      <p:sp>
        <p:nvSpPr>
          <p:cNvPr id="5" name="ZoneTexte 4">
            <a:extLst>
              <a:ext uri="{FF2B5EF4-FFF2-40B4-BE49-F238E27FC236}">
                <a16:creationId xmlns:a16="http://schemas.microsoft.com/office/drawing/2014/main" id="{40C30ABC-8D2A-4DFE-9D30-E1935F06BE1B}"/>
              </a:ext>
            </a:extLst>
          </p:cNvPr>
          <p:cNvSpPr txBox="1"/>
          <p:nvPr/>
        </p:nvSpPr>
        <p:spPr>
          <a:xfrm>
            <a:off x="3359696" y="1646239"/>
            <a:ext cx="5472608" cy="646331"/>
          </a:xfrm>
          <a:prstGeom prst="rect">
            <a:avLst/>
          </a:prstGeom>
          <a:noFill/>
        </p:spPr>
        <p:txBody>
          <a:bodyPr wrap="square" rtlCol="0">
            <a:spAutoFit/>
          </a:bodyPr>
          <a:lstStyle/>
          <a:p>
            <a:pPr algn="ctr"/>
            <a:r>
              <a:rPr lang="fr-FR" b="1" dirty="0">
                <a:latin typeface="Raleway" panose="020B0503030101060003"/>
              </a:rPr>
              <a:t>Objectif : </a:t>
            </a:r>
            <a:r>
              <a:rPr lang="fr-FR" dirty="0">
                <a:latin typeface="Raleway" panose="020B0503030101060003"/>
              </a:rPr>
              <a:t>Dresser un tableau des futurs possibles du territoire d’influence de la Durance</a:t>
            </a:r>
          </a:p>
        </p:txBody>
      </p:sp>
      <p:sp>
        <p:nvSpPr>
          <p:cNvPr id="7" name="ZoneTexte 6">
            <a:extLst>
              <a:ext uri="{FF2B5EF4-FFF2-40B4-BE49-F238E27FC236}">
                <a16:creationId xmlns:a16="http://schemas.microsoft.com/office/drawing/2014/main" id="{A4251CB6-3067-477B-B600-0C71473C3686}"/>
              </a:ext>
            </a:extLst>
          </p:cNvPr>
          <p:cNvSpPr txBox="1"/>
          <p:nvPr/>
        </p:nvSpPr>
        <p:spPr>
          <a:xfrm>
            <a:off x="2676498" y="4563433"/>
            <a:ext cx="6839004" cy="1477328"/>
          </a:xfrm>
          <a:prstGeom prst="rect">
            <a:avLst/>
          </a:prstGeom>
          <a:noFill/>
        </p:spPr>
        <p:txBody>
          <a:bodyPr wrap="square" rtlCol="0">
            <a:spAutoFit/>
          </a:bodyPr>
          <a:lstStyle/>
          <a:p>
            <a:r>
              <a:rPr lang="fr-FR" b="1" dirty="0">
                <a:latin typeface="Raleway" panose="020B0503030101060003"/>
              </a:rPr>
              <a:t>Output :</a:t>
            </a:r>
          </a:p>
          <a:p>
            <a:pPr marL="285750" indent="-285750">
              <a:buFont typeface="Arial" panose="020B0604020202020204" pitchFamily="34" charset="0"/>
              <a:buChar char="•"/>
            </a:pPr>
            <a:r>
              <a:rPr lang="fr-FR" dirty="0">
                <a:latin typeface="Raleway" panose="020B0503030101060003"/>
              </a:rPr>
              <a:t>Conditions macroéconomiques et de gouvernance pour la réalisation de chaque scénario</a:t>
            </a:r>
          </a:p>
          <a:p>
            <a:pPr marL="285750" indent="-285750">
              <a:buFont typeface="Arial" panose="020B0604020202020204" pitchFamily="34" charset="0"/>
              <a:buChar char="•"/>
            </a:pPr>
            <a:r>
              <a:rPr lang="fr-FR" dirty="0">
                <a:latin typeface="Raleway" panose="020B0503030101060003"/>
              </a:rPr>
              <a:t>Estimation des grandeurs économiques (emplois salariés et valeur ajoutée) associées à chaque scénario</a:t>
            </a:r>
          </a:p>
        </p:txBody>
      </p:sp>
      <p:grpSp>
        <p:nvGrpSpPr>
          <p:cNvPr id="9" name="Groupe 8">
            <a:extLst>
              <a:ext uri="{FF2B5EF4-FFF2-40B4-BE49-F238E27FC236}">
                <a16:creationId xmlns:a16="http://schemas.microsoft.com/office/drawing/2014/main" id="{3BF6BC71-5BD7-47DD-AFAD-CE5B1677D025}"/>
              </a:ext>
            </a:extLst>
          </p:cNvPr>
          <p:cNvGrpSpPr/>
          <p:nvPr/>
        </p:nvGrpSpPr>
        <p:grpSpPr>
          <a:xfrm>
            <a:off x="2847543" y="2764935"/>
            <a:ext cx="2339353" cy="896296"/>
            <a:chOff x="392640" y="2697114"/>
            <a:chExt cx="2339353" cy="896296"/>
          </a:xfrm>
        </p:grpSpPr>
        <p:pic>
          <p:nvPicPr>
            <p:cNvPr id="10" name="Image 9">
              <a:extLst>
                <a:ext uri="{FF2B5EF4-FFF2-40B4-BE49-F238E27FC236}">
                  <a16:creationId xmlns:a16="http://schemas.microsoft.com/office/drawing/2014/main" id="{3F048C7E-FC8A-4833-89B2-A0FC56EAA3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7" y="2697114"/>
              <a:ext cx="896296" cy="896296"/>
            </a:xfrm>
            <a:prstGeom prst="rect">
              <a:avLst/>
            </a:prstGeom>
          </p:spPr>
        </p:pic>
        <p:grpSp>
          <p:nvGrpSpPr>
            <p:cNvPr id="11" name="Groupe 10">
              <a:extLst>
                <a:ext uri="{FF2B5EF4-FFF2-40B4-BE49-F238E27FC236}">
                  <a16:creationId xmlns:a16="http://schemas.microsoft.com/office/drawing/2014/main" id="{5552DD4F-DA84-4988-BDDF-4F4F1030B858}"/>
                </a:ext>
              </a:extLst>
            </p:cNvPr>
            <p:cNvGrpSpPr/>
            <p:nvPr/>
          </p:nvGrpSpPr>
          <p:grpSpPr>
            <a:xfrm>
              <a:off x="392640" y="2702966"/>
              <a:ext cx="1353255" cy="890444"/>
              <a:chOff x="392640" y="2702966"/>
              <a:chExt cx="1353255" cy="890444"/>
            </a:xfrm>
          </p:grpSpPr>
          <p:pic>
            <p:nvPicPr>
              <p:cNvPr id="12" name="Image 11">
                <a:extLst>
                  <a:ext uri="{FF2B5EF4-FFF2-40B4-BE49-F238E27FC236}">
                    <a16:creationId xmlns:a16="http://schemas.microsoft.com/office/drawing/2014/main" id="{8D1251AC-96E1-44FF-A6CA-199F4B402600}"/>
                  </a:ext>
                </a:extLst>
              </p:cNvPr>
              <p:cNvPicPr>
                <a:picLocks noChangeAspect="1"/>
              </p:cNvPicPr>
              <p:nvPr/>
            </p:nvPicPr>
            <p:blipFill>
              <a:blip r:embed="rId3"/>
              <a:stretch>
                <a:fillRect/>
              </a:stretch>
            </p:blipFill>
            <p:spPr>
              <a:xfrm>
                <a:off x="457200" y="3010743"/>
                <a:ext cx="1224136" cy="582667"/>
              </a:xfrm>
              <a:prstGeom prst="rect">
                <a:avLst/>
              </a:prstGeom>
            </p:spPr>
          </p:pic>
          <p:sp>
            <p:nvSpPr>
              <p:cNvPr id="13" name="ZoneTexte 12">
                <a:extLst>
                  <a:ext uri="{FF2B5EF4-FFF2-40B4-BE49-F238E27FC236}">
                    <a16:creationId xmlns:a16="http://schemas.microsoft.com/office/drawing/2014/main" id="{90D644C8-506B-4102-8594-35BA0ED5C1D6}"/>
                  </a:ext>
                </a:extLst>
              </p:cNvPr>
              <p:cNvSpPr txBox="1"/>
              <p:nvPr/>
            </p:nvSpPr>
            <p:spPr>
              <a:xfrm>
                <a:off x="392640" y="2702966"/>
                <a:ext cx="1353255" cy="276999"/>
              </a:xfrm>
              <a:prstGeom prst="rect">
                <a:avLst/>
              </a:prstGeom>
              <a:noFill/>
            </p:spPr>
            <p:txBody>
              <a:bodyPr wrap="none" rtlCol="0">
                <a:spAutoFit/>
              </a:bodyPr>
              <a:lstStyle/>
              <a:p>
                <a:pPr algn="ctr"/>
                <a:r>
                  <a:rPr lang="fr-FR" sz="1200" b="1" dirty="0">
                    <a:latin typeface="Raleway" panose="020B0503030101060003"/>
                  </a:rPr>
                  <a:t>Rapport Phase 1</a:t>
                </a:r>
              </a:p>
            </p:txBody>
          </p:sp>
        </p:grpSp>
      </p:grpSp>
      <p:grpSp>
        <p:nvGrpSpPr>
          <p:cNvPr id="14" name="Groupe 13">
            <a:extLst>
              <a:ext uri="{FF2B5EF4-FFF2-40B4-BE49-F238E27FC236}">
                <a16:creationId xmlns:a16="http://schemas.microsoft.com/office/drawing/2014/main" id="{A099035E-956D-4EE5-9666-06DE43B2A365}"/>
              </a:ext>
            </a:extLst>
          </p:cNvPr>
          <p:cNvGrpSpPr/>
          <p:nvPr/>
        </p:nvGrpSpPr>
        <p:grpSpPr>
          <a:xfrm>
            <a:off x="7030581" y="2767117"/>
            <a:ext cx="2344962" cy="896296"/>
            <a:chOff x="6412008" y="2697114"/>
            <a:chExt cx="2344962" cy="896296"/>
          </a:xfrm>
        </p:grpSpPr>
        <p:pic>
          <p:nvPicPr>
            <p:cNvPr id="15" name="Image 14">
              <a:extLst>
                <a:ext uri="{FF2B5EF4-FFF2-40B4-BE49-F238E27FC236}">
                  <a16:creationId xmlns:a16="http://schemas.microsoft.com/office/drawing/2014/main" id="{76D004BA-5463-487B-AA1A-4ED4B3837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008" y="2697114"/>
              <a:ext cx="896296" cy="896296"/>
            </a:xfrm>
            <a:prstGeom prst="rect">
              <a:avLst/>
            </a:prstGeom>
          </p:spPr>
        </p:pic>
        <p:pic>
          <p:nvPicPr>
            <p:cNvPr id="16" name="Image 15">
              <a:extLst>
                <a:ext uri="{FF2B5EF4-FFF2-40B4-BE49-F238E27FC236}">
                  <a16:creationId xmlns:a16="http://schemas.microsoft.com/office/drawing/2014/main" id="{4F863687-65FE-4848-8663-90BC64B2299A}"/>
                </a:ext>
              </a:extLst>
            </p:cNvPr>
            <p:cNvPicPr>
              <a:picLocks noChangeAspect="1"/>
            </p:cNvPicPr>
            <p:nvPr/>
          </p:nvPicPr>
          <p:blipFill>
            <a:blip r:embed="rId5"/>
            <a:stretch>
              <a:fillRect/>
            </a:stretch>
          </p:blipFill>
          <p:spPr>
            <a:xfrm>
              <a:off x="7460826" y="3010743"/>
              <a:ext cx="1296144" cy="580485"/>
            </a:xfrm>
            <a:prstGeom prst="rect">
              <a:avLst/>
            </a:prstGeom>
          </p:spPr>
        </p:pic>
        <p:sp>
          <p:nvSpPr>
            <p:cNvPr id="17" name="ZoneTexte 16">
              <a:extLst>
                <a:ext uri="{FF2B5EF4-FFF2-40B4-BE49-F238E27FC236}">
                  <a16:creationId xmlns:a16="http://schemas.microsoft.com/office/drawing/2014/main" id="{E9237808-5E88-4F51-90E1-7217C1726CF3}"/>
                </a:ext>
              </a:extLst>
            </p:cNvPr>
            <p:cNvSpPr txBox="1"/>
            <p:nvPr/>
          </p:nvSpPr>
          <p:spPr>
            <a:xfrm>
              <a:off x="7569626" y="2697114"/>
              <a:ext cx="1010212" cy="276999"/>
            </a:xfrm>
            <a:prstGeom prst="rect">
              <a:avLst/>
            </a:prstGeom>
            <a:noFill/>
          </p:spPr>
          <p:txBody>
            <a:bodyPr wrap="none" rtlCol="0">
              <a:spAutoFit/>
            </a:bodyPr>
            <a:lstStyle/>
            <a:p>
              <a:pPr algn="ctr"/>
              <a:r>
                <a:rPr lang="fr-FR" sz="1200" b="1" dirty="0">
                  <a:latin typeface="Raleway" panose="020B0503030101060003"/>
                </a:rPr>
                <a:t>Projet R²D²</a:t>
              </a:r>
            </a:p>
          </p:txBody>
        </p:sp>
      </p:grpSp>
      <p:sp>
        <p:nvSpPr>
          <p:cNvPr id="18" name="ZoneTexte 17">
            <a:extLst>
              <a:ext uri="{FF2B5EF4-FFF2-40B4-BE49-F238E27FC236}">
                <a16:creationId xmlns:a16="http://schemas.microsoft.com/office/drawing/2014/main" id="{95AE8EE8-B178-4DEA-B30E-8E28EEE9FDA1}"/>
              </a:ext>
            </a:extLst>
          </p:cNvPr>
          <p:cNvSpPr txBox="1"/>
          <p:nvPr/>
        </p:nvSpPr>
        <p:spPr>
          <a:xfrm>
            <a:off x="2813815" y="3728298"/>
            <a:ext cx="2644848" cy="307777"/>
          </a:xfrm>
          <a:prstGeom prst="rect">
            <a:avLst/>
          </a:prstGeom>
          <a:noFill/>
        </p:spPr>
        <p:txBody>
          <a:bodyPr wrap="square" rtlCol="0">
            <a:spAutoFit/>
          </a:bodyPr>
          <a:lstStyle/>
          <a:p>
            <a:pPr algn="ctr"/>
            <a:r>
              <a:rPr lang="fr-FR" sz="1400" dirty="0">
                <a:latin typeface="Raleway" panose="020B0503030101060003"/>
              </a:rPr>
              <a:t>Bilan de la situation actuelle</a:t>
            </a:r>
          </a:p>
        </p:txBody>
      </p:sp>
      <p:sp>
        <p:nvSpPr>
          <p:cNvPr id="19" name="ZoneTexte 18">
            <a:extLst>
              <a:ext uri="{FF2B5EF4-FFF2-40B4-BE49-F238E27FC236}">
                <a16:creationId xmlns:a16="http://schemas.microsoft.com/office/drawing/2014/main" id="{0D069157-5241-488D-A225-2AFCED43BF79}"/>
              </a:ext>
            </a:extLst>
          </p:cNvPr>
          <p:cNvSpPr txBox="1"/>
          <p:nvPr/>
        </p:nvSpPr>
        <p:spPr>
          <a:xfrm>
            <a:off x="6888088" y="3730480"/>
            <a:ext cx="2644848" cy="523220"/>
          </a:xfrm>
          <a:prstGeom prst="rect">
            <a:avLst/>
          </a:prstGeom>
          <a:noFill/>
        </p:spPr>
        <p:txBody>
          <a:bodyPr wrap="square" rtlCol="0">
            <a:spAutoFit/>
          </a:bodyPr>
          <a:lstStyle/>
          <a:p>
            <a:pPr algn="ctr"/>
            <a:r>
              <a:rPr lang="fr-FR" sz="1400" dirty="0">
                <a:latin typeface="Raleway" panose="020B0503030101060003"/>
              </a:rPr>
              <a:t>Scénarios d’offre et demande en eau en 2050</a:t>
            </a:r>
          </a:p>
        </p:txBody>
      </p:sp>
      <p:sp>
        <p:nvSpPr>
          <p:cNvPr id="20" name="Flèche : bas 19">
            <a:extLst>
              <a:ext uri="{FF2B5EF4-FFF2-40B4-BE49-F238E27FC236}">
                <a16:creationId xmlns:a16="http://schemas.microsoft.com/office/drawing/2014/main" id="{9E853212-ADEC-4931-A8B6-A63E6505A5F0}"/>
              </a:ext>
            </a:extLst>
          </p:cNvPr>
          <p:cNvSpPr/>
          <p:nvPr/>
        </p:nvSpPr>
        <p:spPr>
          <a:xfrm>
            <a:off x="5909644" y="2617115"/>
            <a:ext cx="360040" cy="2088232"/>
          </a:xfrm>
          <a:prstGeom prst="downArrow">
            <a:avLst/>
          </a:prstGeom>
          <a:solidFill>
            <a:schemeClr val="bg1">
              <a:lumMod val="85000"/>
            </a:schemeClr>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aleway" panose="020B0503030101060003"/>
            </a:endParaRPr>
          </a:p>
        </p:txBody>
      </p:sp>
    </p:spTree>
    <p:extLst>
      <p:ext uri="{BB962C8B-B14F-4D97-AF65-F5344CB8AC3E}">
        <p14:creationId xmlns:p14="http://schemas.microsoft.com/office/powerpoint/2010/main" val="193538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B582D-F9A9-4222-9BAA-C9AC99A6083B}"/>
              </a:ext>
            </a:extLst>
          </p:cNvPr>
          <p:cNvSpPr>
            <a:spLocks noGrp="1"/>
          </p:cNvSpPr>
          <p:nvPr>
            <p:ph type="title"/>
          </p:nvPr>
        </p:nvSpPr>
        <p:spPr/>
        <p:txBody>
          <a:bodyPr/>
          <a:lstStyle/>
          <a:p>
            <a:r>
              <a:rPr lang="fr-FR" sz="4800" dirty="0"/>
              <a:t>Les principaux résultats de l’étude qualitative</a:t>
            </a:r>
          </a:p>
        </p:txBody>
      </p:sp>
      <p:pic>
        <p:nvPicPr>
          <p:cNvPr id="7" name="Espace réservé pour une image  6">
            <a:extLst>
              <a:ext uri="{FF2B5EF4-FFF2-40B4-BE49-F238E27FC236}">
                <a16:creationId xmlns:a16="http://schemas.microsoft.com/office/drawing/2014/main" id="{6501E946-8413-47C6-9358-97732D58F60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29854" b="29854"/>
          <a:stretch>
            <a:fillRect/>
          </a:stretch>
        </p:blipFill>
        <p:spPr/>
      </p:pic>
      <p:sp>
        <p:nvSpPr>
          <p:cNvPr id="6" name="Espace réservé du pied de page 5">
            <a:extLst>
              <a:ext uri="{FF2B5EF4-FFF2-40B4-BE49-F238E27FC236}">
                <a16:creationId xmlns:a16="http://schemas.microsoft.com/office/drawing/2014/main" id="{143F3523-4DF5-4D60-A718-8F000917801C}"/>
              </a:ext>
            </a:extLst>
          </p:cNvPr>
          <p:cNvSpPr>
            <a:spLocks noGrp="1"/>
          </p:cNvSpPr>
          <p:nvPr>
            <p:ph type="ftr" sz="quarter" idx="11"/>
          </p:nvPr>
        </p:nvSpPr>
        <p:spPr/>
        <p:txBody>
          <a:bodyPr/>
          <a:lstStyle/>
          <a:p>
            <a:r>
              <a:rPr lang="fr-FR"/>
              <a:t>Syndicat Mixte d’Aménagement de la vallée de la Durance EPTB DURANCE</a:t>
            </a:r>
          </a:p>
        </p:txBody>
      </p:sp>
      <p:sp>
        <p:nvSpPr>
          <p:cNvPr id="4" name="Espace réservé du numéro de diapositive 3">
            <a:extLst>
              <a:ext uri="{FF2B5EF4-FFF2-40B4-BE49-F238E27FC236}">
                <a16:creationId xmlns:a16="http://schemas.microsoft.com/office/drawing/2014/main" id="{C94D76EC-2E05-4BCD-A49D-57E9F8D1C2B2}"/>
              </a:ext>
            </a:extLst>
          </p:cNvPr>
          <p:cNvSpPr>
            <a:spLocks noGrp="1"/>
          </p:cNvSpPr>
          <p:nvPr>
            <p:ph type="sldNum" sz="quarter" idx="12"/>
          </p:nvPr>
        </p:nvSpPr>
        <p:spPr/>
        <p:txBody>
          <a:bodyPr/>
          <a:lstStyle/>
          <a:p>
            <a:fld id="{0CBD8C4B-466F-42AA-8323-23618FFBE172}" type="slidenum">
              <a:rPr lang="fr-FR" smtClean="0"/>
              <a:pPr/>
              <a:t>6</a:t>
            </a:fld>
            <a:endParaRPr lang="fr-FR"/>
          </a:p>
        </p:txBody>
      </p:sp>
      <p:sp>
        <p:nvSpPr>
          <p:cNvPr id="8" name="Espace réservé du texte 7">
            <a:extLst>
              <a:ext uri="{FF2B5EF4-FFF2-40B4-BE49-F238E27FC236}">
                <a16:creationId xmlns:a16="http://schemas.microsoft.com/office/drawing/2014/main" id="{99805938-70E2-4593-9CAF-6E4202F8AFD0}"/>
              </a:ext>
            </a:extLst>
          </p:cNvPr>
          <p:cNvSpPr>
            <a:spLocks noGrp="1"/>
          </p:cNvSpPr>
          <p:nvPr>
            <p:ph type="body" idx="1"/>
          </p:nvPr>
        </p:nvSpPr>
        <p:spPr/>
        <p:txBody>
          <a:bodyPr numCol="1"/>
          <a:lstStyle/>
          <a:p>
            <a:pPr marL="514350" indent="-514350">
              <a:buAutoNum type="arabicPeriod"/>
            </a:pPr>
            <a:r>
              <a:rPr lang="fr-FR" sz="1800" b="1" dirty="0"/>
              <a:t>Des crises ayant montré les forces et faiblesses du système actuel</a:t>
            </a:r>
          </a:p>
          <a:p>
            <a:pPr marL="514350" indent="-514350">
              <a:buAutoNum type="arabicPeriod"/>
            </a:pPr>
            <a:r>
              <a:rPr lang="fr-FR" sz="1800" dirty="0"/>
              <a:t>Une adaptation déjà présente aux risques de situation de crises</a:t>
            </a:r>
          </a:p>
          <a:p>
            <a:pPr marL="514350" indent="-514350">
              <a:buAutoNum type="arabicPeriod"/>
            </a:pPr>
            <a:r>
              <a:rPr lang="fr-FR" sz="1800" dirty="0"/>
              <a:t>Un enjeu climatique perçu comme inéluctable mais peu concret au quotidien dans un contexte de changements et d’incertitudes</a:t>
            </a:r>
          </a:p>
          <a:p>
            <a:pPr marL="514350" indent="-514350">
              <a:buAutoNum type="arabicPeriod"/>
            </a:pPr>
            <a:r>
              <a:rPr lang="fr-FR" sz="1800" dirty="0"/>
              <a:t>Échanges avec l’auditoire </a:t>
            </a:r>
          </a:p>
        </p:txBody>
      </p:sp>
    </p:spTree>
    <p:extLst>
      <p:ext uri="{BB962C8B-B14F-4D97-AF65-F5344CB8AC3E}">
        <p14:creationId xmlns:p14="http://schemas.microsoft.com/office/powerpoint/2010/main" val="4188890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La sécheresse de 2007 : chronologie</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7</a:t>
            </a:fld>
            <a:endParaRPr lang="fr-FR"/>
          </a:p>
        </p:txBody>
      </p:sp>
      <p:cxnSp>
        <p:nvCxnSpPr>
          <p:cNvPr id="5" name="Connecteur droit 4">
            <a:extLst>
              <a:ext uri="{FF2B5EF4-FFF2-40B4-BE49-F238E27FC236}">
                <a16:creationId xmlns:a16="http://schemas.microsoft.com/office/drawing/2014/main" id="{7EB5EB55-B2A8-4940-BB88-84EF6442D1E2}"/>
              </a:ext>
            </a:extLst>
          </p:cNvPr>
          <p:cNvCxnSpPr>
            <a:cxnSpLocks/>
          </p:cNvCxnSpPr>
          <p:nvPr/>
        </p:nvCxnSpPr>
        <p:spPr>
          <a:xfrm>
            <a:off x="1965268" y="3588160"/>
            <a:ext cx="0" cy="510181"/>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7" name="Connecteur droit 6">
            <a:extLst>
              <a:ext uri="{FF2B5EF4-FFF2-40B4-BE49-F238E27FC236}">
                <a16:creationId xmlns:a16="http://schemas.microsoft.com/office/drawing/2014/main" id="{F1B2D8AB-2094-4A83-9D20-A7B0296F21A5}"/>
              </a:ext>
            </a:extLst>
          </p:cNvPr>
          <p:cNvCxnSpPr>
            <a:cxnSpLocks/>
          </p:cNvCxnSpPr>
          <p:nvPr/>
        </p:nvCxnSpPr>
        <p:spPr>
          <a:xfrm>
            <a:off x="7219874" y="3562670"/>
            <a:ext cx="0" cy="510181"/>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9" name="Connecteur droit 8">
            <a:extLst>
              <a:ext uri="{FF2B5EF4-FFF2-40B4-BE49-F238E27FC236}">
                <a16:creationId xmlns:a16="http://schemas.microsoft.com/office/drawing/2014/main" id="{B9E810B9-85ED-415F-AEA9-547388EB8806}"/>
              </a:ext>
            </a:extLst>
          </p:cNvPr>
          <p:cNvCxnSpPr/>
          <p:nvPr/>
        </p:nvCxnSpPr>
        <p:spPr>
          <a:xfrm>
            <a:off x="7685737" y="2372075"/>
            <a:ext cx="0" cy="60407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EC37133-096F-4957-B129-0EBC77EDDA3B}"/>
              </a:ext>
            </a:extLst>
          </p:cNvPr>
          <p:cNvCxnSpPr>
            <a:cxnSpLocks/>
          </p:cNvCxnSpPr>
          <p:nvPr/>
        </p:nvCxnSpPr>
        <p:spPr>
          <a:xfrm>
            <a:off x="5611483" y="2372075"/>
            <a:ext cx="0" cy="4285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77AD4C9D-0632-4215-9EE2-70C45670D1D5}"/>
              </a:ext>
            </a:extLst>
          </p:cNvPr>
          <p:cNvCxnSpPr/>
          <p:nvPr/>
        </p:nvCxnSpPr>
        <p:spPr>
          <a:xfrm>
            <a:off x="3240146" y="2174987"/>
            <a:ext cx="0" cy="604074"/>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7AE55ACB-956C-4B0F-8F7E-D534ACF2E61B}"/>
              </a:ext>
            </a:extLst>
          </p:cNvPr>
          <p:cNvGrpSpPr/>
          <p:nvPr/>
        </p:nvGrpSpPr>
        <p:grpSpPr>
          <a:xfrm>
            <a:off x="1413046" y="2363320"/>
            <a:ext cx="8476037" cy="813973"/>
            <a:chOff x="285996" y="2536894"/>
            <a:chExt cx="8476037" cy="813973"/>
          </a:xfrm>
        </p:grpSpPr>
        <p:sp>
          <p:nvSpPr>
            <p:cNvPr id="13" name="Flèche : droite 12">
              <a:extLst>
                <a:ext uri="{FF2B5EF4-FFF2-40B4-BE49-F238E27FC236}">
                  <a16:creationId xmlns:a16="http://schemas.microsoft.com/office/drawing/2014/main" id="{B40AD5C0-8AA8-41EC-878D-F8EC897BC424}"/>
                </a:ext>
              </a:extLst>
            </p:cNvPr>
            <p:cNvSpPr/>
            <p:nvPr/>
          </p:nvSpPr>
          <p:spPr>
            <a:xfrm>
              <a:off x="285996" y="2536894"/>
              <a:ext cx="8476037" cy="8139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aleway" panose="020B0503030101060003"/>
              </a:endParaRPr>
            </a:p>
          </p:txBody>
        </p:sp>
        <p:sp>
          <p:nvSpPr>
            <p:cNvPr id="14" name="ZoneTexte 13">
              <a:extLst>
                <a:ext uri="{FF2B5EF4-FFF2-40B4-BE49-F238E27FC236}">
                  <a16:creationId xmlns:a16="http://schemas.microsoft.com/office/drawing/2014/main" id="{2535631B-B408-46F9-8158-DB4F2CEF2A63}"/>
                </a:ext>
              </a:extLst>
            </p:cNvPr>
            <p:cNvSpPr txBox="1"/>
            <p:nvPr/>
          </p:nvSpPr>
          <p:spPr>
            <a:xfrm>
              <a:off x="367355" y="2771636"/>
              <a:ext cx="956793" cy="338554"/>
            </a:xfrm>
            <a:prstGeom prst="rect">
              <a:avLst/>
            </a:prstGeom>
            <a:noFill/>
          </p:spPr>
          <p:txBody>
            <a:bodyPr wrap="square" rtlCol="0">
              <a:spAutoFit/>
            </a:bodyPr>
            <a:lstStyle/>
            <a:p>
              <a:r>
                <a:rPr lang="fr-FR" sz="1600" dirty="0">
                  <a:latin typeface="Raleway" panose="020B0503030101060003"/>
                </a:rPr>
                <a:t>Avril</a:t>
              </a:r>
            </a:p>
          </p:txBody>
        </p:sp>
        <p:sp>
          <p:nvSpPr>
            <p:cNvPr id="15" name="ZoneTexte 14">
              <a:extLst>
                <a:ext uri="{FF2B5EF4-FFF2-40B4-BE49-F238E27FC236}">
                  <a16:creationId xmlns:a16="http://schemas.microsoft.com/office/drawing/2014/main" id="{188A2CC9-783D-4081-9461-0DE29476BD39}"/>
                </a:ext>
              </a:extLst>
            </p:cNvPr>
            <p:cNvSpPr txBox="1"/>
            <p:nvPr/>
          </p:nvSpPr>
          <p:spPr>
            <a:xfrm>
              <a:off x="2289657" y="2780733"/>
              <a:ext cx="956793" cy="338554"/>
            </a:xfrm>
            <a:prstGeom prst="rect">
              <a:avLst/>
            </a:prstGeom>
            <a:noFill/>
          </p:spPr>
          <p:txBody>
            <a:bodyPr wrap="square" rtlCol="0">
              <a:spAutoFit/>
            </a:bodyPr>
            <a:lstStyle/>
            <a:p>
              <a:r>
                <a:rPr lang="fr-FR" sz="1600" dirty="0">
                  <a:latin typeface="Raleway" panose="020B0503030101060003"/>
                </a:rPr>
                <a:t>Mai</a:t>
              </a:r>
            </a:p>
          </p:txBody>
        </p:sp>
        <p:sp>
          <p:nvSpPr>
            <p:cNvPr id="16" name="ZoneTexte 15">
              <a:extLst>
                <a:ext uri="{FF2B5EF4-FFF2-40B4-BE49-F238E27FC236}">
                  <a16:creationId xmlns:a16="http://schemas.microsoft.com/office/drawing/2014/main" id="{697110C2-E19C-4C1C-B409-A5B923548D57}"/>
                </a:ext>
              </a:extLst>
            </p:cNvPr>
            <p:cNvSpPr txBox="1"/>
            <p:nvPr/>
          </p:nvSpPr>
          <p:spPr>
            <a:xfrm>
              <a:off x="4211960" y="2771636"/>
              <a:ext cx="956793" cy="338554"/>
            </a:xfrm>
            <a:prstGeom prst="rect">
              <a:avLst/>
            </a:prstGeom>
            <a:noFill/>
          </p:spPr>
          <p:txBody>
            <a:bodyPr wrap="square" rtlCol="0">
              <a:spAutoFit/>
            </a:bodyPr>
            <a:lstStyle/>
            <a:p>
              <a:r>
                <a:rPr lang="fr-FR" sz="1600" dirty="0">
                  <a:latin typeface="Raleway" panose="020B0503030101060003"/>
                </a:rPr>
                <a:t>Juin</a:t>
              </a:r>
            </a:p>
          </p:txBody>
        </p:sp>
        <p:sp>
          <p:nvSpPr>
            <p:cNvPr id="17" name="ZoneTexte 16">
              <a:extLst>
                <a:ext uri="{FF2B5EF4-FFF2-40B4-BE49-F238E27FC236}">
                  <a16:creationId xmlns:a16="http://schemas.microsoft.com/office/drawing/2014/main" id="{587C6357-975F-4F70-8E45-D06D3D214F02}"/>
                </a:ext>
              </a:extLst>
            </p:cNvPr>
            <p:cNvSpPr txBox="1"/>
            <p:nvPr/>
          </p:nvSpPr>
          <p:spPr>
            <a:xfrm>
              <a:off x="7011100" y="2780733"/>
              <a:ext cx="956793" cy="338554"/>
            </a:xfrm>
            <a:prstGeom prst="rect">
              <a:avLst/>
            </a:prstGeom>
            <a:noFill/>
          </p:spPr>
          <p:txBody>
            <a:bodyPr wrap="square" rtlCol="0">
              <a:spAutoFit/>
            </a:bodyPr>
            <a:lstStyle/>
            <a:p>
              <a:r>
                <a:rPr lang="fr-FR" sz="1600" dirty="0">
                  <a:latin typeface="Raleway" panose="020B0503030101060003"/>
                </a:rPr>
                <a:t>Juillet</a:t>
              </a:r>
            </a:p>
          </p:txBody>
        </p:sp>
      </p:grpSp>
      <p:sp>
        <p:nvSpPr>
          <p:cNvPr id="18" name="ZoneTexte 17">
            <a:extLst>
              <a:ext uri="{FF2B5EF4-FFF2-40B4-BE49-F238E27FC236}">
                <a16:creationId xmlns:a16="http://schemas.microsoft.com/office/drawing/2014/main" id="{718AD9AD-60B6-4831-9C55-2DCF82FD3F95}"/>
              </a:ext>
            </a:extLst>
          </p:cNvPr>
          <p:cNvSpPr txBox="1"/>
          <p:nvPr/>
        </p:nvSpPr>
        <p:spPr>
          <a:xfrm>
            <a:off x="2158762" y="1358298"/>
            <a:ext cx="2016224" cy="830997"/>
          </a:xfrm>
          <a:prstGeom prst="rect">
            <a:avLst/>
          </a:prstGeom>
          <a:noFill/>
        </p:spPr>
        <p:txBody>
          <a:bodyPr wrap="square" rtlCol="0">
            <a:spAutoFit/>
          </a:bodyPr>
          <a:lstStyle/>
          <a:p>
            <a:r>
              <a:rPr lang="fr-FR" sz="1200" b="1" dirty="0">
                <a:latin typeface="Raleway" panose="020B0503030101060003"/>
              </a:rPr>
              <a:t>26 avril </a:t>
            </a:r>
            <a:r>
              <a:rPr lang="fr-FR" sz="1200" dirty="0">
                <a:latin typeface="Raleway" panose="020B0503030101060003"/>
              </a:rPr>
              <a:t>– EDF informe la CED du risque de non remplissage de Serre-Ponçon</a:t>
            </a:r>
          </a:p>
        </p:txBody>
      </p:sp>
      <p:sp>
        <p:nvSpPr>
          <p:cNvPr id="19" name="ZoneTexte 18">
            <a:extLst>
              <a:ext uri="{FF2B5EF4-FFF2-40B4-BE49-F238E27FC236}">
                <a16:creationId xmlns:a16="http://schemas.microsoft.com/office/drawing/2014/main" id="{207F2DB7-1E9E-4CAB-8113-87D567DC3E5E}"/>
              </a:ext>
            </a:extLst>
          </p:cNvPr>
          <p:cNvSpPr txBox="1"/>
          <p:nvPr/>
        </p:nvSpPr>
        <p:spPr>
          <a:xfrm>
            <a:off x="4286836" y="1448652"/>
            <a:ext cx="2864348" cy="830997"/>
          </a:xfrm>
          <a:prstGeom prst="rect">
            <a:avLst/>
          </a:prstGeom>
          <a:noFill/>
        </p:spPr>
        <p:txBody>
          <a:bodyPr wrap="square" rtlCol="0">
            <a:spAutoFit/>
          </a:bodyPr>
          <a:lstStyle/>
          <a:p>
            <a:r>
              <a:rPr lang="fr-FR" sz="1200" b="1" dirty="0">
                <a:latin typeface="Raleway" panose="020B0503030101060003"/>
              </a:rPr>
              <a:t>1 juin </a:t>
            </a:r>
            <a:r>
              <a:rPr lang="fr-FR" sz="1200" dirty="0">
                <a:latin typeface="Raleway" panose="020B0503030101060003"/>
              </a:rPr>
              <a:t>– La CED invite à réduire au maximum les prélèvements suite à alerte EDF / mise en place d’un suivi journalier par EDF</a:t>
            </a:r>
          </a:p>
        </p:txBody>
      </p:sp>
      <p:sp>
        <p:nvSpPr>
          <p:cNvPr id="20" name="ZoneTexte 19">
            <a:extLst>
              <a:ext uri="{FF2B5EF4-FFF2-40B4-BE49-F238E27FC236}">
                <a16:creationId xmlns:a16="http://schemas.microsoft.com/office/drawing/2014/main" id="{2111AE26-EEFF-450B-99AF-F2796799EAE1}"/>
              </a:ext>
            </a:extLst>
          </p:cNvPr>
          <p:cNvSpPr txBox="1"/>
          <p:nvPr/>
        </p:nvSpPr>
        <p:spPr>
          <a:xfrm>
            <a:off x="7108960" y="1791096"/>
            <a:ext cx="2652774" cy="461665"/>
          </a:xfrm>
          <a:prstGeom prst="rect">
            <a:avLst/>
          </a:prstGeom>
          <a:noFill/>
        </p:spPr>
        <p:txBody>
          <a:bodyPr wrap="square" rtlCol="0">
            <a:spAutoFit/>
          </a:bodyPr>
          <a:lstStyle/>
          <a:p>
            <a:r>
              <a:rPr lang="fr-FR" sz="1200" b="1" dirty="0">
                <a:latin typeface="Raleway" panose="020B0503030101060003"/>
              </a:rPr>
              <a:t>Début juillet </a:t>
            </a:r>
            <a:r>
              <a:rPr lang="fr-FR" sz="1200" dirty="0">
                <a:latin typeface="Raleway" panose="020B0503030101060003"/>
              </a:rPr>
              <a:t>–</a:t>
            </a:r>
            <a:r>
              <a:rPr lang="fr-FR" sz="1200" b="1" dirty="0">
                <a:latin typeface="Raleway" panose="020B0503030101060003"/>
              </a:rPr>
              <a:t> </a:t>
            </a:r>
            <a:r>
              <a:rPr lang="fr-FR" sz="1200" dirty="0">
                <a:latin typeface="Raleway" panose="020B0503030101060003"/>
              </a:rPr>
              <a:t>Début du déstockage de la réserve agricole</a:t>
            </a:r>
          </a:p>
        </p:txBody>
      </p:sp>
      <p:sp>
        <p:nvSpPr>
          <p:cNvPr id="21" name="Flèche : droite 20">
            <a:extLst>
              <a:ext uri="{FF2B5EF4-FFF2-40B4-BE49-F238E27FC236}">
                <a16:creationId xmlns:a16="http://schemas.microsoft.com/office/drawing/2014/main" id="{1468888E-50A7-43D6-8327-EAEE7D72DBC6}"/>
              </a:ext>
            </a:extLst>
          </p:cNvPr>
          <p:cNvSpPr/>
          <p:nvPr/>
        </p:nvSpPr>
        <p:spPr>
          <a:xfrm>
            <a:off x="1410111" y="3218544"/>
            <a:ext cx="8476037" cy="81397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sz="1600">
              <a:latin typeface="Raleway" panose="020B0503030101060003"/>
            </a:endParaRPr>
          </a:p>
        </p:txBody>
      </p:sp>
      <p:sp>
        <p:nvSpPr>
          <p:cNvPr id="22" name="ZoneTexte 21">
            <a:extLst>
              <a:ext uri="{FF2B5EF4-FFF2-40B4-BE49-F238E27FC236}">
                <a16:creationId xmlns:a16="http://schemas.microsoft.com/office/drawing/2014/main" id="{96121136-829A-4E26-8DFA-A332244B9E38}"/>
              </a:ext>
            </a:extLst>
          </p:cNvPr>
          <p:cNvSpPr txBox="1"/>
          <p:nvPr/>
        </p:nvSpPr>
        <p:spPr>
          <a:xfrm>
            <a:off x="2835753" y="3443323"/>
            <a:ext cx="956793" cy="338554"/>
          </a:xfrm>
          <a:prstGeom prst="rect">
            <a:avLst/>
          </a:prstGeom>
          <a:noFill/>
        </p:spPr>
        <p:txBody>
          <a:bodyPr wrap="square" rtlCol="0">
            <a:spAutoFit/>
          </a:bodyPr>
          <a:lstStyle/>
          <a:p>
            <a:r>
              <a:rPr lang="fr-FR" sz="1600" dirty="0">
                <a:latin typeface="Raleway" panose="020B0503030101060003"/>
              </a:rPr>
              <a:t>Août</a:t>
            </a:r>
          </a:p>
        </p:txBody>
      </p:sp>
      <p:sp>
        <p:nvSpPr>
          <p:cNvPr id="23" name="ZoneTexte 22">
            <a:extLst>
              <a:ext uri="{FF2B5EF4-FFF2-40B4-BE49-F238E27FC236}">
                <a16:creationId xmlns:a16="http://schemas.microsoft.com/office/drawing/2014/main" id="{29D334CC-AA7C-4E0B-845B-08948C1A56F4}"/>
              </a:ext>
            </a:extLst>
          </p:cNvPr>
          <p:cNvSpPr txBox="1"/>
          <p:nvPr/>
        </p:nvSpPr>
        <p:spPr>
          <a:xfrm>
            <a:off x="5986803" y="3433644"/>
            <a:ext cx="1233071" cy="338554"/>
          </a:xfrm>
          <a:prstGeom prst="rect">
            <a:avLst/>
          </a:prstGeom>
          <a:noFill/>
        </p:spPr>
        <p:txBody>
          <a:bodyPr wrap="square" rtlCol="0">
            <a:spAutoFit/>
          </a:bodyPr>
          <a:lstStyle/>
          <a:p>
            <a:r>
              <a:rPr lang="fr-FR" sz="1600" dirty="0">
                <a:latin typeface="Raleway" panose="020B0503030101060003"/>
              </a:rPr>
              <a:t>Septembre</a:t>
            </a:r>
          </a:p>
        </p:txBody>
      </p:sp>
      <p:sp>
        <p:nvSpPr>
          <p:cNvPr id="24" name="ZoneTexte 23">
            <a:extLst>
              <a:ext uri="{FF2B5EF4-FFF2-40B4-BE49-F238E27FC236}">
                <a16:creationId xmlns:a16="http://schemas.microsoft.com/office/drawing/2014/main" id="{D43C792A-4F96-41BF-B67C-A1E67D00B15D}"/>
              </a:ext>
            </a:extLst>
          </p:cNvPr>
          <p:cNvSpPr txBox="1"/>
          <p:nvPr/>
        </p:nvSpPr>
        <p:spPr>
          <a:xfrm>
            <a:off x="1072701" y="4151493"/>
            <a:ext cx="1800200" cy="1569660"/>
          </a:xfrm>
          <a:prstGeom prst="rect">
            <a:avLst/>
          </a:prstGeom>
          <a:noFill/>
        </p:spPr>
        <p:txBody>
          <a:bodyPr wrap="square" rtlCol="0">
            <a:spAutoFit/>
          </a:bodyPr>
          <a:lstStyle/>
          <a:p>
            <a:r>
              <a:rPr lang="fr-FR" sz="1200" b="1" dirty="0">
                <a:latin typeface="Raleway" panose="020B0503030101060003"/>
              </a:rPr>
              <a:t>8 août </a:t>
            </a:r>
            <a:r>
              <a:rPr lang="fr-FR" sz="1200" dirty="0">
                <a:latin typeface="Raleway" panose="020B0503030101060003"/>
              </a:rPr>
              <a:t>– transmission d’un fichier de déstockage à la CED par EDF/ Demande une réduction des prélèvements de 10% aux concessionnaires de canaux par la CED</a:t>
            </a:r>
          </a:p>
        </p:txBody>
      </p:sp>
      <p:sp>
        <p:nvSpPr>
          <p:cNvPr id="25" name="ZoneTexte 24">
            <a:extLst>
              <a:ext uri="{FF2B5EF4-FFF2-40B4-BE49-F238E27FC236}">
                <a16:creationId xmlns:a16="http://schemas.microsoft.com/office/drawing/2014/main" id="{F2CA8AD2-F86A-4D5F-8247-19C6C774E487}"/>
              </a:ext>
            </a:extLst>
          </p:cNvPr>
          <p:cNvSpPr txBox="1"/>
          <p:nvPr/>
        </p:nvSpPr>
        <p:spPr>
          <a:xfrm>
            <a:off x="2910119" y="4151493"/>
            <a:ext cx="2016224" cy="1754326"/>
          </a:xfrm>
          <a:prstGeom prst="rect">
            <a:avLst/>
          </a:prstGeom>
          <a:noFill/>
        </p:spPr>
        <p:txBody>
          <a:bodyPr wrap="square" rtlCol="0">
            <a:spAutoFit/>
          </a:bodyPr>
          <a:lstStyle/>
          <a:p>
            <a:r>
              <a:rPr lang="fr-FR" sz="1200" b="1" dirty="0">
                <a:latin typeface="Raleway" panose="020B0503030101060003"/>
              </a:rPr>
              <a:t>10 août </a:t>
            </a:r>
            <a:r>
              <a:rPr lang="fr-FR" sz="1200" dirty="0">
                <a:latin typeface="Raleway" panose="020B0503030101060003"/>
              </a:rPr>
              <a:t>– demande du SMADESEP d’une poursuite des efforts de la CED</a:t>
            </a:r>
          </a:p>
          <a:p>
            <a:r>
              <a:rPr lang="fr-FR" sz="1200" b="1" dirty="0">
                <a:latin typeface="Raleway" panose="020B0503030101060003"/>
              </a:rPr>
              <a:t>14 août </a:t>
            </a:r>
            <a:r>
              <a:rPr lang="fr-FR" sz="1200" dirty="0">
                <a:latin typeface="Raleway" panose="020B0503030101060003"/>
              </a:rPr>
              <a:t>– information du SMADESEP par la CED. La cote touristique ne peut plus être respectée</a:t>
            </a:r>
          </a:p>
          <a:p>
            <a:r>
              <a:rPr lang="fr-FR" sz="1200" b="1" dirty="0">
                <a:latin typeface="Raleway" panose="020B0503030101060003"/>
              </a:rPr>
              <a:t>16 août </a:t>
            </a:r>
            <a:r>
              <a:rPr lang="fr-FR" sz="1200" dirty="0">
                <a:latin typeface="Raleway" panose="020B0503030101060003"/>
              </a:rPr>
              <a:t>– cote passe en deçà des 775 m NGF</a:t>
            </a:r>
          </a:p>
        </p:txBody>
      </p:sp>
      <p:sp>
        <p:nvSpPr>
          <p:cNvPr id="26" name="ZoneTexte 25">
            <a:extLst>
              <a:ext uri="{FF2B5EF4-FFF2-40B4-BE49-F238E27FC236}">
                <a16:creationId xmlns:a16="http://schemas.microsoft.com/office/drawing/2014/main" id="{DAA73995-C3ED-48AB-8E34-5CF375340990}"/>
              </a:ext>
            </a:extLst>
          </p:cNvPr>
          <p:cNvSpPr txBox="1"/>
          <p:nvPr/>
        </p:nvSpPr>
        <p:spPr>
          <a:xfrm>
            <a:off x="4963561" y="4145882"/>
            <a:ext cx="1800198" cy="2123658"/>
          </a:xfrm>
          <a:prstGeom prst="rect">
            <a:avLst/>
          </a:prstGeom>
          <a:noFill/>
        </p:spPr>
        <p:txBody>
          <a:bodyPr wrap="square" rtlCol="0">
            <a:spAutoFit/>
          </a:bodyPr>
          <a:lstStyle/>
          <a:p>
            <a:r>
              <a:rPr lang="fr-FR" sz="1200" b="1" dirty="0">
                <a:latin typeface="Raleway" panose="020B0503030101060003"/>
              </a:rPr>
              <a:t>24 août </a:t>
            </a:r>
            <a:r>
              <a:rPr lang="fr-FR" sz="1200" dirty="0">
                <a:latin typeface="Raleway" panose="020B0503030101060003"/>
              </a:rPr>
              <a:t>– demande de la CED aux responsables de canaux d’une nouvelle réduction des prélèvements (entre 10% et 20%)</a:t>
            </a:r>
          </a:p>
          <a:p>
            <a:r>
              <a:rPr lang="fr-FR" sz="1200" b="1" dirty="0">
                <a:latin typeface="Raleway" panose="020B0503030101060003"/>
              </a:rPr>
              <a:t>31 août </a:t>
            </a:r>
            <a:r>
              <a:rPr lang="fr-FR" sz="1200" dirty="0">
                <a:latin typeface="Raleway" panose="020B0503030101060003"/>
              </a:rPr>
              <a:t>– information par email du SGAR du risque d’épuisement de la réserve agricole</a:t>
            </a:r>
          </a:p>
        </p:txBody>
      </p:sp>
      <p:sp>
        <p:nvSpPr>
          <p:cNvPr id="27" name="ZoneTexte 26">
            <a:extLst>
              <a:ext uri="{FF2B5EF4-FFF2-40B4-BE49-F238E27FC236}">
                <a16:creationId xmlns:a16="http://schemas.microsoft.com/office/drawing/2014/main" id="{70627DB6-0824-4DD5-B64A-975B6BB415EB}"/>
              </a:ext>
            </a:extLst>
          </p:cNvPr>
          <p:cNvSpPr txBox="1"/>
          <p:nvPr/>
        </p:nvSpPr>
        <p:spPr>
          <a:xfrm>
            <a:off x="6800977" y="4145882"/>
            <a:ext cx="3383868" cy="2123658"/>
          </a:xfrm>
          <a:prstGeom prst="rect">
            <a:avLst/>
          </a:prstGeom>
          <a:noFill/>
        </p:spPr>
        <p:txBody>
          <a:bodyPr wrap="square" rtlCol="0">
            <a:spAutoFit/>
          </a:bodyPr>
          <a:lstStyle/>
          <a:p>
            <a:r>
              <a:rPr lang="fr-FR" sz="1200" b="1" dirty="0">
                <a:latin typeface="Raleway" panose="020B0503030101060003"/>
              </a:rPr>
              <a:t>8 septembre </a:t>
            </a:r>
            <a:r>
              <a:rPr lang="fr-FR" sz="1200" dirty="0">
                <a:latin typeface="Raleway" panose="020B0503030101060003"/>
              </a:rPr>
              <a:t>– épuisement de la réserve agricole</a:t>
            </a:r>
          </a:p>
          <a:p>
            <a:r>
              <a:rPr lang="fr-FR" sz="1200" b="1" dirty="0">
                <a:latin typeface="Raleway" panose="020B0503030101060003"/>
              </a:rPr>
              <a:t>11 septembre </a:t>
            </a:r>
            <a:r>
              <a:rPr lang="fr-FR" sz="1200" dirty="0">
                <a:latin typeface="Raleway" panose="020B0503030101060003"/>
              </a:rPr>
              <a:t>– répartition du débit naturel par la CED et demande de réduction des prélèvements de 77% sur les dotations de septembre aux responsables de canaux</a:t>
            </a:r>
          </a:p>
          <a:p>
            <a:r>
              <a:rPr lang="fr-FR" sz="1200" b="1" dirty="0">
                <a:latin typeface="Raleway" panose="020B0503030101060003"/>
              </a:rPr>
              <a:t>20 septembre </a:t>
            </a:r>
            <a:r>
              <a:rPr lang="fr-FR" sz="1200" dirty="0">
                <a:latin typeface="Raleway" panose="020B0503030101060003"/>
              </a:rPr>
              <a:t>– 220 millions de m3 consommés. Réunion du Comité Régional de Sécheresse sous la présidence du SGAR. 18,6 millions de m3 supplémentaires pour un coût de 650 000 €</a:t>
            </a:r>
          </a:p>
        </p:txBody>
      </p:sp>
      <p:sp>
        <p:nvSpPr>
          <p:cNvPr id="28" name="ZoneTexte 27">
            <a:extLst>
              <a:ext uri="{FF2B5EF4-FFF2-40B4-BE49-F238E27FC236}">
                <a16:creationId xmlns:a16="http://schemas.microsoft.com/office/drawing/2014/main" id="{3FA2B133-C5FB-4EE6-BB4D-B18E4E4B09E9}"/>
              </a:ext>
            </a:extLst>
          </p:cNvPr>
          <p:cNvSpPr txBox="1"/>
          <p:nvPr/>
        </p:nvSpPr>
        <p:spPr>
          <a:xfrm>
            <a:off x="7176782" y="3410086"/>
            <a:ext cx="2602040" cy="430887"/>
          </a:xfrm>
          <a:prstGeom prst="rect">
            <a:avLst/>
          </a:prstGeom>
          <a:noFill/>
        </p:spPr>
        <p:txBody>
          <a:bodyPr wrap="square" rtlCol="0">
            <a:spAutoFit/>
          </a:bodyPr>
          <a:lstStyle/>
          <a:p>
            <a:pPr algn="ctr"/>
            <a:r>
              <a:rPr lang="fr-FR" sz="1100" dirty="0">
                <a:solidFill>
                  <a:schemeClr val="bg1"/>
                </a:solidFill>
                <a:latin typeface="Raleway" panose="020B0503030101060003"/>
              </a:rPr>
              <a:t>Prolongation exceptionnelle de la sécheresse à l’automne</a:t>
            </a:r>
          </a:p>
        </p:txBody>
      </p:sp>
      <p:sp>
        <p:nvSpPr>
          <p:cNvPr id="29" name="ZoneTexte 28">
            <a:extLst>
              <a:ext uri="{FF2B5EF4-FFF2-40B4-BE49-F238E27FC236}">
                <a16:creationId xmlns:a16="http://schemas.microsoft.com/office/drawing/2014/main" id="{23B24301-3666-42C5-A6AC-317EEDD94FE7}"/>
              </a:ext>
            </a:extLst>
          </p:cNvPr>
          <p:cNvSpPr txBox="1"/>
          <p:nvPr/>
        </p:nvSpPr>
        <p:spPr>
          <a:xfrm>
            <a:off x="5876568" y="2559885"/>
            <a:ext cx="2202508" cy="430887"/>
          </a:xfrm>
          <a:prstGeom prst="rect">
            <a:avLst/>
          </a:prstGeom>
          <a:noFill/>
        </p:spPr>
        <p:txBody>
          <a:bodyPr wrap="square" rtlCol="0">
            <a:spAutoFit/>
          </a:bodyPr>
          <a:lstStyle/>
          <a:p>
            <a:pPr algn="ctr"/>
            <a:r>
              <a:rPr lang="fr-FR" sz="1100" dirty="0">
                <a:solidFill>
                  <a:schemeClr val="bg1"/>
                </a:solidFill>
                <a:latin typeface="Raleway" panose="020B0503030101060003"/>
              </a:rPr>
              <a:t>Pluies première quinzaine de juin, remplissage des réserves</a:t>
            </a:r>
          </a:p>
        </p:txBody>
      </p:sp>
    </p:spTree>
    <p:extLst>
      <p:ext uri="{BB962C8B-B14F-4D97-AF65-F5344CB8AC3E}">
        <p14:creationId xmlns:p14="http://schemas.microsoft.com/office/powerpoint/2010/main" val="3062102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La sécheresse de 2017 : chronologie</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8</a:t>
            </a:fld>
            <a:endParaRPr lang="fr-FR"/>
          </a:p>
        </p:txBody>
      </p:sp>
      <p:cxnSp>
        <p:nvCxnSpPr>
          <p:cNvPr id="5" name="Connecteur droit 4">
            <a:extLst>
              <a:ext uri="{FF2B5EF4-FFF2-40B4-BE49-F238E27FC236}">
                <a16:creationId xmlns:a16="http://schemas.microsoft.com/office/drawing/2014/main" id="{36801680-84D2-4D2E-A539-623D09C69784}"/>
              </a:ext>
            </a:extLst>
          </p:cNvPr>
          <p:cNvCxnSpPr>
            <a:cxnSpLocks/>
          </p:cNvCxnSpPr>
          <p:nvPr/>
        </p:nvCxnSpPr>
        <p:spPr>
          <a:xfrm>
            <a:off x="2075937" y="3904213"/>
            <a:ext cx="0" cy="674921"/>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7" name="Connecteur droit 6">
            <a:extLst>
              <a:ext uri="{FF2B5EF4-FFF2-40B4-BE49-F238E27FC236}">
                <a16:creationId xmlns:a16="http://schemas.microsoft.com/office/drawing/2014/main" id="{94D84515-B6AB-4CF4-991E-60DCB91C662A}"/>
              </a:ext>
            </a:extLst>
          </p:cNvPr>
          <p:cNvCxnSpPr>
            <a:cxnSpLocks/>
          </p:cNvCxnSpPr>
          <p:nvPr/>
        </p:nvCxnSpPr>
        <p:spPr>
          <a:xfrm>
            <a:off x="3569939" y="3953932"/>
            <a:ext cx="0" cy="674921"/>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9" name="Connecteur droit 8">
            <a:extLst>
              <a:ext uri="{FF2B5EF4-FFF2-40B4-BE49-F238E27FC236}">
                <a16:creationId xmlns:a16="http://schemas.microsoft.com/office/drawing/2014/main" id="{C4B47A30-3E43-4930-B098-F416C9BCDBCF}"/>
              </a:ext>
            </a:extLst>
          </p:cNvPr>
          <p:cNvCxnSpPr>
            <a:cxnSpLocks/>
          </p:cNvCxnSpPr>
          <p:nvPr/>
        </p:nvCxnSpPr>
        <p:spPr>
          <a:xfrm>
            <a:off x="5893183" y="3923154"/>
            <a:ext cx="0" cy="674921"/>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0" name="Connecteur droit 9">
            <a:extLst>
              <a:ext uri="{FF2B5EF4-FFF2-40B4-BE49-F238E27FC236}">
                <a16:creationId xmlns:a16="http://schemas.microsoft.com/office/drawing/2014/main" id="{109ADBD7-6987-4DCF-9304-1AD53795B9AA}"/>
              </a:ext>
            </a:extLst>
          </p:cNvPr>
          <p:cNvCxnSpPr>
            <a:cxnSpLocks/>
          </p:cNvCxnSpPr>
          <p:nvPr/>
        </p:nvCxnSpPr>
        <p:spPr>
          <a:xfrm>
            <a:off x="8466483" y="4170826"/>
            <a:ext cx="0" cy="408308"/>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1" name="Connecteur droit 10">
            <a:extLst>
              <a:ext uri="{FF2B5EF4-FFF2-40B4-BE49-F238E27FC236}">
                <a16:creationId xmlns:a16="http://schemas.microsoft.com/office/drawing/2014/main" id="{9A9A89A4-6A3F-4672-B5B4-61C3413AF0EE}"/>
              </a:ext>
            </a:extLst>
          </p:cNvPr>
          <p:cNvCxnSpPr/>
          <p:nvPr/>
        </p:nvCxnSpPr>
        <p:spPr>
          <a:xfrm>
            <a:off x="2108985" y="2633660"/>
            <a:ext cx="0" cy="60407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6EBEDCC-6CBB-43ED-AC5A-554FDED15C7F}"/>
              </a:ext>
            </a:extLst>
          </p:cNvPr>
          <p:cNvCxnSpPr>
            <a:cxnSpLocks/>
          </p:cNvCxnSpPr>
          <p:nvPr/>
        </p:nvCxnSpPr>
        <p:spPr>
          <a:xfrm>
            <a:off x="7783975" y="2620277"/>
            <a:ext cx="0" cy="75698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Flèche : droite 12">
            <a:extLst>
              <a:ext uri="{FF2B5EF4-FFF2-40B4-BE49-F238E27FC236}">
                <a16:creationId xmlns:a16="http://schemas.microsoft.com/office/drawing/2014/main" id="{A2D2A4E0-B66A-48C4-AF1F-21245C40963E}"/>
              </a:ext>
            </a:extLst>
          </p:cNvPr>
          <p:cNvSpPr/>
          <p:nvPr/>
        </p:nvSpPr>
        <p:spPr>
          <a:xfrm>
            <a:off x="1502614" y="2809229"/>
            <a:ext cx="8476037" cy="8139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aleway" panose="020B0503030101060003"/>
            </a:endParaRPr>
          </a:p>
        </p:txBody>
      </p:sp>
      <p:cxnSp>
        <p:nvCxnSpPr>
          <p:cNvPr id="14" name="Connecteur droit 13">
            <a:extLst>
              <a:ext uri="{FF2B5EF4-FFF2-40B4-BE49-F238E27FC236}">
                <a16:creationId xmlns:a16="http://schemas.microsoft.com/office/drawing/2014/main" id="{3FBD80D7-AD67-4C17-8336-17C56FEAA319}"/>
              </a:ext>
            </a:extLst>
          </p:cNvPr>
          <p:cNvCxnSpPr>
            <a:cxnSpLocks/>
          </p:cNvCxnSpPr>
          <p:nvPr/>
        </p:nvCxnSpPr>
        <p:spPr>
          <a:xfrm>
            <a:off x="6641579" y="2684653"/>
            <a:ext cx="0" cy="52658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48C9B18E-455A-4F6B-AC26-93ACD1F8153B}"/>
              </a:ext>
            </a:extLst>
          </p:cNvPr>
          <p:cNvCxnSpPr/>
          <p:nvPr/>
        </p:nvCxnSpPr>
        <p:spPr>
          <a:xfrm>
            <a:off x="4060427" y="2751031"/>
            <a:ext cx="0" cy="60407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39D4CC91-1F08-42CA-81AB-546E021AD684}"/>
              </a:ext>
            </a:extLst>
          </p:cNvPr>
          <p:cNvSpPr txBox="1"/>
          <p:nvPr/>
        </p:nvSpPr>
        <p:spPr>
          <a:xfrm>
            <a:off x="3076652" y="1640892"/>
            <a:ext cx="2183160" cy="1015663"/>
          </a:xfrm>
          <a:prstGeom prst="rect">
            <a:avLst/>
          </a:prstGeom>
          <a:noFill/>
        </p:spPr>
        <p:txBody>
          <a:bodyPr wrap="square" rtlCol="0">
            <a:spAutoFit/>
          </a:bodyPr>
          <a:lstStyle/>
          <a:p>
            <a:r>
              <a:rPr lang="fr-FR" sz="1200" dirty="0">
                <a:latin typeface="Raleway" panose="020B0503030101060003"/>
              </a:rPr>
              <a:t>Retenues hydrauliques pleines, pas de turbinage par EDF à l’exception des débits réservés et de l’alimentation en eau potable</a:t>
            </a:r>
          </a:p>
        </p:txBody>
      </p:sp>
      <p:sp>
        <p:nvSpPr>
          <p:cNvPr id="17" name="ZoneTexte 16">
            <a:extLst>
              <a:ext uri="{FF2B5EF4-FFF2-40B4-BE49-F238E27FC236}">
                <a16:creationId xmlns:a16="http://schemas.microsoft.com/office/drawing/2014/main" id="{3238D0B0-D10C-40EB-AD7C-B3170EEE5000}"/>
              </a:ext>
            </a:extLst>
          </p:cNvPr>
          <p:cNvSpPr txBox="1"/>
          <p:nvPr/>
        </p:nvSpPr>
        <p:spPr>
          <a:xfrm>
            <a:off x="1740584" y="3057335"/>
            <a:ext cx="956793" cy="338554"/>
          </a:xfrm>
          <a:prstGeom prst="rect">
            <a:avLst/>
          </a:prstGeom>
          <a:noFill/>
        </p:spPr>
        <p:txBody>
          <a:bodyPr wrap="square" rtlCol="0">
            <a:spAutoFit/>
          </a:bodyPr>
          <a:lstStyle/>
          <a:p>
            <a:r>
              <a:rPr lang="fr-FR" sz="1600" dirty="0">
                <a:latin typeface="Raleway" panose="020B0503030101060003"/>
              </a:rPr>
              <a:t>Mai</a:t>
            </a:r>
          </a:p>
        </p:txBody>
      </p:sp>
      <p:sp>
        <p:nvSpPr>
          <p:cNvPr id="18" name="ZoneTexte 17">
            <a:extLst>
              <a:ext uri="{FF2B5EF4-FFF2-40B4-BE49-F238E27FC236}">
                <a16:creationId xmlns:a16="http://schemas.microsoft.com/office/drawing/2014/main" id="{24DD3808-05B1-485D-AF21-A921287B3363}"/>
              </a:ext>
            </a:extLst>
          </p:cNvPr>
          <p:cNvSpPr txBox="1"/>
          <p:nvPr/>
        </p:nvSpPr>
        <p:spPr>
          <a:xfrm>
            <a:off x="4003624" y="3026576"/>
            <a:ext cx="956793" cy="338554"/>
          </a:xfrm>
          <a:prstGeom prst="rect">
            <a:avLst/>
          </a:prstGeom>
          <a:noFill/>
        </p:spPr>
        <p:txBody>
          <a:bodyPr wrap="square" rtlCol="0">
            <a:spAutoFit/>
          </a:bodyPr>
          <a:lstStyle/>
          <a:p>
            <a:r>
              <a:rPr lang="fr-FR" sz="1600" dirty="0">
                <a:latin typeface="Raleway" panose="020B0503030101060003"/>
              </a:rPr>
              <a:t>Juin</a:t>
            </a:r>
          </a:p>
        </p:txBody>
      </p:sp>
      <p:sp>
        <p:nvSpPr>
          <p:cNvPr id="19" name="ZoneTexte 18">
            <a:extLst>
              <a:ext uri="{FF2B5EF4-FFF2-40B4-BE49-F238E27FC236}">
                <a16:creationId xmlns:a16="http://schemas.microsoft.com/office/drawing/2014/main" id="{1301FF85-5836-4ACF-A24D-BC8B3D9F1598}"/>
              </a:ext>
            </a:extLst>
          </p:cNvPr>
          <p:cNvSpPr txBox="1"/>
          <p:nvPr/>
        </p:nvSpPr>
        <p:spPr>
          <a:xfrm>
            <a:off x="7010736" y="3037846"/>
            <a:ext cx="956793" cy="338554"/>
          </a:xfrm>
          <a:prstGeom prst="rect">
            <a:avLst/>
          </a:prstGeom>
          <a:noFill/>
        </p:spPr>
        <p:txBody>
          <a:bodyPr wrap="square" rtlCol="0">
            <a:spAutoFit/>
          </a:bodyPr>
          <a:lstStyle/>
          <a:p>
            <a:r>
              <a:rPr lang="fr-FR" sz="1600" dirty="0">
                <a:latin typeface="Raleway" panose="020B0503030101060003"/>
              </a:rPr>
              <a:t>Juillet</a:t>
            </a:r>
          </a:p>
        </p:txBody>
      </p:sp>
      <p:sp>
        <p:nvSpPr>
          <p:cNvPr id="20" name="ZoneTexte 19">
            <a:extLst>
              <a:ext uri="{FF2B5EF4-FFF2-40B4-BE49-F238E27FC236}">
                <a16:creationId xmlns:a16="http://schemas.microsoft.com/office/drawing/2014/main" id="{3E4E0855-EE43-40FB-8CB2-63ECA91ECB46}"/>
              </a:ext>
            </a:extLst>
          </p:cNvPr>
          <p:cNvSpPr txBox="1"/>
          <p:nvPr/>
        </p:nvSpPr>
        <p:spPr>
          <a:xfrm>
            <a:off x="1087850" y="1536875"/>
            <a:ext cx="1854618" cy="1015663"/>
          </a:xfrm>
          <a:prstGeom prst="rect">
            <a:avLst/>
          </a:prstGeom>
          <a:noFill/>
        </p:spPr>
        <p:txBody>
          <a:bodyPr wrap="square" rtlCol="0">
            <a:spAutoFit/>
          </a:bodyPr>
          <a:lstStyle/>
          <a:p>
            <a:r>
              <a:rPr lang="fr-FR" sz="1200" dirty="0">
                <a:latin typeface="Raleway" panose="020B0503030101060003"/>
              </a:rPr>
              <a:t>Chutes de neige remplissant les retenues et poussant EDF à ralentir la remontée des plans d’eau.</a:t>
            </a:r>
          </a:p>
        </p:txBody>
      </p:sp>
      <p:sp>
        <p:nvSpPr>
          <p:cNvPr id="21" name="Flèche : droite 20">
            <a:extLst>
              <a:ext uri="{FF2B5EF4-FFF2-40B4-BE49-F238E27FC236}">
                <a16:creationId xmlns:a16="http://schemas.microsoft.com/office/drawing/2014/main" id="{EDBC4DE4-CF29-4A40-BE5C-48D8B04A6ECB}"/>
              </a:ext>
            </a:extLst>
          </p:cNvPr>
          <p:cNvSpPr/>
          <p:nvPr/>
        </p:nvSpPr>
        <p:spPr>
          <a:xfrm>
            <a:off x="1502614" y="3694314"/>
            <a:ext cx="8476037" cy="81397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sz="1600">
              <a:latin typeface="Raleway" panose="020B0503030101060003"/>
            </a:endParaRPr>
          </a:p>
        </p:txBody>
      </p:sp>
      <p:sp>
        <p:nvSpPr>
          <p:cNvPr id="22" name="ZoneTexte 21">
            <a:extLst>
              <a:ext uri="{FF2B5EF4-FFF2-40B4-BE49-F238E27FC236}">
                <a16:creationId xmlns:a16="http://schemas.microsoft.com/office/drawing/2014/main" id="{184C4D4F-9C9E-4014-B609-CB722453029C}"/>
              </a:ext>
            </a:extLst>
          </p:cNvPr>
          <p:cNvSpPr txBox="1"/>
          <p:nvPr/>
        </p:nvSpPr>
        <p:spPr>
          <a:xfrm>
            <a:off x="4010759" y="3911430"/>
            <a:ext cx="1233071" cy="338554"/>
          </a:xfrm>
          <a:prstGeom prst="rect">
            <a:avLst/>
          </a:prstGeom>
          <a:noFill/>
        </p:spPr>
        <p:txBody>
          <a:bodyPr wrap="square" rtlCol="0">
            <a:spAutoFit/>
          </a:bodyPr>
          <a:lstStyle/>
          <a:p>
            <a:r>
              <a:rPr lang="fr-FR" sz="1600" dirty="0">
                <a:latin typeface="Raleway" panose="020B0503030101060003"/>
              </a:rPr>
              <a:t>Septembre</a:t>
            </a:r>
          </a:p>
        </p:txBody>
      </p:sp>
      <p:sp>
        <p:nvSpPr>
          <p:cNvPr id="23" name="ZoneTexte 22">
            <a:extLst>
              <a:ext uri="{FF2B5EF4-FFF2-40B4-BE49-F238E27FC236}">
                <a16:creationId xmlns:a16="http://schemas.microsoft.com/office/drawing/2014/main" id="{EADC1318-4964-4AA8-8D68-598EDF74864D}"/>
              </a:ext>
            </a:extLst>
          </p:cNvPr>
          <p:cNvSpPr txBox="1"/>
          <p:nvPr/>
        </p:nvSpPr>
        <p:spPr>
          <a:xfrm>
            <a:off x="1100873" y="4709276"/>
            <a:ext cx="2016224" cy="1015663"/>
          </a:xfrm>
          <a:prstGeom prst="rect">
            <a:avLst/>
          </a:prstGeom>
          <a:noFill/>
        </p:spPr>
        <p:txBody>
          <a:bodyPr wrap="square" rtlCol="0">
            <a:spAutoFit/>
          </a:bodyPr>
          <a:lstStyle/>
          <a:p>
            <a:r>
              <a:rPr lang="fr-FR" sz="1200" b="1" dirty="0">
                <a:latin typeface="Raleway" panose="020B0503030101060003"/>
              </a:rPr>
              <a:t>1 août </a:t>
            </a:r>
            <a:r>
              <a:rPr lang="fr-FR" sz="1200" dirty="0">
                <a:latin typeface="Raleway" panose="020B0503030101060003"/>
              </a:rPr>
              <a:t>– arrêté préfectoral dans le Vaucluse limitant les usages et les prélèvements d’eau</a:t>
            </a:r>
          </a:p>
        </p:txBody>
      </p:sp>
      <p:sp>
        <p:nvSpPr>
          <p:cNvPr id="24" name="ZoneTexte 23">
            <a:extLst>
              <a:ext uri="{FF2B5EF4-FFF2-40B4-BE49-F238E27FC236}">
                <a16:creationId xmlns:a16="http://schemas.microsoft.com/office/drawing/2014/main" id="{9BF255A2-C8C2-4E9C-9ECD-CA78E4105A51}"/>
              </a:ext>
            </a:extLst>
          </p:cNvPr>
          <p:cNvSpPr txBox="1"/>
          <p:nvPr/>
        </p:nvSpPr>
        <p:spPr>
          <a:xfrm>
            <a:off x="7252259" y="1350368"/>
            <a:ext cx="1139024" cy="1200329"/>
          </a:xfrm>
          <a:prstGeom prst="rect">
            <a:avLst/>
          </a:prstGeom>
          <a:noFill/>
        </p:spPr>
        <p:txBody>
          <a:bodyPr wrap="square" rtlCol="0">
            <a:spAutoFit/>
          </a:bodyPr>
          <a:lstStyle/>
          <a:p>
            <a:r>
              <a:rPr lang="fr-FR" sz="1200" b="1" dirty="0">
                <a:latin typeface="Raleway" panose="020B0503030101060003"/>
              </a:rPr>
              <a:t>10 juillet </a:t>
            </a:r>
            <a:r>
              <a:rPr lang="fr-FR" sz="1200" dirty="0">
                <a:latin typeface="Raleway" panose="020B0503030101060003"/>
              </a:rPr>
              <a:t>–</a:t>
            </a:r>
            <a:r>
              <a:rPr lang="fr-FR" sz="1200" b="1" dirty="0">
                <a:latin typeface="Raleway" panose="020B0503030101060003"/>
              </a:rPr>
              <a:t> </a:t>
            </a:r>
            <a:r>
              <a:rPr lang="fr-FR" sz="1200" dirty="0">
                <a:latin typeface="Raleway" panose="020B0503030101060003"/>
              </a:rPr>
              <a:t>premières mesures de restrictions dans le Vaucluse</a:t>
            </a:r>
          </a:p>
        </p:txBody>
      </p:sp>
      <p:sp>
        <p:nvSpPr>
          <p:cNvPr id="25" name="ZoneTexte 24">
            <a:extLst>
              <a:ext uri="{FF2B5EF4-FFF2-40B4-BE49-F238E27FC236}">
                <a16:creationId xmlns:a16="http://schemas.microsoft.com/office/drawing/2014/main" id="{3E4883F1-B320-463B-B0BB-FEB74D55F027}"/>
              </a:ext>
            </a:extLst>
          </p:cNvPr>
          <p:cNvSpPr txBox="1"/>
          <p:nvPr/>
        </p:nvSpPr>
        <p:spPr>
          <a:xfrm>
            <a:off x="5952381" y="1396539"/>
            <a:ext cx="1139025" cy="1200329"/>
          </a:xfrm>
          <a:prstGeom prst="rect">
            <a:avLst/>
          </a:prstGeom>
          <a:noFill/>
        </p:spPr>
        <p:txBody>
          <a:bodyPr wrap="square" rtlCol="0">
            <a:spAutoFit/>
          </a:bodyPr>
          <a:lstStyle/>
          <a:p>
            <a:r>
              <a:rPr lang="fr-FR" sz="1200" b="1" dirty="0">
                <a:latin typeface="Raleway" panose="020B0503030101060003"/>
              </a:rPr>
              <a:t>7 juillet </a:t>
            </a:r>
            <a:r>
              <a:rPr lang="fr-FR" sz="1200" dirty="0">
                <a:latin typeface="Raleway" panose="020B0503030101060003"/>
              </a:rPr>
              <a:t>–</a:t>
            </a:r>
            <a:r>
              <a:rPr lang="fr-FR" sz="1200" b="1" dirty="0">
                <a:latin typeface="Raleway" panose="020B0503030101060003"/>
              </a:rPr>
              <a:t> </a:t>
            </a:r>
            <a:r>
              <a:rPr lang="fr-FR" sz="1200" dirty="0">
                <a:latin typeface="Raleway" panose="020B0503030101060003"/>
              </a:rPr>
              <a:t>arrêté sécheresse dans les Bouches-du-Rhône</a:t>
            </a:r>
          </a:p>
        </p:txBody>
      </p:sp>
      <p:sp>
        <p:nvSpPr>
          <p:cNvPr id="26" name="ZoneTexte 25">
            <a:extLst>
              <a:ext uri="{FF2B5EF4-FFF2-40B4-BE49-F238E27FC236}">
                <a16:creationId xmlns:a16="http://schemas.microsoft.com/office/drawing/2014/main" id="{A741AAB7-3A1A-4356-9A82-C88629312821}"/>
              </a:ext>
            </a:extLst>
          </p:cNvPr>
          <p:cNvSpPr txBox="1"/>
          <p:nvPr/>
        </p:nvSpPr>
        <p:spPr>
          <a:xfrm>
            <a:off x="9365244" y="1733224"/>
            <a:ext cx="1254160" cy="830997"/>
          </a:xfrm>
          <a:prstGeom prst="rect">
            <a:avLst/>
          </a:prstGeom>
          <a:noFill/>
        </p:spPr>
        <p:txBody>
          <a:bodyPr wrap="square" rtlCol="0">
            <a:spAutoFit/>
          </a:bodyPr>
          <a:lstStyle/>
          <a:p>
            <a:r>
              <a:rPr lang="fr-FR" sz="1200" b="1" dirty="0">
                <a:latin typeface="Raleway" panose="020B0503030101060003"/>
              </a:rPr>
              <a:t>28 juillet </a:t>
            </a:r>
            <a:r>
              <a:rPr lang="fr-FR" sz="1200" dirty="0">
                <a:latin typeface="Raleway" panose="020B0503030101060003"/>
              </a:rPr>
              <a:t>–</a:t>
            </a:r>
            <a:r>
              <a:rPr lang="fr-FR" sz="1200" b="1" dirty="0">
                <a:latin typeface="Raleway" panose="020B0503030101060003"/>
              </a:rPr>
              <a:t> </a:t>
            </a:r>
            <a:r>
              <a:rPr lang="fr-FR" sz="1200" dirty="0">
                <a:latin typeface="Raleway" panose="020B0503030101060003"/>
              </a:rPr>
              <a:t>arrêté sécheresse dans le Var</a:t>
            </a:r>
          </a:p>
        </p:txBody>
      </p:sp>
      <p:cxnSp>
        <p:nvCxnSpPr>
          <p:cNvPr id="27" name="Connecteur droit 26">
            <a:extLst>
              <a:ext uri="{FF2B5EF4-FFF2-40B4-BE49-F238E27FC236}">
                <a16:creationId xmlns:a16="http://schemas.microsoft.com/office/drawing/2014/main" id="{18B10DA5-C75C-4DD2-AAD5-2E703105301E}"/>
              </a:ext>
            </a:extLst>
          </p:cNvPr>
          <p:cNvCxnSpPr>
            <a:cxnSpLocks/>
          </p:cNvCxnSpPr>
          <p:nvPr/>
        </p:nvCxnSpPr>
        <p:spPr>
          <a:xfrm>
            <a:off x="9461027" y="2633660"/>
            <a:ext cx="0" cy="6829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0ED87CD5-6DEB-4670-9FC9-5FF4A3E0E498}"/>
              </a:ext>
            </a:extLst>
          </p:cNvPr>
          <p:cNvSpPr txBox="1"/>
          <p:nvPr/>
        </p:nvSpPr>
        <p:spPr>
          <a:xfrm>
            <a:off x="8394962" y="1438057"/>
            <a:ext cx="1066065" cy="1200329"/>
          </a:xfrm>
          <a:prstGeom prst="rect">
            <a:avLst/>
          </a:prstGeom>
          <a:noFill/>
        </p:spPr>
        <p:txBody>
          <a:bodyPr wrap="square" rtlCol="0">
            <a:spAutoFit/>
          </a:bodyPr>
          <a:lstStyle/>
          <a:p>
            <a:r>
              <a:rPr lang="fr-FR" sz="1200" dirty="0">
                <a:latin typeface="Raleway" panose="020B0503030101060003"/>
              </a:rPr>
              <a:t>4 lâchers sur le Verdon, trop peu pour les acteurs d’eaux vives</a:t>
            </a:r>
          </a:p>
        </p:txBody>
      </p:sp>
      <p:sp>
        <p:nvSpPr>
          <p:cNvPr id="29" name="ZoneTexte 28">
            <a:extLst>
              <a:ext uri="{FF2B5EF4-FFF2-40B4-BE49-F238E27FC236}">
                <a16:creationId xmlns:a16="http://schemas.microsoft.com/office/drawing/2014/main" id="{73F99309-C801-492B-9C00-5A59E3CC5DA7}"/>
              </a:ext>
            </a:extLst>
          </p:cNvPr>
          <p:cNvSpPr txBox="1"/>
          <p:nvPr/>
        </p:nvSpPr>
        <p:spPr>
          <a:xfrm>
            <a:off x="3183768" y="4785987"/>
            <a:ext cx="1663766" cy="646331"/>
          </a:xfrm>
          <a:prstGeom prst="rect">
            <a:avLst/>
          </a:prstGeom>
          <a:noFill/>
        </p:spPr>
        <p:txBody>
          <a:bodyPr wrap="square" rtlCol="0">
            <a:spAutoFit/>
          </a:bodyPr>
          <a:lstStyle/>
          <a:p>
            <a:r>
              <a:rPr lang="fr-FR" sz="1200" b="1" dirty="0">
                <a:latin typeface="Raleway" panose="020B0503030101060003"/>
              </a:rPr>
              <a:t>9 août </a:t>
            </a:r>
            <a:r>
              <a:rPr lang="fr-FR" sz="1200" dirty="0">
                <a:latin typeface="Raleway" panose="020B0503030101060003"/>
              </a:rPr>
              <a:t>– arrêté sécheresse dans le Var</a:t>
            </a:r>
          </a:p>
        </p:txBody>
      </p:sp>
      <p:sp>
        <p:nvSpPr>
          <p:cNvPr id="30" name="ZoneTexte 29">
            <a:extLst>
              <a:ext uri="{FF2B5EF4-FFF2-40B4-BE49-F238E27FC236}">
                <a16:creationId xmlns:a16="http://schemas.microsoft.com/office/drawing/2014/main" id="{A8DA5568-35E6-40D1-849C-F03EB7DE3E83}"/>
              </a:ext>
            </a:extLst>
          </p:cNvPr>
          <p:cNvSpPr txBox="1"/>
          <p:nvPr/>
        </p:nvSpPr>
        <p:spPr>
          <a:xfrm>
            <a:off x="2942468" y="5813378"/>
            <a:ext cx="2556035" cy="646331"/>
          </a:xfrm>
          <a:prstGeom prst="rect">
            <a:avLst/>
          </a:prstGeom>
          <a:noFill/>
        </p:spPr>
        <p:txBody>
          <a:bodyPr wrap="square" rtlCol="0">
            <a:spAutoFit/>
          </a:bodyPr>
          <a:lstStyle/>
          <a:p>
            <a:r>
              <a:rPr lang="fr-FR" sz="1200" dirty="0">
                <a:latin typeface="Raleway" panose="020B0503030101060003"/>
              </a:rPr>
              <a:t>Maintien des cotes touristiques par EDF sur retenues de Castillon Sainte-Croix et Serre-Ponçon</a:t>
            </a:r>
          </a:p>
        </p:txBody>
      </p:sp>
      <p:sp>
        <p:nvSpPr>
          <p:cNvPr id="31" name="ZoneTexte 30">
            <a:extLst>
              <a:ext uri="{FF2B5EF4-FFF2-40B4-BE49-F238E27FC236}">
                <a16:creationId xmlns:a16="http://schemas.microsoft.com/office/drawing/2014/main" id="{88FAB712-0D49-45C9-9BFE-228CD5336642}"/>
              </a:ext>
            </a:extLst>
          </p:cNvPr>
          <p:cNvSpPr txBox="1"/>
          <p:nvPr/>
        </p:nvSpPr>
        <p:spPr>
          <a:xfrm>
            <a:off x="5192524" y="4737127"/>
            <a:ext cx="1733520" cy="830997"/>
          </a:xfrm>
          <a:prstGeom prst="rect">
            <a:avLst/>
          </a:prstGeom>
          <a:noFill/>
        </p:spPr>
        <p:txBody>
          <a:bodyPr wrap="square" rtlCol="0">
            <a:spAutoFit/>
          </a:bodyPr>
          <a:lstStyle/>
          <a:p>
            <a:r>
              <a:rPr lang="fr-FR" sz="1200" dirty="0">
                <a:latin typeface="Raleway" panose="020B0503030101060003"/>
              </a:rPr>
              <a:t>Réserves EDF toujours disponibles/poursuite de la sécheresse hydraulique</a:t>
            </a:r>
          </a:p>
        </p:txBody>
      </p:sp>
      <p:sp>
        <p:nvSpPr>
          <p:cNvPr id="32" name="ZoneTexte 31">
            <a:extLst>
              <a:ext uri="{FF2B5EF4-FFF2-40B4-BE49-F238E27FC236}">
                <a16:creationId xmlns:a16="http://schemas.microsoft.com/office/drawing/2014/main" id="{2787AAC8-9A8B-4DCF-8E27-83EBBA7B8CD0}"/>
              </a:ext>
            </a:extLst>
          </p:cNvPr>
          <p:cNvSpPr txBox="1"/>
          <p:nvPr/>
        </p:nvSpPr>
        <p:spPr>
          <a:xfrm>
            <a:off x="7166328" y="3922060"/>
            <a:ext cx="2103072" cy="338554"/>
          </a:xfrm>
          <a:prstGeom prst="rect">
            <a:avLst/>
          </a:prstGeom>
          <a:noFill/>
        </p:spPr>
        <p:txBody>
          <a:bodyPr wrap="square" rtlCol="0">
            <a:spAutoFit/>
          </a:bodyPr>
          <a:lstStyle/>
          <a:p>
            <a:r>
              <a:rPr lang="fr-FR" sz="1600" dirty="0">
                <a:latin typeface="Raleway" panose="020B0503030101060003"/>
              </a:rPr>
              <a:t>Octobre-novembre</a:t>
            </a:r>
          </a:p>
        </p:txBody>
      </p:sp>
      <p:sp>
        <p:nvSpPr>
          <p:cNvPr id="33" name="ZoneTexte 32">
            <a:extLst>
              <a:ext uri="{FF2B5EF4-FFF2-40B4-BE49-F238E27FC236}">
                <a16:creationId xmlns:a16="http://schemas.microsoft.com/office/drawing/2014/main" id="{041DE1D2-2DC2-458F-8E24-D3B82EF52FEB}"/>
              </a:ext>
            </a:extLst>
          </p:cNvPr>
          <p:cNvSpPr txBox="1"/>
          <p:nvPr/>
        </p:nvSpPr>
        <p:spPr>
          <a:xfrm>
            <a:off x="7328839" y="4785987"/>
            <a:ext cx="2645795" cy="1384995"/>
          </a:xfrm>
          <a:prstGeom prst="rect">
            <a:avLst/>
          </a:prstGeom>
          <a:noFill/>
        </p:spPr>
        <p:txBody>
          <a:bodyPr wrap="square" rtlCol="0">
            <a:spAutoFit/>
          </a:bodyPr>
          <a:lstStyle/>
          <a:p>
            <a:r>
              <a:rPr lang="fr-FR" sz="1200" b="1" dirty="0">
                <a:latin typeface="Raleway" panose="020B0503030101060003"/>
              </a:rPr>
              <a:t>Début octobre</a:t>
            </a:r>
            <a:r>
              <a:rPr lang="fr-FR" sz="1200" dirty="0">
                <a:latin typeface="Raleway" panose="020B0503030101060003"/>
              </a:rPr>
              <a:t> – fin de la période de sollicitation de la réserve agricole de Serre-Ponçon n’a pas été mobilisée entièrement / Les agriculteurs font part de leurs besoins importants en eau / La CED demande des restrictions</a:t>
            </a:r>
          </a:p>
        </p:txBody>
      </p:sp>
      <p:cxnSp>
        <p:nvCxnSpPr>
          <p:cNvPr id="34" name="Connecteur droit 33">
            <a:extLst>
              <a:ext uri="{FF2B5EF4-FFF2-40B4-BE49-F238E27FC236}">
                <a16:creationId xmlns:a16="http://schemas.microsoft.com/office/drawing/2014/main" id="{2E72A811-1DE5-49DF-B72C-B6BCC6881157}"/>
              </a:ext>
            </a:extLst>
          </p:cNvPr>
          <p:cNvCxnSpPr>
            <a:cxnSpLocks/>
          </p:cNvCxnSpPr>
          <p:nvPr/>
        </p:nvCxnSpPr>
        <p:spPr>
          <a:xfrm>
            <a:off x="8740947" y="2728174"/>
            <a:ext cx="0" cy="42903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5AC68B43-4D3A-4D67-B6AC-027B03FA5BA1}"/>
              </a:ext>
            </a:extLst>
          </p:cNvPr>
          <p:cNvSpPr txBox="1"/>
          <p:nvPr/>
        </p:nvSpPr>
        <p:spPr>
          <a:xfrm>
            <a:off x="7681262" y="3068623"/>
            <a:ext cx="2227445" cy="261610"/>
          </a:xfrm>
          <a:prstGeom prst="rect">
            <a:avLst/>
          </a:prstGeom>
          <a:noFill/>
        </p:spPr>
        <p:txBody>
          <a:bodyPr wrap="square" rtlCol="0">
            <a:spAutoFit/>
          </a:bodyPr>
          <a:lstStyle/>
          <a:p>
            <a:pPr algn="ctr"/>
            <a:r>
              <a:rPr lang="fr-FR" sz="1100" dirty="0">
                <a:solidFill>
                  <a:schemeClr val="bg1"/>
                </a:solidFill>
                <a:latin typeface="Raleway" panose="020B0503030101060003"/>
              </a:rPr>
              <a:t>Faible pluviométrie</a:t>
            </a:r>
          </a:p>
        </p:txBody>
      </p:sp>
      <p:sp>
        <p:nvSpPr>
          <p:cNvPr id="36" name="ZoneTexte 35">
            <a:extLst>
              <a:ext uri="{FF2B5EF4-FFF2-40B4-BE49-F238E27FC236}">
                <a16:creationId xmlns:a16="http://schemas.microsoft.com/office/drawing/2014/main" id="{7D543C52-9C2A-4E73-918E-85F3E95A213A}"/>
              </a:ext>
            </a:extLst>
          </p:cNvPr>
          <p:cNvSpPr txBox="1"/>
          <p:nvPr/>
        </p:nvSpPr>
        <p:spPr>
          <a:xfrm>
            <a:off x="2015159" y="3942208"/>
            <a:ext cx="2337218" cy="261610"/>
          </a:xfrm>
          <a:prstGeom prst="rect">
            <a:avLst/>
          </a:prstGeom>
          <a:noFill/>
        </p:spPr>
        <p:txBody>
          <a:bodyPr wrap="square" rtlCol="0">
            <a:spAutoFit/>
          </a:bodyPr>
          <a:lstStyle/>
          <a:p>
            <a:pPr algn="ctr"/>
            <a:r>
              <a:rPr lang="fr-FR" sz="1100" dirty="0">
                <a:solidFill>
                  <a:schemeClr val="bg1"/>
                </a:solidFill>
                <a:latin typeface="Raleway" panose="020B0503030101060003"/>
              </a:rPr>
              <a:t>Faible pluviométrie</a:t>
            </a:r>
          </a:p>
        </p:txBody>
      </p:sp>
      <p:sp>
        <p:nvSpPr>
          <p:cNvPr id="37" name="ZoneTexte 36">
            <a:extLst>
              <a:ext uri="{FF2B5EF4-FFF2-40B4-BE49-F238E27FC236}">
                <a16:creationId xmlns:a16="http://schemas.microsoft.com/office/drawing/2014/main" id="{B9E9E16D-23BB-4AFB-98D0-F36B1F77F1E3}"/>
              </a:ext>
            </a:extLst>
          </p:cNvPr>
          <p:cNvSpPr txBox="1"/>
          <p:nvPr/>
        </p:nvSpPr>
        <p:spPr>
          <a:xfrm>
            <a:off x="1769300" y="3911431"/>
            <a:ext cx="956793" cy="338554"/>
          </a:xfrm>
          <a:prstGeom prst="rect">
            <a:avLst/>
          </a:prstGeom>
          <a:noFill/>
        </p:spPr>
        <p:txBody>
          <a:bodyPr wrap="square" rtlCol="0">
            <a:spAutoFit/>
          </a:bodyPr>
          <a:lstStyle/>
          <a:p>
            <a:r>
              <a:rPr lang="fr-FR" sz="1600" dirty="0">
                <a:latin typeface="Raleway" panose="020B0503030101060003"/>
              </a:rPr>
              <a:t>Août</a:t>
            </a:r>
          </a:p>
        </p:txBody>
      </p:sp>
      <p:sp>
        <p:nvSpPr>
          <p:cNvPr id="38" name="ZoneTexte 37">
            <a:extLst>
              <a:ext uri="{FF2B5EF4-FFF2-40B4-BE49-F238E27FC236}">
                <a16:creationId xmlns:a16="http://schemas.microsoft.com/office/drawing/2014/main" id="{0123A290-AEFB-444A-91F7-CF29B804967D}"/>
              </a:ext>
            </a:extLst>
          </p:cNvPr>
          <p:cNvSpPr txBox="1"/>
          <p:nvPr/>
        </p:nvSpPr>
        <p:spPr>
          <a:xfrm>
            <a:off x="5037943" y="3952837"/>
            <a:ext cx="2337218" cy="261610"/>
          </a:xfrm>
          <a:prstGeom prst="rect">
            <a:avLst/>
          </a:prstGeom>
          <a:noFill/>
        </p:spPr>
        <p:txBody>
          <a:bodyPr wrap="square" rtlCol="0">
            <a:spAutoFit/>
          </a:bodyPr>
          <a:lstStyle/>
          <a:p>
            <a:pPr algn="ctr"/>
            <a:r>
              <a:rPr lang="fr-FR" sz="1100" dirty="0">
                <a:solidFill>
                  <a:schemeClr val="bg1"/>
                </a:solidFill>
                <a:latin typeface="Raleway" panose="020B0503030101060003"/>
              </a:rPr>
              <a:t>Faible pluviométrie</a:t>
            </a:r>
          </a:p>
        </p:txBody>
      </p:sp>
      <p:sp>
        <p:nvSpPr>
          <p:cNvPr id="39" name="ZoneTexte 38">
            <a:extLst>
              <a:ext uri="{FF2B5EF4-FFF2-40B4-BE49-F238E27FC236}">
                <a16:creationId xmlns:a16="http://schemas.microsoft.com/office/drawing/2014/main" id="{EA9881B8-A7D7-4A83-8CA4-BE118E5F971B}"/>
              </a:ext>
            </a:extLst>
          </p:cNvPr>
          <p:cNvSpPr txBox="1"/>
          <p:nvPr/>
        </p:nvSpPr>
        <p:spPr>
          <a:xfrm>
            <a:off x="5362586" y="1101443"/>
            <a:ext cx="5917784" cy="307777"/>
          </a:xfrm>
          <a:prstGeom prst="rect">
            <a:avLst/>
          </a:prstGeom>
          <a:noFill/>
        </p:spPr>
        <p:txBody>
          <a:bodyPr wrap="square" rtlCol="0">
            <a:spAutoFit/>
          </a:bodyPr>
          <a:lstStyle/>
          <a:p>
            <a:r>
              <a:rPr lang="fr-FR" sz="1400" b="1" dirty="0"/>
              <a:t>Réunions de crise organisées dans le cadre du SAGE du Verdon: 18 et 27 juillet </a:t>
            </a:r>
            <a:endParaRPr lang="fr-FR" sz="1400" dirty="0"/>
          </a:p>
        </p:txBody>
      </p:sp>
    </p:spTree>
    <p:extLst>
      <p:ext uri="{BB962C8B-B14F-4D97-AF65-F5344CB8AC3E}">
        <p14:creationId xmlns:p14="http://schemas.microsoft.com/office/powerpoint/2010/main" val="350692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4FEC1-9580-48FF-BAC9-FC1CC5A3510D}"/>
              </a:ext>
            </a:extLst>
          </p:cNvPr>
          <p:cNvSpPr>
            <a:spLocks noGrp="1"/>
          </p:cNvSpPr>
          <p:nvPr>
            <p:ph type="title"/>
          </p:nvPr>
        </p:nvSpPr>
        <p:spPr/>
        <p:txBody>
          <a:bodyPr/>
          <a:lstStyle/>
          <a:p>
            <a:r>
              <a:rPr lang="fr-FR" dirty="0">
                <a:latin typeface="Century Gothic" panose="020B0502020202020204" pitchFamily="34" charset="0"/>
              </a:rPr>
              <a:t>Un bilan de la gestion des sécheresses : des points de fragilité</a:t>
            </a:r>
            <a:endParaRPr lang="fr-FR" dirty="0"/>
          </a:p>
        </p:txBody>
      </p:sp>
      <p:sp>
        <p:nvSpPr>
          <p:cNvPr id="8" name="Espace réservé du pied de page 7">
            <a:extLst>
              <a:ext uri="{FF2B5EF4-FFF2-40B4-BE49-F238E27FC236}">
                <a16:creationId xmlns:a16="http://schemas.microsoft.com/office/drawing/2014/main" id="{1D0664A0-293E-4E8F-9243-DBF440EB0305}"/>
              </a:ext>
            </a:extLst>
          </p:cNvPr>
          <p:cNvSpPr>
            <a:spLocks noGrp="1"/>
          </p:cNvSpPr>
          <p:nvPr>
            <p:ph type="ftr" sz="quarter" idx="11"/>
          </p:nvPr>
        </p:nvSpPr>
        <p:spPr/>
        <p:txBody>
          <a:bodyPr/>
          <a:lstStyle/>
          <a:p>
            <a:r>
              <a:rPr lang="fr-FR" dirty="0"/>
              <a:t>Syndicat Mixte d’Aménagement de la vallée de la Durance EPTB DURANCE</a:t>
            </a:r>
          </a:p>
        </p:txBody>
      </p:sp>
      <p:sp>
        <p:nvSpPr>
          <p:cNvPr id="6" name="Espace réservé du numéro de diapositive 4">
            <a:extLst>
              <a:ext uri="{FF2B5EF4-FFF2-40B4-BE49-F238E27FC236}">
                <a16:creationId xmlns:a16="http://schemas.microsoft.com/office/drawing/2014/main" id="{DEEABDA0-F6B6-4FAA-9BA8-8C1BDE4CE659}"/>
              </a:ext>
            </a:extLst>
          </p:cNvPr>
          <p:cNvSpPr>
            <a:spLocks noGrp="1"/>
          </p:cNvSpPr>
          <p:nvPr>
            <p:ph type="sldNum" sz="quarter" idx="12"/>
          </p:nvPr>
        </p:nvSpPr>
        <p:spPr/>
        <p:txBody>
          <a:bodyPr/>
          <a:lstStyle/>
          <a:p>
            <a:fld id="{0CBD8C4B-466F-42AA-8323-23618FFBE172}" type="slidenum">
              <a:rPr lang="fr-FR" smtClean="0"/>
              <a:t>9</a:t>
            </a:fld>
            <a:endParaRPr lang="fr-FR" dirty="0"/>
          </a:p>
        </p:txBody>
      </p:sp>
      <p:sp>
        <p:nvSpPr>
          <p:cNvPr id="5" name="Espace réservé du contenu 2">
            <a:extLst>
              <a:ext uri="{FF2B5EF4-FFF2-40B4-BE49-F238E27FC236}">
                <a16:creationId xmlns:a16="http://schemas.microsoft.com/office/drawing/2014/main" id="{7F61D866-C7EA-4CB1-96EB-84E7BC8A9180}"/>
              </a:ext>
            </a:extLst>
          </p:cNvPr>
          <p:cNvSpPr>
            <a:spLocks noGrp="1"/>
          </p:cNvSpPr>
          <p:nvPr>
            <p:ph sz="half" idx="1"/>
          </p:nvPr>
        </p:nvSpPr>
        <p:spPr>
          <a:xfrm>
            <a:off x="838199" y="2192973"/>
            <a:ext cx="10018221" cy="3616643"/>
          </a:xfrm>
        </p:spPr>
        <p:txBody>
          <a:bodyPr/>
          <a:lstStyle/>
          <a:p>
            <a:r>
              <a:rPr lang="fr-FR" dirty="0"/>
              <a:t>Un impact sur les milieux naturels (non mesuré mais considéré comme durable) notamment sur les affluents déficitaires</a:t>
            </a:r>
          </a:p>
          <a:p>
            <a:endParaRPr lang="fr-FR" dirty="0"/>
          </a:p>
          <a:p>
            <a:r>
              <a:rPr lang="fr-FR" dirty="0"/>
              <a:t>L’absence de pertes durables ou mesurables sur le plan économique (des pertes financières vues comme mineures par les acteurs) mais des efforts financiers publics non renouvelables</a:t>
            </a:r>
          </a:p>
          <a:p>
            <a:endParaRPr lang="fr-FR" dirty="0"/>
          </a:p>
          <a:p>
            <a:r>
              <a:rPr lang="fr-FR" dirty="0"/>
              <a:t>Des modalités de négociations, de gestion et de discussion </a:t>
            </a:r>
            <a:r>
              <a:rPr lang="fr-FR"/>
              <a:t>improvisées sur </a:t>
            </a:r>
            <a:r>
              <a:rPr lang="fr-FR" dirty="0"/>
              <a:t>le moment (2007 surtout), difficiles à contractualiser</a:t>
            </a:r>
          </a:p>
          <a:p>
            <a:endParaRPr lang="fr-FR" dirty="0"/>
          </a:p>
          <a:p>
            <a:r>
              <a:rPr lang="fr-FR" dirty="0"/>
              <a:t>De fortes attentes pour un système multi-acteurs</a:t>
            </a:r>
          </a:p>
          <a:p>
            <a:pPr lvl="1"/>
            <a:endParaRPr lang="fr-FR" dirty="0"/>
          </a:p>
        </p:txBody>
      </p:sp>
    </p:spTree>
    <p:extLst>
      <p:ext uri="{BB962C8B-B14F-4D97-AF65-F5344CB8AC3E}">
        <p14:creationId xmlns:p14="http://schemas.microsoft.com/office/powerpoint/2010/main" val="42298617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uleurs Crédoc v1">
    <a:dk1>
      <a:sysClr val="windowText" lastClr="000000"/>
    </a:dk1>
    <a:lt1>
      <a:sysClr val="window" lastClr="FFFFFF"/>
    </a:lt1>
    <a:dk2>
      <a:srgbClr val="7F7F7F"/>
    </a:dk2>
    <a:lt2>
      <a:srgbClr val="BDBDBD"/>
    </a:lt2>
    <a:accent1>
      <a:srgbClr val="E2007A"/>
    </a:accent1>
    <a:accent2>
      <a:srgbClr val="7AB030"/>
    </a:accent2>
    <a:accent3>
      <a:srgbClr val="009EE0"/>
    </a:accent3>
    <a:accent4>
      <a:srgbClr val="9E087D"/>
    </a:accent4>
    <a:accent5>
      <a:srgbClr val="F16D1B"/>
    </a:accent5>
    <a:accent6>
      <a:srgbClr val="003064"/>
    </a:accent6>
    <a:hlink>
      <a:srgbClr val="009EE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1187</TotalTime>
  <Words>3756</Words>
  <Application>Microsoft Office PowerPoint</Application>
  <PresentationFormat>Grand écran</PresentationFormat>
  <Paragraphs>537</Paragraphs>
  <Slides>50</Slides>
  <Notes>23</Notes>
  <HiddenSlides>4</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50</vt:i4>
      </vt:variant>
    </vt:vector>
  </HeadingPairs>
  <TitlesOfParts>
    <vt:vector size="58" baseType="lpstr">
      <vt:lpstr>Arial</vt:lpstr>
      <vt:lpstr>Calibri</vt:lpstr>
      <vt:lpstr>Calibri Light</vt:lpstr>
      <vt:lpstr>Century Gothic</vt:lpstr>
      <vt:lpstr>Raleway</vt:lpstr>
      <vt:lpstr>Times New Roman</vt:lpstr>
      <vt:lpstr>Wingdings</vt:lpstr>
      <vt:lpstr>Thème Office</vt:lpstr>
      <vt:lpstr>ANALYSE MACROÉCONOMIQUE ET PROSPECTIVE DES USAGES DE L’EAU DU SYSTÈME DURANCE-VERDON</vt:lpstr>
      <vt:lpstr>Introduction</vt:lpstr>
      <vt:lpstr>Panorama des bénéfices du système durancien pour le territoire</vt:lpstr>
      <vt:lpstr>Rappel des principaux résultats de l’approche patrimoniale</vt:lpstr>
      <vt:lpstr>Les principaux résultats de l’étude qualitative</vt:lpstr>
      <vt:lpstr>Les principaux résultats de l’étude qualitative</vt:lpstr>
      <vt:lpstr>La sécheresse de 2007 : chronologie</vt:lpstr>
      <vt:lpstr>La sécheresse de 2017 : chronologie</vt:lpstr>
      <vt:lpstr>Un bilan de la gestion des sécheresses : des points de fragilité</vt:lpstr>
      <vt:lpstr>Une hydrologie naturellement variable</vt:lpstr>
      <vt:lpstr>Présentation PowerPoint</vt:lpstr>
      <vt:lpstr>Pluviométrie</vt:lpstr>
      <vt:lpstr>Prélèvements CED et destockage</vt:lpstr>
      <vt:lpstr>En résumé …</vt:lpstr>
      <vt:lpstr>Un bilan de la gestion des sécheresses : un système d’acteurs résilient ?</vt:lpstr>
      <vt:lpstr>Les principaux résultats de l’étude qualitative</vt:lpstr>
      <vt:lpstr>Le développement et le test d’outils de gestion</vt:lpstr>
      <vt:lpstr>La modernisation et l’optimisation technique et de gestion des infrastructures</vt:lpstr>
      <vt:lpstr>Les principaux résultats de l’étude qualitative</vt:lpstr>
      <vt:lpstr>Le changement climatique : l’enjeu de tous les enjeux</vt:lpstr>
      <vt:lpstr>Un contexte institutionnel source d’interrogations</vt:lpstr>
      <vt:lpstr>Des enjeux économiques dépassant le système durancien</vt:lpstr>
      <vt:lpstr>Incertitudes sur la robustesse du système actuel</vt:lpstr>
      <vt:lpstr>Les principaux résultats de l’étude qualitative</vt:lpstr>
      <vt:lpstr>Analyse des usages vulnérables</vt:lpstr>
      <vt:lpstr>Analyse des usages vulnérables</vt:lpstr>
      <vt:lpstr>Pour approfondir la notion de dépendance</vt:lpstr>
      <vt:lpstr>Analyse des usages vulnérables</vt:lpstr>
      <vt:lpstr>Approche des usages vulnérables</vt:lpstr>
      <vt:lpstr>Méthodologie d’identification des activités techniquement vulnérables</vt:lpstr>
      <vt:lpstr>Analyse des usages vulnérables</vt:lpstr>
      <vt:lpstr>Comment sont estimés les usages touristiques vulnérables ? </vt:lpstr>
      <vt:lpstr>Principaux résultats</vt:lpstr>
      <vt:lpstr>Pour approfondir l’analyse : un zoom thématique</vt:lpstr>
      <vt:lpstr>Comment sont estimés les usages agricoles vulnérables ? </vt:lpstr>
      <vt:lpstr>Principaux résultats</vt:lpstr>
      <vt:lpstr>Pour approfondir l’analyse : un zoom thématique</vt:lpstr>
      <vt:lpstr>Comment est estimée l’hydroélectricité vulnérable ?</vt:lpstr>
      <vt:lpstr>Principaux résultats</vt:lpstr>
      <vt:lpstr>Comment sont estimés les usages industriels vulnérables ? </vt:lpstr>
      <vt:lpstr>Principaux résultats</vt:lpstr>
      <vt:lpstr>Analyse des usages vulnérables</vt:lpstr>
      <vt:lpstr>Territoires totalement dépendants, non régulés</vt:lpstr>
      <vt:lpstr>Territoires totalement dépendants, fortement régulés</vt:lpstr>
      <vt:lpstr>Territoires fortement dépendants (périmètre CED)</vt:lpstr>
      <vt:lpstr>Territoires totalement dépendants (ouvrages MAMP et SCP)</vt:lpstr>
      <vt:lpstr>Territoires partiellement dépendants</vt:lpstr>
      <vt:lpstr>Bilan de l’approche par la vulnérabilité</vt:lpstr>
      <vt:lpstr>Objectifs de l’étude prospective (Phase 2)</vt:lpstr>
      <vt:lpstr>Objectifs de la phase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Odilon DESMOULINS</dc:creator>
  <cp:lastModifiedBy>LUC ROSSI</cp:lastModifiedBy>
  <cp:revision>111</cp:revision>
  <dcterms:created xsi:type="dcterms:W3CDTF">2019-01-09T14:04:37Z</dcterms:created>
  <dcterms:modified xsi:type="dcterms:W3CDTF">2019-07-22T09:57:39Z</dcterms:modified>
</cp:coreProperties>
</file>