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7" r:id="rId5"/>
    <p:sldId id="295" r:id="rId6"/>
    <p:sldId id="296" r:id="rId7"/>
    <p:sldId id="297" r:id="rId8"/>
    <p:sldId id="301" r:id="rId9"/>
    <p:sldId id="302" r:id="rId10"/>
    <p:sldId id="298" r:id="rId11"/>
    <p:sldId id="303" r:id="rId12"/>
    <p:sldId id="300" r:id="rId13"/>
    <p:sldId id="29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6BD"/>
    <a:srgbClr val="E87B1C"/>
    <a:srgbClr val="878787"/>
    <a:srgbClr val="333333"/>
    <a:srgbClr val="005A74"/>
    <a:srgbClr val="934C94"/>
    <a:srgbClr val="8A5BE7"/>
    <a:srgbClr val="A82CE0"/>
    <a:srgbClr val="57257D"/>
    <a:srgbClr val="BDB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52" autoAdjust="0"/>
  </p:normalViewPr>
  <p:slideViewPr>
    <p:cSldViewPr>
      <p:cViewPr varScale="1">
        <p:scale>
          <a:sx n="110" d="100"/>
          <a:sy n="110" d="100"/>
        </p:scale>
        <p:origin x="3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50ECDA-E2C2-4F41-8023-CF14EF4EF55D}" type="datetimeFigureOut">
              <a:rPr lang="fr-FR" smtClean="0"/>
              <a:t>22/07/2019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8D3958-33A3-4BF7-B28F-1CB19178728A}" type="slidenum">
              <a:rPr lang="fr-FR" smtClean="0"/>
              <a:t>‹N°›</a:t>
            </a:fld>
            <a:endParaRPr lang="fr-FR"/>
          </a:p>
        </p:txBody>
      </p:sp>
    </p:spTree>
    <p:extLst>
      <p:ext uri="{BB962C8B-B14F-4D97-AF65-F5344CB8AC3E}">
        <p14:creationId xmlns:p14="http://schemas.microsoft.com/office/powerpoint/2010/main" val="4750984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279BC-4182-462B-A944-114989A11DC7}" type="datetimeFigureOut">
              <a:rPr lang="fr-FR" smtClean="0"/>
              <a:t>22/07/2019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D4E8F-0691-455F-AAD8-AA2A347FE595}" type="slidenum">
              <a:rPr lang="fr-FR" smtClean="0"/>
              <a:t>‹N°›</a:t>
            </a:fld>
            <a:endParaRPr lang="fr-FR"/>
          </a:p>
        </p:txBody>
      </p:sp>
    </p:spTree>
    <p:extLst>
      <p:ext uri="{BB962C8B-B14F-4D97-AF65-F5344CB8AC3E}">
        <p14:creationId xmlns:p14="http://schemas.microsoft.com/office/powerpoint/2010/main" val="26753255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p:spPr>
        <p:txBody>
          <a:bodyPr/>
          <a:lstStyle/>
          <a:p>
            <a:endParaRPr lang="fr-FR" altLang="fr-FR">
              <a:latin typeface="Times New Roman" panose="02020603050405020304" pitchFamily="18" charset="0"/>
            </a:endParaRPr>
          </a:p>
        </p:txBody>
      </p:sp>
      <p:sp>
        <p:nvSpPr>
          <p:cNvPr id="9220" name="Espace réservé du numéro de diapositive 3"/>
          <p:cNvSpPr>
            <a:spLocks noGrp="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15963" indent="-274638" defTabSz="955675">
              <a:spcBef>
                <a:spcPct val="30000"/>
              </a:spcBef>
              <a:defRPr sz="1200">
                <a:solidFill>
                  <a:schemeClr val="tx1"/>
                </a:solidFill>
                <a:latin typeface="Times New Roman" panose="02020603050405020304" pitchFamily="18" charset="0"/>
              </a:defRPr>
            </a:lvl2pPr>
            <a:lvl3pPr marL="1101725" indent="-219075" defTabSz="955675">
              <a:spcBef>
                <a:spcPct val="30000"/>
              </a:spcBef>
              <a:defRPr sz="1200">
                <a:solidFill>
                  <a:schemeClr val="tx1"/>
                </a:solidFill>
                <a:latin typeface="Times New Roman" panose="02020603050405020304" pitchFamily="18" charset="0"/>
              </a:defRPr>
            </a:lvl3pPr>
            <a:lvl4pPr marL="1543050" indent="-219075" defTabSz="955675">
              <a:spcBef>
                <a:spcPct val="30000"/>
              </a:spcBef>
              <a:defRPr sz="1200">
                <a:solidFill>
                  <a:schemeClr val="tx1"/>
                </a:solidFill>
                <a:latin typeface="Times New Roman" panose="02020603050405020304" pitchFamily="18" charset="0"/>
              </a:defRPr>
            </a:lvl4pPr>
            <a:lvl5pPr marL="1984375" indent="-219075" defTabSz="955675">
              <a:spcBef>
                <a:spcPct val="30000"/>
              </a:spcBef>
              <a:defRPr sz="1200">
                <a:solidFill>
                  <a:schemeClr val="tx1"/>
                </a:solidFill>
                <a:latin typeface="Times New Roman" panose="02020603050405020304" pitchFamily="18" charset="0"/>
              </a:defRPr>
            </a:lvl5pPr>
            <a:lvl6pPr marL="2441575" indent="-219075"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898775" indent="-219075"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355975" indent="-219075"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13175" indent="-219075"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C67BC1-4C9F-47A1-ABFE-374CABC0E363}" type="slidenum">
              <a:rPr lang="fr-FR" altLang="fr-FR" sz="1300"/>
              <a:pPr>
                <a:spcBef>
                  <a:spcPct val="0"/>
                </a:spcBef>
              </a:pPr>
              <a:t>2</a:t>
            </a:fld>
            <a:endParaRPr lang="fr-FR" altLang="fr-FR" sz="1300"/>
          </a:p>
        </p:txBody>
      </p:sp>
    </p:spTree>
    <p:extLst>
      <p:ext uri="{BB962C8B-B14F-4D97-AF65-F5344CB8AC3E}">
        <p14:creationId xmlns:p14="http://schemas.microsoft.com/office/powerpoint/2010/main" val="352509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a:ln/>
        </p:spPr>
      </p:sp>
      <p:sp>
        <p:nvSpPr>
          <p:cNvPr id="11267" name="Espace réservé des commentaires 2"/>
          <p:cNvSpPr>
            <a:spLocks noGrp="1"/>
          </p:cNvSpPr>
          <p:nvPr>
            <p:ph type="body" idx="1"/>
          </p:nvPr>
        </p:nvSpPr>
        <p:spPr>
          <a:noFill/>
        </p:spPr>
        <p:txBody>
          <a:bodyPr/>
          <a:lstStyle/>
          <a:p>
            <a:endParaRPr lang="fr-FR" altLang="fr-FR">
              <a:latin typeface="Times New Roman" panose="02020603050405020304" pitchFamily="18" charset="0"/>
            </a:endParaRPr>
          </a:p>
        </p:txBody>
      </p:sp>
      <p:sp>
        <p:nvSpPr>
          <p:cNvPr id="11268" name="Espace réservé du numéro de diapositive 3"/>
          <p:cNvSpPr>
            <a:spLocks noGrp="1"/>
          </p:cNvSpPr>
          <p:nvPr>
            <p:ph type="sldNum" sz="quarter" idx="5"/>
          </p:nvPr>
        </p:nvSpPr>
        <p:spPr>
          <a:noFill/>
        </p:spPr>
        <p:txBody>
          <a:bodyPr/>
          <a:lstStyle>
            <a:lvl1pPr defTabSz="955675">
              <a:spcBef>
                <a:spcPct val="30000"/>
              </a:spcBef>
              <a:defRPr sz="1200">
                <a:solidFill>
                  <a:schemeClr val="tx1"/>
                </a:solidFill>
                <a:latin typeface="Times New Roman" panose="02020603050405020304" pitchFamily="18" charset="0"/>
              </a:defRPr>
            </a:lvl1pPr>
            <a:lvl2pPr marL="742950" indent="-285750" defTabSz="955675">
              <a:spcBef>
                <a:spcPct val="30000"/>
              </a:spcBef>
              <a:defRPr sz="1200">
                <a:solidFill>
                  <a:schemeClr val="tx1"/>
                </a:solidFill>
                <a:latin typeface="Times New Roman" panose="02020603050405020304" pitchFamily="18" charset="0"/>
              </a:defRPr>
            </a:lvl2pPr>
            <a:lvl3pPr marL="1143000" indent="-228600" defTabSz="955675">
              <a:spcBef>
                <a:spcPct val="30000"/>
              </a:spcBef>
              <a:defRPr sz="1200">
                <a:solidFill>
                  <a:schemeClr val="tx1"/>
                </a:solidFill>
                <a:latin typeface="Times New Roman" panose="02020603050405020304" pitchFamily="18" charset="0"/>
              </a:defRPr>
            </a:lvl3pPr>
            <a:lvl4pPr marL="1600200" indent="-228600" defTabSz="955675">
              <a:spcBef>
                <a:spcPct val="30000"/>
              </a:spcBef>
              <a:defRPr sz="1200">
                <a:solidFill>
                  <a:schemeClr val="tx1"/>
                </a:solidFill>
                <a:latin typeface="Times New Roman" panose="02020603050405020304" pitchFamily="18" charset="0"/>
              </a:defRPr>
            </a:lvl4pPr>
            <a:lvl5pPr marL="2057400" indent="-228600" defTabSz="955675">
              <a:spcBef>
                <a:spcPct val="30000"/>
              </a:spcBef>
              <a:defRPr sz="1200">
                <a:solidFill>
                  <a:schemeClr val="tx1"/>
                </a:solidFill>
                <a:latin typeface="Times New Roman" panose="02020603050405020304" pitchFamily="18" charset="0"/>
              </a:defRPr>
            </a:lvl5pPr>
            <a:lvl6pPr marL="2514600" indent="-228600" defTabSz="9556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56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56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56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E0B0EA-158D-42BB-84B0-5DCBB837FF0F}" type="slidenum">
              <a:rPr lang="fr-FR" altLang="fr-FR" sz="1300"/>
              <a:pPr>
                <a:spcBef>
                  <a:spcPct val="0"/>
                </a:spcBef>
              </a:pPr>
              <a:t>3</a:t>
            </a:fld>
            <a:endParaRPr lang="fr-FR" altLang="fr-FR" sz="1300"/>
          </a:p>
        </p:txBody>
      </p:sp>
    </p:spTree>
    <p:extLst>
      <p:ext uri="{BB962C8B-B14F-4D97-AF65-F5344CB8AC3E}">
        <p14:creationId xmlns:p14="http://schemas.microsoft.com/office/powerpoint/2010/main" val="150197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1F281F0-3DFA-4354-9153-147C58ADB10C}" type="datetime1">
              <a:rPr lang="fr-FR" smtClean="0"/>
              <a:t>22/07/2019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622EE4-69F2-4F3D-B044-6A89A052299B}" type="datetime1">
              <a:rPr lang="fr-FR" smtClean="0"/>
              <a:t>22/07/2019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A4311F-B4DA-4CE2-8F4B-A4267AD3AEC4}" type="datetime1">
              <a:rPr lang="fr-FR" smtClean="0"/>
              <a:t>22/07/2019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636EA03-70A5-40A0-8880-206B40FB5038}" type="datetime1">
              <a:rPr lang="fr-FR" smtClean="0"/>
              <a:t>22/07/2019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7EABF13-1389-4C72-B69A-0F3E31D089F7}" type="datetime1">
              <a:rPr lang="fr-FR" smtClean="0"/>
              <a:t>22/07/2019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543EABB-5CAA-40A1-861E-62C1F80DA76B}" type="datetime1">
              <a:rPr lang="fr-FR" smtClean="0"/>
              <a:t>22/07/2019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E44ECC-5450-4CF9-ADB1-7C4F1DF9A237}" type="datetime1">
              <a:rPr lang="fr-FR" smtClean="0"/>
              <a:t>22/07/2019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D4EC39-7C79-49CB-828A-90E86CE3F72E}" type="datetime1">
              <a:rPr lang="fr-FR" smtClean="0"/>
              <a:t>22/07/2019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BB2C9D-1D77-4B47-A94D-488ACD73F7DE}" type="datetime1">
              <a:rPr lang="fr-FR" smtClean="0"/>
              <a:t>22/07/2019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58146E-EFB6-45C1-B76E-D0181DDF99AA}" type="datetime1">
              <a:rPr lang="fr-FR" smtClean="0"/>
              <a:t>22/07/2019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734132F-8255-4888-A1B4-4111CDC2FFF2}" type="datetime1">
              <a:rPr lang="fr-FR" smtClean="0"/>
              <a:t>22/07/2019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A77C2-F82F-4A52-BCDA-253C0B06750C}"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096F0-8158-4BC5-B66A-10818960EC38}" type="datetime1">
              <a:rPr lang="fr-FR" smtClean="0"/>
              <a:t>22/07/2019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A77C2-F82F-4A52-BCDA-253C0B0675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pan/>
      </p:transition>
    </mc:Choice>
    <mc:Fallback xmlns="">
      <p:transition>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 y="0"/>
            <a:ext cx="9144000" cy="6858000"/>
          </a:xfrm>
          <a:prstGeom prst="rect">
            <a:avLst/>
          </a:prstGeom>
        </p:spPr>
      </p:pic>
      <p:grpSp>
        <p:nvGrpSpPr>
          <p:cNvPr id="2" name="Groupe 1"/>
          <p:cNvGrpSpPr/>
          <p:nvPr/>
        </p:nvGrpSpPr>
        <p:grpSpPr>
          <a:xfrm>
            <a:off x="2375756" y="1130558"/>
            <a:ext cx="4392488" cy="4392488"/>
            <a:chOff x="2483768" y="1130558"/>
            <a:chExt cx="4392488" cy="4392488"/>
          </a:xfrm>
        </p:grpSpPr>
        <p:sp>
          <p:nvSpPr>
            <p:cNvPr id="6" name="Ellipse 5"/>
            <p:cNvSpPr/>
            <p:nvPr/>
          </p:nvSpPr>
          <p:spPr>
            <a:xfrm>
              <a:off x="2483768" y="1130558"/>
              <a:ext cx="4392488" cy="4392488"/>
            </a:xfrm>
            <a:prstGeom prst="ellipse">
              <a:avLst/>
            </a:prstGeom>
            <a:solidFill>
              <a:srgbClr val="E87B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538722" y="2665083"/>
              <a:ext cx="4282581" cy="1323439"/>
            </a:xfrm>
            <a:prstGeom prst="rect">
              <a:avLst/>
            </a:prstGeom>
            <a:noFill/>
          </p:spPr>
          <p:txBody>
            <a:bodyPr wrap="square" rtlCol="0">
              <a:spAutoFit/>
            </a:bodyPr>
            <a:lstStyle/>
            <a:p>
              <a:pPr algn="ctr"/>
              <a:endParaRPr lang="fr-FR" sz="2000" b="1" cap="all" dirty="0">
                <a:solidFill>
                  <a:schemeClr val="bg1"/>
                </a:solidFill>
                <a:latin typeface="+mj-lt"/>
              </a:endParaRPr>
            </a:p>
            <a:p>
              <a:pPr algn="ctr"/>
              <a:r>
                <a:rPr lang="fr-FR" sz="2000" b="1" cap="all" dirty="0">
                  <a:solidFill>
                    <a:schemeClr val="bg1"/>
                  </a:solidFill>
                  <a:latin typeface="+mj-lt"/>
                </a:rPr>
                <a:t>Mise en place d’un réseau unifié d’alerte dans le bassin de la Durance</a:t>
              </a:r>
            </a:p>
          </p:txBody>
        </p:sp>
      </p:gr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843" y="5854316"/>
            <a:ext cx="1889071" cy="74303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0"/>
            <a:ext cx="4139952" cy="372967"/>
          </a:xfrm>
          <a:prstGeom prst="rect">
            <a:avLst/>
          </a:prstGeom>
        </p:spPr>
      </p:pic>
      <p:pic>
        <p:nvPicPr>
          <p:cNvPr id="10" name="Image 9" descr="MISSION_LOGO-CARNOT.png"/>
          <p:cNvPicPr>
            <a:picLocks noChangeAspect="1"/>
          </p:cNvPicPr>
          <p:nvPr/>
        </p:nvPicPr>
        <p:blipFill>
          <a:blip r:embed="rId5" cstate="print"/>
          <a:stretch>
            <a:fillRect/>
          </a:stretch>
        </p:blipFill>
        <p:spPr>
          <a:xfrm>
            <a:off x="7813084" y="5407937"/>
            <a:ext cx="1001830" cy="413453"/>
          </a:xfrm>
          <a:prstGeom prst="rect">
            <a:avLst/>
          </a:prstGeom>
        </p:spPr>
      </p:pic>
      <p:pic>
        <p:nvPicPr>
          <p:cNvPr id="3" name="Image 2"/>
          <p:cNvPicPr>
            <a:picLocks noChangeAspect="1"/>
          </p:cNvPicPr>
          <p:nvPr/>
        </p:nvPicPr>
        <p:blipFill>
          <a:blip r:embed="rId6"/>
          <a:stretch>
            <a:fillRect/>
          </a:stretch>
        </p:blipFill>
        <p:spPr>
          <a:xfrm>
            <a:off x="107504" y="5765534"/>
            <a:ext cx="901136" cy="930953"/>
          </a:xfrm>
          <a:prstGeom prst="rect">
            <a:avLst/>
          </a:prstGeom>
        </p:spPr>
      </p:pic>
      <p:pic>
        <p:nvPicPr>
          <p:cNvPr id="13" name="Image 12" descr="arsPaca">
            <a:extLst>
              <a:ext uri="{FF2B5EF4-FFF2-40B4-BE49-F238E27FC236}">
                <a16:creationId xmlns:a16="http://schemas.microsoft.com/office/drawing/2014/main" id="{0FA5641E-2DC8-4463-90E3-75F3E08A02E1}"/>
              </a:ext>
            </a:extLst>
          </p:cNvPr>
          <p:cNvPicPr/>
          <p:nvPr/>
        </p:nvPicPr>
        <p:blipFill>
          <a:blip r:embed="rId7"/>
          <a:srcRect/>
          <a:stretch>
            <a:fillRect/>
          </a:stretch>
        </p:blipFill>
        <p:spPr bwMode="auto">
          <a:xfrm>
            <a:off x="1215058" y="5756464"/>
            <a:ext cx="1261610" cy="940023"/>
          </a:xfrm>
          <a:prstGeom prst="rect">
            <a:avLst/>
          </a:prstGeom>
          <a:noFill/>
          <a:ln w="9525">
            <a:noFill/>
            <a:miter lim="800000"/>
            <a:headEnd/>
            <a:tailEnd/>
          </a:ln>
        </p:spPr>
      </p:pic>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770" y="6280636"/>
            <a:ext cx="1635306" cy="4158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5" name="Image 4"/>
          <p:cNvPicPr>
            <a:picLocks noChangeAspect="1"/>
          </p:cNvPicPr>
          <p:nvPr/>
        </p:nvPicPr>
        <p:blipFill>
          <a:blip r:embed="rId2"/>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34630" y="6362032"/>
            <a:ext cx="227503" cy="365125"/>
          </a:xfrm>
        </p:spPr>
        <p:txBody>
          <a:bodyPr/>
          <a:lstStyle/>
          <a:p>
            <a:r>
              <a:rPr lang="fr-FR" dirty="0"/>
              <a:t>9</a:t>
            </a:r>
          </a:p>
        </p:txBody>
      </p:sp>
      <p:sp>
        <p:nvSpPr>
          <p:cNvPr id="7" name="ZoneTexte 6"/>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graphicFrame>
        <p:nvGraphicFramePr>
          <p:cNvPr id="8" name="Tableau 7"/>
          <p:cNvGraphicFramePr>
            <a:graphicFrameLocks noGrp="1"/>
          </p:cNvGraphicFramePr>
          <p:nvPr>
            <p:extLst>
              <p:ext uri="{D42A27DB-BD31-4B8C-83A1-F6EECF244321}">
                <p14:modId xmlns:p14="http://schemas.microsoft.com/office/powerpoint/2010/main" val="456581992"/>
              </p:ext>
            </p:extLst>
          </p:nvPr>
        </p:nvGraphicFramePr>
        <p:xfrm>
          <a:off x="2010792" y="2265730"/>
          <a:ext cx="5122415" cy="2326540"/>
        </p:xfrm>
        <a:graphic>
          <a:graphicData uri="http://schemas.openxmlformats.org/drawingml/2006/table">
            <a:tbl>
              <a:tblPr firstRow="1" bandRow="1">
                <a:tableStyleId>{5C22544A-7EE6-4342-B048-85BDC9FD1C3A}</a:tableStyleId>
              </a:tblPr>
              <a:tblGrid>
                <a:gridCol w="2050860">
                  <a:extLst>
                    <a:ext uri="{9D8B030D-6E8A-4147-A177-3AD203B41FA5}">
                      <a16:colId xmlns:a16="http://schemas.microsoft.com/office/drawing/2014/main" val="4173244112"/>
                    </a:ext>
                  </a:extLst>
                </a:gridCol>
                <a:gridCol w="1086412">
                  <a:extLst>
                    <a:ext uri="{9D8B030D-6E8A-4147-A177-3AD203B41FA5}">
                      <a16:colId xmlns:a16="http://schemas.microsoft.com/office/drawing/2014/main" val="1051113001"/>
                    </a:ext>
                  </a:extLst>
                </a:gridCol>
                <a:gridCol w="1985143">
                  <a:extLst>
                    <a:ext uri="{9D8B030D-6E8A-4147-A177-3AD203B41FA5}">
                      <a16:colId xmlns:a16="http://schemas.microsoft.com/office/drawing/2014/main" val="3796899046"/>
                    </a:ext>
                  </a:extLst>
                </a:gridCol>
              </a:tblGrid>
              <a:tr h="248576">
                <a:tc>
                  <a:txBody>
                    <a:bodyPr/>
                    <a:lstStyle/>
                    <a:p>
                      <a:pPr algn="ctr"/>
                      <a:r>
                        <a:rPr lang="fr-FR" sz="1400" dirty="0"/>
                        <a:t>COFINANCEUR</a:t>
                      </a:r>
                    </a:p>
                  </a:txBody>
                  <a:tcPr/>
                </a:tc>
                <a:tc>
                  <a:txBody>
                    <a:bodyPr/>
                    <a:lstStyle/>
                    <a:p>
                      <a:pPr algn="ctr"/>
                      <a:r>
                        <a:rPr lang="fr-FR" sz="1400" dirty="0"/>
                        <a:t>MONTANT</a:t>
                      </a:r>
                    </a:p>
                  </a:txBody>
                  <a:tcPr/>
                </a:tc>
                <a:tc>
                  <a:txBody>
                    <a:bodyPr/>
                    <a:lstStyle/>
                    <a:p>
                      <a:pPr algn="ctr"/>
                      <a:r>
                        <a:rPr lang="fr-FR" sz="1400" dirty="0"/>
                        <a:t>PART DU FINANCEMENT</a:t>
                      </a:r>
                    </a:p>
                  </a:txBody>
                  <a:tcPr/>
                </a:tc>
                <a:extLst>
                  <a:ext uri="{0D108BD9-81ED-4DB2-BD59-A6C34878D82A}">
                    <a16:rowId xmlns:a16="http://schemas.microsoft.com/office/drawing/2014/main" val="1628808606"/>
                  </a:ext>
                </a:extLst>
              </a:tr>
              <a:tr h="322555">
                <a:tc>
                  <a:txBody>
                    <a:bodyPr/>
                    <a:lstStyle/>
                    <a:p>
                      <a:pPr algn="r"/>
                      <a:r>
                        <a:rPr lang="fr-FR" sz="1400" dirty="0"/>
                        <a:t>ARS (APSE 2018)</a:t>
                      </a:r>
                    </a:p>
                  </a:txBody>
                  <a:tcPr/>
                </a:tc>
                <a:tc>
                  <a:txBody>
                    <a:bodyPr/>
                    <a:lstStyle/>
                    <a:p>
                      <a:pPr algn="ctr"/>
                      <a:r>
                        <a:rPr lang="fr-FR" sz="1400" dirty="0"/>
                        <a:t>44 818 €</a:t>
                      </a:r>
                    </a:p>
                  </a:txBody>
                  <a:tcPr/>
                </a:tc>
                <a:tc>
                  <a:txBody>
                    <a:bodyPr/>
                    <a:lstStyle/>
                    <a:p>
                      <a:pPr algn="ctr"/>
                      <a:r>
                        <a:rPr lang="fr-FR" sz="1400" dirty="0"/>
                        <a:t>55,6 %</a:t>
                      </a:r>
                    </a:p>
                  </a:txBody>
                  <a:tcPr/>
                </a:tc>
                <a:extLst>
                  <a:ext uri="{0D108BD9-81ED-4DB2-BD59-A6C34878D82A}">
                    <a16:rowId xmlns:a16="http://schemas.microsoft.com/office/drawing/2014/main" val="56794437"/>
                  </a:ext>
                </a:extLst>
              </a:tr>
              <a:tr h="322555">
                <a:tc>
                  <a:txBody>
                    <a:bodyPr/>
                    <a:lstStyle/>
                    <a:p>
                      <a:pPr algn="r"/>
                      <a:r>
                        <a:rPr lang="fr-FR" sz="1400" dirty="0"/>
                        <a:t>BRGM</a:t>
                      </a:r>
                    </a:p>
                  </a:txBody>
                  <a:tcPr/>
                </a:tc>
                <a:tc>
                  <a:txBody>
                    <a:bodyPr/>
                    <a:lstStyle/>
                    <a:p>
                      <a:pPr algn="ctr"/>
                      <a:r>
                        <a:rPr lang="fr-FR" sz="1400" dirty="0"/>
                        <a:t>15 795</a:t>
                      </a:r>
                      <a:r>
                        <a:rPr lang="fr-FR" sz="1400" baseline="0" dirty="0"/>
                        <a:t> </a:t>
                      </a:r>
                      <a:r>
                        <a:rPr lang="fr-FR" sz="1400" dirty="0"/>
                        <a:t>€</a:t>
                      </a:r>
                    </a:p>
                  </a:txBody>
                  <a:tcPr/>
                </a:tc>
                <a:tc>
                  <a:txBody>
                    <a:bodyPr/>
                    <a:lstStyle/>
                    <a:p>
                      <a:pPr algn="ctr"/>
                      <a:r>
                        <a:rPr lang="fr-FR" sz="1400" dirty="0"/>
                        <a:t>19,6 %</a:t>
                      </a:r>
                    </a:p>
                  </a:txBody>
                  <a:tcPr/>
                </a:tc>
                <a:extLst>
                  <a:ext uri="{0D108BD9-81ED-4DB2-BD59-A6C34878D82A}">
                    <a16:rowId xmlns:a16="http://schemas.microsoft.com/office/drawing/2014/main" val="1872102847"/>
                  </a:ext>
                </a:extLst>
              </a:tr>
              <a:tr h="322555">
                <a:tc>
                  <a:txBody>
                    <a:bodyPr/>
                    <a:lstStyle/>
                    <a:p>
                      <a:pPr algn="r"/>
                      <a:r>
                        <a:rPr lang="fr-FR" sz="1400" dirty="0"/>
                        <a:t>DREAL (APSE 2018)</a:t>
                      </a:r>
                    </a:p>
                  </a:txBody>
                  <a:tcPr/>
                </a:tc>
                <a:tc>
                  <a:txBody>
                    <a:bodyPr/>
                    <a:lstStyle/>
                    <a:p>
                      <a:pPr algn="ctr"/>
                      <a:r>
                        <a:rPr lang="fr-FR" sz="1400" dirty="0"/>
                        <a:t>10 000 €</a:t>
                      </a:r>
                    </a:p>
                  </a:txBody>
                  <a:tcPr/>
                </a:tc>
                <a:tc>
                  <a:txBody>
                    <a:bodyPr/>
                    <a:lstStyle/>
                    <a:p>
                      <a:pPr algn="ctr"/>
                      <a:r>
                        <a:rPr lang="fr-FR" sz="1400" dirty="0"/>
                        <a:t>12,4 %</a:t>
                      </a:r>
                    </a:p>
                  </a:txBody>
                  <a:tcPr/>
                </a:tc>
                <a:extLst>
                  <a:ext uri="{0D108BD9-81ED-4DB2-BD59-A6C34878D82A}">
                    <a16:rowId xmlns:a16="http://schemas.microsoft.com/office/drawing/2014/main" val="2830341764"/>
                  </a:ext>
                </a:extLst>
              </a:tr>
              <a:tr h="298884">
                <a:tc>
                  <a:txBody>
                    <a:bodyPr/>
                    <a:lstStyle/>
                    <a:p>
                      <a:pPr algn="r"/>
                      <a:r>
                        <a:rPr lang="fr-FR" sz="1400" dirty="0"/>
                        <a:t>RÉGION</a:t>
                      </a:r>
                      <a:r>
                        <a:rPr lang="fr-FR" sz="1400" baseline="0" dirty="0"/>
                        <a:t> SUD</a:t>
                      </a:r>
                      <a:r>
                        <a:rPr lang="fr-FR" sz="1400" dirty="0"/>
                        <a:t> (APSE 2018)</a:t>
                      </a:r>
                    </a:p>
                  </a:txBody>
                  <a:tcPr/>
                </a:tc>
                <a:tc>
                  <a:txBody>
                    <a:bodyPr/>
                    <a:lstStyle/>
                    <a:p>
                      <a:pPr algn="ctr"/>
                      <a:r>
                        <a:rPr lang="fr-FR" sz="1400" dirty="0"/>
                        <a:t>10 000 €</a:t>
                      </a:r>
                    </a:p>
                  </a:txBody>
                  <a:tcPr/>
                </a:tc>
                <a:tc>
                  <a:txBody>
                    <a:bodyPr/>
                    <a:lstStyle/>
                    <a:p>
                      <a:pPr algn="ctr"/>
                      <a:r>
                        <a:rPr lang="fr-FR" sz="1400" dirty="0"/>
                        <a:t>12,4 %</a:t>
                      </a:r>
                    </a:p>
                  </a:txBody>
                  <a:tcPr/>
                </a:tc>
                <a:extLst>
                  <a:ext uri="{0D108BD9-81ED-4DB2-BD59-A6C34878D82A}">
                    <a16:rowId xmlns:a16="http://schemas.microsoft.com/office/drawing/2014/main" val="382335300"/>
                  </a:ext>
                </a:extLst>
              </a:tr>
              <a:tr h="322555">
                <a:tc>
                  <a:txBody>
                    <a:bodyPr/>
                    <a:lstStyle/>
                    <a:p>
                      <a:pPr algn="r"/>
                      <a:r>
                        <a:rPr lang="fr-FR" sz="1400" b="1" dirty="0"/>
                        <a:t>TOTAL</a:t>
                      </a:r>
                    </a:p>
                  </a:txBody>
                  <a:tcPr/>
                </a:tc>
                <a:tc>
                  <a:txBody>
                    <a:bodyPr/>
                    <a:lstStyle/>
                    <a:p>
                      <a:pPr algn="ctr"/>
                      <a:r>
                        <a:rPr lang="fr-FR" sz="1400" b="1" dirty="0"/>
                        <a:t>80 613 €</a:t>
                      </a:r>
                    </a:p>
                  </a:txBody>
                  <a:tcPr/>
                </a:tc>
                <a:tc>
                  <a:txBody>
                    <a:bodyPr/>
                    <a:lstStyle/>
                    <a:p>
                      <a:pPr algn="ctr"/>
                      <a:r>
                        <a:rPr lang="fr-FR" sz="1400" b="1" dirty="0"/>
                        <a:t>100,0 %</a:t>
                      </a:r>
                    </a:p>
                  </a:txBody>
                  <a:tcPr/>
                </a:tc>
                <a:extLst>
                  <a:ext uri="{0D108BD9-81ED-4DB2-BD59-A6C34878D82A}">
                    <a16:rowId xmlns:a16="http://schemas.microsoft.com/office/drawing/2014/main" val="1571945343"/>
                  </a:ext>
                </a:extLst>
              </a:tr>
            </a:tbl>
          </a:graphicData>
        </a:graphic>
      </p:graphicFrame>
      <p:sp>
        <p:nvSpPr>
          <p:cNvPr id="9" name="Rectangle 6"/>
          <p:cNvSpPr txBox="1">
            <a:spLocks noChangeArrowheads="1"/>
          </p:cNvSpPr>
          <p:nvPr/>
        </p:nvSpPr>
        <p:spPr bwMode="auto">
          <a:xfrm>
            <a:off x="1657350" y="404664"/>
            <a:ext cx="5829300" cy="5953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E87B1C"/>
                </a:solidFill>
              </a:rPr>
              <a:t>Le financement de l’étude</a:t>
            </a:r>
          </a:p>
        </p:txBody>
      </p:sp>
      <p:sp>
        <p:nvSpPr>
          <p:cNvPr id="10" name="Rectangle 9"/>
          <p:cNvSpPr/>
          <p:nvPr/>
        </p:nvSpPr>
        <p:spPr>
          <a:xfrm>
            <a:off x="2873504" y="4941168"/>
            <a:ext cx="3365024" cy="369332"/>
          </a:xfrm>
          <a:prstGeom prst="rect">
            <a:avLst/>
          </a:prstGeom>
        </p:spPr>
        <p:txBody>
          <a:bodyPr wrap="none">
            <a:spAutoFit/>
          </a:bodyPr>
          <a:lstStyle/>
          <a:p>
            <a:r>
              <a:rPr lang="fr-FR" i="1" dirty="0"/>
              <a:t>Fin de l’étude : décembre 2019</a:t>
            </a:r>
            <a:endParaRPr lang="fr-FR" dirty="0"/>
          </a:p>
        </p:txBody>
      </p:sp>
    </p:spTree>
    <p:extLst>
      <p:ext uri="{BB962C8B-B14F-4D97-AF65-F5344CB8AC3E}">
        <p14:creationId xmlns:p14="http://schemas.microsoft.com/office/powerpoint/2010/main" val="2799512622"/>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normAutofit/>
          </a:bodyPr>
          <a:lstStyle/>
          <a:p>
            <a:pPr algn="ctr"/>
            <a:r>
              <a:rPr lang="fr-FR" altLang="fr-FR" sz="3200" dirty="0">
                <a:solidFill>
                  <a:srgbClr val="E87B1C"/>
                </a:solidFill>
              </a:rPr>
              <a:t>Un besoin identifié de mise à jour des outils de gestion des pollutions </a:t>
            </a:r>
          </a:p>
        </p:txBody>
      </p:sp>
      <p:sp>
        <p:nvSpPr>
          <p:cNvPr id="3" name="Espace réservé du contenu 2"/>
          <p:cNvSpPr>
            <a:spLocks noGrp="1"/>
          </p:cNvSpPr>
          <p:nvPr>
            <p:ph idx="1"/>
          </p:nvPr>
        </p:nvSpPr>
        <p:spPr>
          <a:xfrm>
            <a:off x="457200" y="1600200"/>
            <a:ext cx="8552764" cy="4525963"/>
          </a:xfrm>
        </p:spPr>
        <p:txBody>
          <a:bodyPr/>
          <a:lstStyle/>
          <a:p>
            <a:pPr algn="just">
              <a:defRPr/>
            </a:pPr>
            <a:r>
              <a:rPr lang="fr-FR" sz="1800" dirty="0"/>
              <a:t>Plan interdépartemental de lutte contre les pollutions accidentelles élaboré et signé en 1974 par 3 départements : 04, 13 et 84 :</a:t>
            </a:r>
          </a:p>
          <a:p>
            <a:pPr lvl="3" algn="just">
              <a:defRPr/>
            </a:pPr>
            <a:r>
              <a:rPr lang="fr-FR" sz="1800" dirty="0">
                <a:latin typeface="+mn-lt"/>
                <a:ea typeface="+mn-ea"/>
                <a:cs typeface="+mn-cs"/>
              </a:rPr>
              <a:t>Constat partagé de l’inadaptation et obsolescence de ce plan.</a:t>
            </a:r>
          </a:p>
          <a:p>
            <a:pPr algn="just">
              <a:defRPr/>
            </a:pPr>
            <a:endParaRPr lang="fr-FR" sz="1800" dirty="0"/>
          </a:p>
          <a:p>
            <a:pPr algn="just">
              <a:defRPr/>
            </a:pPr>
            <a:r>
              <a:rPr lang="fr-FR" sz="1800" dirty="0"/>
              <a:t>Des actions identifiées dans plusieurs plans et programmes :</a:t>
            </a:r>
          </a:p>
          <a:p>
            <a:pPr lvl="3" algn="just">
              <a:defRPr/>
            </a:pPr>
            <a:r>
              <a:rPr lang="fr-FR" sz="1800" dirty="0">
                <a:latin typeface="+mn-lt"/>
                <a:ea typeface="+mn-ea"/>
                <a:cs typeface="+mn-cs"/>
              </a:rPr>
              <a:t>Orientation n°3 du Plan Durance 2005 : sécuriser et optimiser l’alimentation en eau</a:t>
            </a:r>
          </a:p>
          <a:p>
            <a:pPr lvl="3" algn="just">
              <a:defRPr/>
            </a:pPr>
            <a:r>
              <a:rPr lang="fr-FR" sz="1800" dirty="0">
                <a:latin typeface="+mn-lt"/>
                <a:ea typeface="+mn-ea"/>
                <a:cs typeface="+mn-cs"/>
              </a:rPr>
              <a:t>Action Etat dans le Contrat de rivière Val de Durance: actualisation du plan interdépartemental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72855"/>
            <a:ext cx="1199338" cy="471740"/>
          </a:xfrm>
          <a:prstGeom prst="rect">
            <a:avLst/>
          </a:prstGeom>
        </p:spPr>
      </p:pic>
      <p:sp>
        <p:nvSpPr>
          <p:cNvPr id="5" name="ZoneTexte 4"/>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2" name="Image 1"/>
          <p:cNvPicPr>
            <a:picLocks noChangeAspect="1"/>
          </p:cNvPicPr>
          <p:nvPr/>
        </p:nvPicPr>
        <p:blipFill>
          <a:blip r:embed="rId4"/>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57713" y="6362032"/>
            <a:ext cx="227503" cy="365125"/>
          </a:xfrm>
        </p:spPr>
        <p:txBody>
          <a:bodyPr/>
          <a:lstStyle/>
          <a:p>
            <a:r>
              <a:rPr lang="fr-FR" dirty="0"/>
              <a:t>1</a:t>
            </a:r>
          </a:p>
        </p:txBody>
      </p:sp>
      <p:sp>
        <p:nvSpPr>
          <p:cNvPr id="7" name="ZoneTexte 6"/>
          <p:cNvSpPr txBox="1"/>
          <p:nvPr/>
        </p:nvSpPr>
        <p:spPr>
          <a:xfrm rot="16200000">
            <a:off x="8362351"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Tree>
    <p:extLst>
      <p:ext uri="{BB962C8B-B14F-4D97-AF65-F5344CB8AC3E}">
        <p14:creationId xmlns:p14="http://schemas.microsoft.com/office/powerpoint/2010/main" val="1492186835"/>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rot="16200000">
            <a:off x="8377850"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
        <p:nvSpPr>
          <p:cNvPr id="3" name="Espace réservé du contenu 2"/>
          <p:cNvSpPr>
            <a:spLocks noGrp="1"/>
          </p:cNvSpPr>
          <p:nvPr>
            <p:ph idx="1"/>
          </p:nvPr>
        </p:nvSpPr>
        <p:spPr>
          <a:xfrm>
            <a:off x="287337" y="1772816"/>
            <a:ext cx="8399461" cy="2742041"/>
          </a:xfrm>
        </p:spPr>
        <p:txBody>
          <a:bodyPr>
            <a:normAutofit lnSpcReduction="10000"/>
          </a:bodyPr>
          <a:lstStyle/>
          <a:p>
            <a:pPr marL="0" indent="0" algn="just" eaLnBrk="1" hangingPunct="1">
              <a:buFontTx/>
              <a:buNone/>
              <a:defRPr/>
            </a:pPr>
            <a:r>
              <a:rPr lang="fr-FR" altLang="fr-FR" sz="1400" dirty="0"/>
              <a:t>Mars 2017 : dépassement Limite de Qualité bromates à Villeneuve (04) </a:t>
            </a:r>
          </a:p>
          <a:p>
            <a:pPr marL="0" indent="0" algn="just" eaLnBrk="1" hangingPunct="1">
              <a:buFontTx/>
              <a:buNone/>
              <a:defRPr/>
            </a:pPr>
            <a:r>
              <a:rPr lang="fr-FR" altLang="fr-FR" sz="1400" dirty="0"/>
              <a:t> =&gt; demande de restriction  consommation eau destinée consommation humaine et arrêt des rejets </a:t>
            </a:r>
            <a:r>
              <a:rPr lang="fr-FR" altLang="fr-FR" sz="1400" dirty="0" err="1"/>
              <a:t>Arkema</a:t>
            </a:r>
            <a:r>
              <a:rPr lang="fr-FR" altLang="fr-FR" sz="1400" dirty="0"/>
              <a:t> en Durance.</a:t>
            </a:r>
          </a:p>
          <a:p>
            <a:pPr marL="0" indent="0" algn="just">
              <a:buNone/>
              <a:defRPr/>
            </a:pPr>
            <a:r>
              <a:rPr lang="fr-FR" altLang="fr-FR" sz="1400" dirty="0"/>
              <a:t>Découverte de chlorates sur quasi tous les captages en Durance dans le 04, et sur </a:t>
            </a:r>
            <a:r>
              <a:rPr lang="fr-FR" altLang="fr-FR" sz="1400" dirty="0" err="1"/>
              <a:t>qq</a:t>
            </a:r>
            <a:r>
              <a:rPr lang="fr-FR" altLang="fr-FR" sz="1400" dirty="0"/>
              <a:t> captages dans le 13 et 84. Hausse des bromates à Villeneuve, pic passager à Manosque.</a:t>
            </a:r>
          </a:p>
          <a:p>
            <a:pPr marL="0" indent="0" eaLnBrk="1" hangingPunct="1">
              <a:buFontTx/>
              <a:buNone/>
              <a:defRPr/>
            </a:pPr>
            <a:endParaRPr lang="fr-FR" altLang="fr-FR" sz="1400" dirty="0"/>
          </a:p>
          <a:p>
            <a:pPr marL="0" indent="0" eaLnBrk="1" hangingPunct="1">
              <a:buFontTx/>
              <a:buNone/>
              <a:defRPr/>
            </a:pPr>
            <a:r>
              <a:rPr lang="fr-FR" altLang="fr-FR" sz="1400" b="1" dirty="0"/>
              <a:t>Arrêtés préfectoraux spécifiques :</a:t>
            </a:r>
          </a:p>
          <a:p>
            <a:pPr>
              <a:buFont typeface="Wingdings" panose="05000000000000000000" pitchFamily="2" charset="2"/>
              <a:buChar char="Ø"/>
              <a:defRPr/>
            </a:pPr>
            <a:r>
              <a:rPr lang="fr-FR" sz="1400" dirty="0"/>
              <a:t>Suivi environnemental renforcé</a:t>
            </a:r>
          </a:p>
          <a:p>
            <a:pPr>
              <a:buFont typeface="Wingdings" panose="05000000000000000000" pitchFamily="2" charset="2"/>
              <a:buChar char="Ø"/>
              <a:defRPr/>
            </a:pPr>
            <a:r>
              <a:rPr lang="fr-FR" sz="1400" dirty="0"/>
              <a:t>Contrôle sanitaire eau brute et EDCH renforcé </a:t>
            </a:r>
          </a:p>
          <a:p>
            <a:pPr>
              <a:buFont typeface="Wingdings" panose="05000000000000000000" pitchFamily="2" charset="2"/>
              <a:buChar char="Ø"/>
              <a:defRPr/>
            </a:pPr>
            <a:r>
              <a:rPr lang="fr-FR" sz="1400" dirty="0"/>
              <a:t>Demande d’étude d’impact sur le milieu aquatique et ressource en eau</a:t>
            </a:r>
          </a:p>
          <a:p>
            <a:pPr>
              <a:buFont typeface="Wingdings" panose="05000000000000000000" pitchFamily="2" charset="2"/>
              <a:buChar char="Ø"/>
              <a:defRPr/>
            </a:pPr>
            <a:r>
              <a:rPr lang="fr-FR" sz="1400" b="1" dirty="0"/>
              <a:t>Arrêt immédiat des rejets dès dépassement des valeurs d’émission ou limites EDCH.</a:t>
            </a:r>
          </a:p>
          <a:p>
            <a:pPr marL="0" indent="0" eaLnBrk="1" hangingPunct="1">
              <a:buFontTx/>
              <a:buNone/>
              <a:defRPr/>
            </a:pPr>
            <a:endParaRPr lang="fr-FR" altLang="fr-FR" dirty="0">
              <a:solidFill>
                <a:schemeClr val="accent6">
                  <a:lumMod val="75000"/>
                </a:schemeClr>
              </a:solidFill>
            </a:endParaRPr>
          </a:p>
          <a:p>
            <a:pPr marL="0" indent="0" eaLnBrk="1" hangingPunct="1">
              <a:buFontTx/>
              <a:buNone/>
              <a:defRPr/>
            </a:pPr>
            <a:endParaRPr lang="fr-FR" altLang="fr-FR" dirty="0">
              <a:solidFill>
                <a:schemeClr val="accent6">
                  <a:lumMod val="75000"/>
                </a:schemeClr>
              </a:solidFill>
            </a:endParaRPr>
          </a:p>
          <a:p>
            <a:pPr marL="0" indent="0" eaLnBrk="1" hangingPunct="1">
              <a:buFontTx/>
              <a:buNone/>
              <a:defRPr/>
            </a:pPr>
            <a:endParaRPr lang="fr-FR" altLang="fr-FR" dirty="0">
              <a:solidFill>
                <a:schemeClr val="accent6">
                  <a:lumMod val="75000"/>
                </a:schemeClr>
              </a:solidFill>
            </a:endParaRPr>
          </a:p>
          <a:p>
            <a:pPr>
              <a:defRPr/>
            </a:pPr>
            <a:endParaRPr lang="fr-FR" dirty="0"/>
          </a:p>
        </p:txBody>
      </p:sp>
      <p:sp>
        <p:nvSpPr>
          <p:cNvPr id="10243" name="Rectangle 2"/>
          <p:cNvSpPr>
            <a:spLocks noGrp="1" noChangeArrowheads="1"/>
          </p:cNvSpPr>
          <p:nvPr>
            <p:ph type="title"/>
          </p:nvPr>
        </p:nvSpPr>
        <p:spPr/>
        <p:txBody>
          <a:bodyPr>
            <a:normAutofit/>
          </a:bodyPr>
          <a:lstStyle/>
          <a:p>
            <a:pPr algn="ctr" eaLnBrk="1" hangingPunct="1"/>
            <a:r>
              <a:rPr lang="fr-FR" altLang="fr-FR" sz="3200" dirty="0">
                <a:solidFill>
                  <a:srgbClr val="E87B1C"/>
                </a:solidFill>
              </a:rPr>
              <a:t>Un évènement révélateur : Crise EDCH liée aux rejets d’Arkema</a:t>
            </a:r>
          </a:p>
        </p:txBody>
      </p:sp>
      <p:sp>
        <p:nvSpPr>
          <p:cNvPr id="5" name="ZoneTexte 4"/>
          <p:cNvSpPr txBox="1"/>
          <p:nvPr/>
        </p:nvSpPr>
        <p:spPr>
          <a:xfrm>
            <a:off x="606425" y="4581128"/>
            <a:ext cx="8080373" cy="1754326"/>
          </a:xfrm>
          <a:prstGeom prst="rect">
            <a:avLst/>
          </a:prstGeom>
          <a:noFill/>
        </p:spPr>
        <p:txBody>
          <a:bodyPr wrap="square">
            <a:spAutoFit/>
          </a:bodyPr>
          <a:lstStyle/>
          <a:p>
            <a:pPr algn="just" eaLnBrk="1" hangingPunct="1">
              <a:spcBef>
                <a:spcPct val="50000"/>
              </a:spcBef>
              <a:defRPr/>
            </a:pPr>
            <a:r>
              <a:rPr lang="fr-FR" sz="1800" b="1" dirty="0">
                <a:latin typeface="Arial" charset="0"/>
              </a:rPr>
              <a:t>Evènement pouvant se reproduire dans d’autres circonstances (type de polluants, localisation, impacts sanitaires et économiques…</a:t>
            </a:r>
          </a:p>
          <a:p>
            <a:pPr algn="just" eaLnBrk="1" hangingPunct="1">
              <a:spcBef>
                <a:spcPct val="50000"/>
              </a:spcBef>
              <a:defRPr/>
            </a:pPr>
            <a:r>
              <a:rPr lang="fr-FR" b="1" dirty="0">
                <a:solidFill>
                  <a:schemeClr val="accent6">
                    <a:lumMod val="75000"/>
                  </a:schemeClr>
                </a:solidFill>
                <a:latin typeface="Arial" charset="0"/>
              </a:rPr>
              <a:t>R</a:t>
            </a:r>
            <a:r>
              <a:rPr lang="fr-FR" sz="1800" b="1" dirty="0">
                <a:solidFill>
                  <a:schemeClr val="accent6">
                    <a:lumMod val="75000"/>
                  </a:schemeClr>
                </a:solidFill>
                <a:latin typeface="Arial" charset="0"/>
              </a:rPr>
              <a:t>enforce la nécessité de mettre en place un réseau d’alerte au niveau de la Durance</a:t>
            </a:r>
          </a:p>
          <a:p>
            <a:pPr eaLnBrk="1" hangingPunct="1">
              <a:spcBef>
                <a:spcPct val="50000"/>
              </a:spcBef>
              <a:defRPr/>
            </a:pPr>
            <a:r>
              <a:rPr lang="fr-FR" dirty="0">
                <a:latin typeface="Arial" charset="0"/>
              </a:rPr>
              <a:t> </a:t>
            </a:r>
          </a:p>
        </p:txBody>
      </p:sp>
      <p:sp>
        <p:nvSpPr>
          <p:cNvPr id="10245" name="Flèche droite 1"/>
          <p:cNvSpPr>
            <a:spLocks noChangeArrowheads="1"/>
          </p:cNvSpPr>
          <p:nvPr/>
        </p:nvSpPr>
        <p:spPr bwMode="auto">
          <a:xfrm>
            <a:off x="71437" y="5314622"/>
            <a:ext cx="431800" cy="287337"/>
          </a:xfrm>
          <a:prstGeom prst="rightArrow">
            <a:avLst>
              <a:gd name="adj1" fmla="val 50000"/>
              <a:gd name="adj2" fmla="val 50092"/>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55000"/>
              <a:buBlip>
                <a:blip r:embed="rId3"/>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SzTx/>
              <a:buFontTx/>
              <a:buNone/>
            </a:pPr>
            <a:endParaRPr lang="fr-FR" altLang="fr-FR" sz="1000">
              <a:solidFill>
                <a:srgbClr val="002395"/>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072855"/>
            <a:ext cx="1199338" cy="471740"/>
          </a:xfrm>
          <a:prstGeom prst="rect">
            <a:avLst/>
          </a:prstGeom>
        </p:spPr>
      </p:pic>
      <p:sp>
        <p:nvSpPr>
          <p:cNvPr id="9" name="ZoneTexte 8"/>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10" name="Image 9"/>
          <p:cNvPicPr>
            <a:picLocks noChangeAspect="1"/>
          </p:cNvPicPr>
          <p:nvPr/>
        </p:nvPicPr>
        <p:blipFill>
          <a:blip r:embed="rId5"/>
          <a:stretch>
            <a:fillRect/>
          </a:stretch>
        </p:blipFill>
        <p:spPr>
          <a:xfrm>
            <a:off x="6238528" y="6199847"/>
            <a:ext cx="2448272" cy="546804"/>
          </a:xfrm>
          <a:prstGeom prst="rect">
            <a:avLst/>
          </a:prstGeom>
        </p:spPr>
      </p:pic>
      <p:sp>
        <p:nvSpPr>
          <p:cNvPr id="11" name="Espace réservé du numéro de diapositive 5"/>
          <p:cNvSpPr>
            <a:spLocks noGrp="1"/>
          </p:cNvSpPr>
          <p:nvPr>
            <p:ph type="sldNum" sz="quarter" idx="12"/>
          </p:nvPr>
        </p:nvSpPr>
        <p:spPr>
          <a:xfrm>
            <a:off x="8773212" y="6362032"/>
            <a:ext cx="227503" cy="365125"/>
          </a:xfrm>
        </p:spPr>
        <p:txBody>
          <a:bodyPr/>
          <a:lstStyle/>
          <a:p>
            <a:r>
              <a:rPr lang="fr-FR" dirty="0"/>
              <a:t>2</a:t>
            </a:r>
          </a:p>
        </p:txBody>
      </p:sp>
    </p:spTree>
    <p:extLst>
      <p:ext uri="{BB962C8B-B14F-4D97-AF65-F5344CB8AC3E}">
        <p14:creationId xmlns:p14="http://schemas.microsoft.com/office/powerpoint/2010/main" val="2754394817"/>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5" name="Image 4"/>
          <p:cNvPicPr>
            <a:picLocks noChangeAspect="1"/>
          </p:cNvPicPr>
          <p:nvPr/>
        </p:nvPicPr>
        <p:blipFill>
          <a:blip r:embed="rId2"/>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34630" y="6362032"/>
            <a:ext cx="227503" cy="365125"/>
          </a:xfrm>
        </p:spPr>
        <p:txBody>
          <a:bodyPr/>
          <a:lstStyle/>
          <a:p>
            <a:r>
              <a:rPr lang="fr-FR" dirty="0"/>
              <a:t>3</a:t>
            </a:r>
          </a:p>
        </p:txBody>
      </p:sp>
      <p:sp>
        <p:nvSpPr>
          <p:cNvPr id="7" name="ZoneTexte 6"/>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
        <p:nvSpPr>
          <p:cNvPr id="8" name="Espace réservé du contenu 3"/>
          <p:cNvSpPr txBox="1">
            <a:spLocks/>
          </p:cNvSpPr>
          <p:nvPr/>
        </p:nvSpPr>
        <p:spPr>
          <a:xfrm>
            <a:off x="838200" y="1285875"/>
            <a:ext cx="77996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Pour atteindre cet objectif, un travail en plusieurs étapes s’impose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Phase 1 : réalisation d’un </a:t>
            </a:r>
            <a:r>
              <a:rPr kumimoji="0" lang="fr-FR" sz="2000" b="0" i="0" u="sng" strike="noStrike" kern="1200" cap="none" spc="0" normalizeH="0" baseline="0" noProof="0" dirty="0">
                <a:ln>
                  <a:noFill/>
                </a:ln>
                <a:solidFill>
                  <a:srgbClr val="E87B1C"/>
                </a:solidFill>
                <a:effectLst/>
                <a:uLnTx/>
                <a:uFill>
                  <a:solidFill>
                    <a:sysClr val="windowText" lastClr="000000"/>
                  </a:solidFill>
                </a:uFill>
                <a:latin typeface="Calibri" panose="020F0502020204030204"/>
                <a:ea typeface="+mn-ea"/>
                <a:cs typeface="+mn-cs"/>
              </a:rPr>
              <a:t>état des lieux</a:t>
            </a:r>
            <a:r>
              <a:rPr kumimoji="0" lang="fr-FR" sz="2000" b="0" i="0" u="none" strike="noStrike" kern="1200" cap="none" spc="0" normalizeH="0" baseline="0" noProof="0" dirty="0">
                <a:ln>
                  <a:noFill/>
                </a:ln>
                <a:solidFill>
                  <a:srgbClr val="E87B1C"/>
                </a:solidFill>
                <a:effectLst/>
                <a:uLnTx/>
                <a:uFill>
                  <a:solidFill>
                    <a:sysClr val="windowText" lastClr="000000"/>
                  </a:solidFill>
                </a:uFill>
                <a:latin typeface="Calibri" panose="020F0502020204030204"/>
                <a:ea typeface="+mn-ea"/>
                <a:cs typeface="+mn-cs"/>
              </a:rPr>
              <a:t> </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 l’existant concernant l’EDCH dans</a:t>
            </a:r>
            <a:r>
              <a:rPr kumimoji="0" lang="fr-FR" sz="2000" b="0" i="0" u="none" strike="noStrike" kern="1200" cap="none" spc="0" normalizeH="0" noProof="0" dirty="0">
                <a:ln>
                  <a:noFill/>
                </a:ln>
                <a:solidFill>
                  <a:sysClr val="windowText" lastClr="000000"/>
                </a:solidFill>
                <a:effectLst/>
                <a:uLnTx/>
                <a:uFillTx/>
                <a:latin typeface="Calibri" panose="020F0502020204030204"/>
                <a:ea typeface="+mn-ea"/>
                <a:cs typeface="+mn-cs"/>
              </a:rPr>
              <a:t> le bassin </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 la Durance, quelle que soit son origine (de surface, souterraine, mixte). Cet état des lieux s’appuierait sur un </a:t>
            </a:r>
            <a:r>
              <a:rPr kumimoji="0" lang="fr-FR" sz="2000" b="0" i="0" u="none" strike="noStrike" kern="1200" cap="none" spc="0" normalizeH="0" baseline="0" noProof="0" dirty="0">
                <a:ln>
                  <a:noFill/>
                </a:ln>
                <a:solidFill>
                  <a:srgbClr val="E87B1C"/>
                </a:solidFill>
                <a:effectLst/>
                <a:uLnTx/>
                <a:uFillTx/>
                <a:latin typeface="Calibri" panose="020F0502020204030204"/>
                <a:ea typeface="+mn-ea"/>
                <a:cs typeface="+mn-cs"/>
              </a:rPr>
              <a:t>Système d’Informations Géographiques </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(SIG), incluant une </a:t>
            </a:r>
            <a:r>
              <a:rPr kumimoji="0" lang="fr-FR" sz="2000" b="0" i="0" u="none" strike="noStrike" kern="1200" cap="none" spc="0" normalizeH="0" baseline="0" noProof="0" dirty="0">
                <a:ln>
                  <a:noFill/>
                </a:ln>
                <a:solidFill>
                  <a:srgbClr val="E87B1C"/>
                </a:solidFill>
                <a:effectLst/>
                <a:uLnTx/>
                <a:uFillTx/>
                <a:latin typeface="Calibri" panose="020F0502020204030204"/>
                <a:ea typeface="+mn-ea"/>
                <a:cs typeface="+mn-cs"/>
              </a:rPr>
              <a:t>base de données</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et préfigurant ce que pourrait être un </a:t>
            </a:r>
            <a:r>
              <a:rPr kumimoji="0" lang="fr-FR" sz="2000" b="0" i="0" u="none" strike="noStrike" kern="1200" cap="none" spc="0" normalizeH="0" baseline="0" noProof="0" dirty="0">
                <a:ln>
                  <a:noFill/>
                </a:ln>
                <a:solidFill>
                  <a:srgbClr val="E87B1C"/>
                </a:solidFill>
                <a:effectLst/>
                <a:uLnTx/>
                <a:uFillTx/>
                <a:latin typeface="Calibri" panose="020F0502020204030204"/>
                <a:ea typeface="+mn-ea"/>
                <a:cs typeface="+mn-cs"/>
              </a:rPr>
              <a:t>réseau de surveillance</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Phase 2 : mise en place </a:t>
            </a:r>
            <a:r>
              <a:rPr kumimoji="0" lang="fr-FR" sz="2000" b="0" i="0" u="sng" strike="noStrike" kern="1200" cap="none" spc="0" normalizeH="0" baseline="0" noProof="0" dirty="0">
                <a:ln>
                  <a:noFill/>
                </a:ln>
                <a:solidFill>
                  <a:sysClr val="windowText" lastClr="000000"/>
                </a:solidFill>
                <a:effectLst/>
                <a:uLnTx/>
                <a:uFill>
                  <a:solidFill>
                    <a:sysClr val="windowText" lastClr="000000"/>
                  </a:solidFill>
                </a:uFill>
                <a:latin typeface="Calibri" panose="020F0502020204030204"/>
                <a:ea typeface="+mn-ea"/>
                <a:cs typeface="+mn-cs"/>
              </a:rPr>
              <a:t>d’un </a:t>
            </a:r>
            <a:r>
              <a:rPr kumimoji="0" lang="fr-FR" sz="2000" b="0" i="0" u="sng" strike="noStrike" kern="1200" cap="none" spc="0" normalizeH="0" baseline="0" noProof="0" dirty="0">
                <a:ln>
                  <a:noFill/>
                </a:ln>
                <a:solidFill>
                  <a:srgbClr val="E87B1C"/>
                </a:solidFill>
                <a:effectLst/>
                <a:uLnTx/>
                <a:uFill>
                  <a:solidFill>
                    <a:sysClr val="windowText" lastClr="000000"/>
                  </a:solidFill>
                </a:uFill>
                <a:latin typeface="Calibri" panose="020F0502020204030204"/>
                <a:ea typeface="+mn-ea"/>
                <a:cs typeface="+mn-cs"/>
              </a:rPr>
              <a:t>réseau d’alerte unifié </a:t>
            </a:r>
            <a:r>
              <a:rPr kumimoji="0" lang="fr-FR" sz="2000" b="0" i="0" u="sng" strike="noStrike" kern="1200" cap="none" spc="0" normalizeH="0" baseline="0" noProof="0" dirty="0">
                <a:ln>
                  <a:noFill/>
                </a:ln>
                <a:solidFill>
                  <a:sysClr val="windowText" lastClr="000000"/>
                </a:solidFill>
                <a:effectLst/>
                <a:uLnTx/>
                <a:uFill>
                  <a:solidFill>
                    <a:sysClr val="windowText" lastClr="000000"/>
                  </a:solidFill>
                </a:uFill>
                <a:latin typeface="Calibri" panose="020F0502020204030204"/>
                <a:ea typeface="+mn-ea"/>
                <a:cs typeface="+mn-cs"/>
              </a:rPr>
              <a:t>et d’une organisation en gestion de crise</a:t>
            </a:r>
            <a:r>
              <a:rPr kumimoji="0" lang="fr-FR" sz="2000" b="0" i="0" u="none" strike="noStrike" kern="1200" cap="none" spc="0" normalizeH="0" baseline="0" noProof="0" dirty="0">
                <a:ln>
                  <a:noFill/>
                </a:ln>
                <a:solidFill>
                  <a:sysClr val="windowText" lastClr="000000"/>
                </a:solidFill>
                <a:effectLst/>
                <a:uLnTx/>
                <a:uFill>
                  <a:solidFill>
                    <a:sysClr val="windowText" lastClr="000000"/>
                  </a:solidFill>
                </a:uFill>
                <a:latin typeface="Calibri" panose="020F0502020204030204"/>
                <a:ea typeface="+mn-ea"/>
                <a:cs typeface="+mn-cs"/>
              </a:rPr>
              <a:t> </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avec détermination des </a:t>
            </a:r>
            <a:r>
              <a:rPr kumimoji="0" lang="fr-FR" sz="2000" b="0" i="0" u="none" strike="noStrike" kern="1200" cap="none" spc="0" normalizeH="0" baseline="0" noProof="0" dirty="0">
                <a:ln>
                  <a:noFill/>
                </a:ln>
                <a:solidFill>
                  <a:srgbClr val="E87B1C"/>
                </a:solidFill>
                <a:effectLst/>
                <a:uLnTx/>
                <a:uFillTx/>
                <a:latin typeface="Calibri" panose="020F0502020204030204"/>
                <a:ea typeface="+mn-ea"/>
                <a:cs typeface="+mn-cs"/>
              </a:rPr>
              <a:t>rôles</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et </a:t>
            </a:r>
            <a:r>
              <a:rPr kumimoji="0" lang="fr-FR" sz="2000" b="0" i="0" u="none" strike="noStrike" kern="1200" cap="none" spc="0" normalizeH="0" baseline="0" noProof="0" dirty="0">
                <a:ln>
                  <a:noFill/>
                </a:ln>
                <a:solidFill>
                  <a:srgbClr val="E87B1C"/>
                </a:solidFill>
                <a:effectLst/>
                <a:uLnTx/>
                <a:uFillTx/>
                <a:latin typeface="Calibri" panose="020F0502020204030204"/>
                <a:ea typeface="+mn-ea"/>
                <a:cs typeface="+mn-cs"/>
              </a:rPr>
              <a:t>responsabilités</a:t>
            </a:r>
            <a:r>
              <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de chacun. </a:t>
            </a:r>
          </a:p>
        </p:txBody>
      </p:sp>
      <p:sp>
        <p:nvSpPr>
          <p:cNvPr id="9" name="Rectangle 8"/>
          <p:cNvSpPr/>
          <p:nvPr/>
        </p:nvSpPr>
        <p:spPr>
          <a:xfrm>
            <a:off x="395535" y="407269"/>
            <a:ext cx="8291263" cy="1005507"/>
          </a:xfrm>
          <a:prstGeom prst="rect">
            <a:avLst/>
          </a:prstGeom>
        </p:spPr>
        <p:txBody>
          <a:bodyPr vert="horz" lIns="91440" tIns="45720" rIns="91440" bIns="45720" rtlCol="0" anchor="ctr">
            <a:noAutofit/>
          </a:bodyPr>
          <a:lstStyle/>
          <a:p>
            <a:pPr algn="ctr">
              <a:spcBef>
                <a:spcPct val="0"/>
              </a:spcBef>
            </a:pPr>
            <a:r>
              <a:rPr lang="fr-FR" sz="3200" dirty="0">
                <a:solidFill>
                  <a:srgbClr val="E87B1C"/>
                </a:solidFill>
                <a:latin typeface="+mj-lt"/>
                <a:ea typeface="+mj-ea"/>
                <a:cs typeface="+mj-cs"/>
              </a:rPr>
              <a:t>Mise en place (à moyen terme) d’un réseau d’alerte unifié sur le bassin de la Durance</a:t>
            </a:r>
          </a:p>
        </p:txBody>
      </p:sp>
    </p:spTree>
    <p:extLst>
      <p:ext uri="{BB962C8B-B14F-4D97-AF65-F5344CB8AC3E}">
        <p14:creationId xmlns:p14="http://schemas.microsoft.com/office/powerpoint/2010/main" val="3832722370"/>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5" name="Image 4"/>
          <p:cNvPicPr>
            <a:picLocks noChangeAspect="1"/>
          </p:cNvPicPr>
          <p:nvPr/>
        </p:nvPicPr>
        <p:blipFill>
          <a:blip r:embed="rId2"/>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34630" y="6362032"/>
            <a:ext cx="227503" cy="365125"/>
          </a:xfrm>
        </p:spPr>
        <p:txBody>
          <a:bodyPr/>
          <a:lstStyle/>
          <a:p>
            <a:r>
              <a:rPr lang="fr-FR" dirty="0"/>
              <a:t>4</a:t>
            </a:r>
          </a:p>
        </p:txBody>
      </p:sp>
      <p:sp>
        <p:nvSpPr>
          <p:cNvPr id="7" name="ZoneTexte 6"/>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
        <p:nvSpPr>
          <p:cNvPr id="8" name="Rectangle 7"/>
          <p:cNvSpPr/>
          <p:nvPr/>
        </p:nvSpPr>
        <p:spPr>
          <a:xfrm>
            <a:off x="395535" y="407269"/>
            <a:ext cx="8291263" cy="1005507"/>
          </a:xfrm>
          <a:prstGeom prst="rect">
            <a:avLst/>
          </a:prstGeom>
        </p:spPr>
        <p:txBody>
          <a:bodyPr vert="horz" lIns="91440" tIns="45720" rIns="91440" bIns="45720" rtlCol="0" anchor="ctr">
            <a:noAutofit/>
          </a:bodyPr>
          <a:lstStyle/>
          <a:p>
            <a:pPr algn="ctr">
              <a:spcBef>
                <a:spcPct val="0"/>
              </a:spcBef>
            </a:pPr>
            <a:r>
              <a:rPr lang="fr-FR" sz="3200" dirty="0">
                <a:solidFill>
                  <a:srgbClr val="E87B1C"/>
                </a:solidFill>
                <a:latin typeface="+mj-lt"/>
                <a:ea typeface="+mj-ea"/>
                <a:cs typeface="+mj-cs"/>
              </a:rPr>
              <a:t>Des expériences dans d’autres territoires :</a:t>
            </a:r>
          </a:p>
        </p:txBody>
      </p:sp>
      <p:pic>
        <p:nvPicPr>
          <p:cNvPr id="10" name="Picture 23"/>
          <p:cNvPicPr>
            <a:picLocks noChangeAspect="1" noChangeArrowheads="1"/>
          </p:cNvPicPr>
          <p:nvPr/>
        </p:nvPicPr>
        <p:blipFill>
          <a:blip r:embed="rId3">
            <a:extLst>
              <a:ext uri="{28A0092B-C50C-407E-A947-70E740481C1C}">
                <a14:useLocalDpi xmlns:a14="http://schemas.microsoft.com/office/drawing/2010/main" val="0"/>
              </a:ext>
            </a:extLst>
          </a:blip>
          <a:srcRect b="1067"/>
          <a:stretch>
            <a:fillRect/>
          </a:stretch>
        </p:blipFill>
        <p:spPr bwMode="auto">
          <a:xfrm>
            <a:off x="0" y="1270000"/>
            <a:ext cx="9144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9"/>
          <p:cNvSpPr txBox="1">
            <a:spLocks noChangeArrowheads="1"/>
          </p:cNvSpPr>
          <p:nvPr/>
        </p:nvSpPr>
        <p:spPr bwMode="auto">
          <a:xfrm>
            <a:off x="1042988" y="1687513"/>
            <a:ext cx="22320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55000"/>
              <a:buBlip>
                <a:blip r:embed="rId4"/>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fr-FR" altLang="fr-FR" sz="2800" b="1" dirty="0">
                <a:solidFill>
                  <a:srgbClr val="0E88C7"/>
                </a:solidFill>
              </a:rPr>
              <a:t>Réseau</a:t>
            </a:r>
          </a:p>
        </p:txBody>
      </p:sp>
      <p:sp>
        <p:nvSpPr>
          <p:cNvPr id="12" name="Text Box 30"/>
          <p:cNvSpPr txBox="1">
            <a:spLocks noChangeArrowheads="1"/>
          </p:cNvSpPr>
          <p:nvPr/>
        </p:nvSpPr>
        <p:spPr bwMode="auto">
          <a:xfrm>
            <a:off x="760413" y="2139950"/>
            <a:ext cx="25209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55000"/>
              <a:buBlip>
                <a:blip r:embed="rId4"/>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fr-FR" altLang="fr-FR" sz="2800" b="1" dirty="0">
                <a:solidFill>
                  <a:schemeClr val="accent1"/>
                </a:solidFill>
              </a:rPr>
              <a:t>Loire Alerte</a:t>
            </a:r>
          </a:p>
        </p:txBody>
      </p:sp>
      <p:sp>
        <p:nvSpPr>
          <p:cNvPr id="13" name="Text Box 31"/>
          <p:cNvSpPr txBox="1">
            <a:spLocks noChangeArrowheads="1"/>
          </p:cNvSpPr>
          <p:nvPr/>
        </p:nvSpPr>
        <p:spPr bwMode="auto">
          <a:xfrm>
            <a:off x="33338" y="2692400"/>
            <a:ext cx="38877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55000"/>
              <a:buBlip>
                <a:blip r:embed="rId4"/>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fr-FR" altLang="fr-FR" sz="1200" b="1">
                <a:solidFill>
                  <a:srgbClr val="1B5587"/>
                </a:solidFill>
              </a:rPr>
              <a:t>LE RESEAU D’ALERTE POLLUTION DE LA LOIRE</a:t>
            </a:r>
          </a:p>
        </p:txBody>
      </p:sp>
      <p:sp>
        <p:nvSpPr>
          <p:cNvPr id="14" name="Rectangle 2"/>
          <p:cNvSpPr>
            <a:spLocks noChangeArrowheads="1"/>
          </p:cNvSpPr>
          <p:nvPr/>
        </p:nvSpPr>
        <p:spPr bwMode="auto">
          <a:xfrm>
            <a:off x="760413" y="3049588"/>
            <a:ext cx="769937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55000"/>
              <a:buBlip>
                <a:blip r:embed="rId4"/>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90000"/>
              </a:lnSpc>
              <a:spcBef>
                <a:spcPct val="50000"/>
              </a:spcBef>
              <a:buSzTx/>
              <a:buFontTx/>
              <a:buNone/>
            </a:pPr>
            <a:r>
              <a:rPr lang="fr-FR" altLang="fr-FR" sz="1800" dirty="0"/>
              <a:t>Les Collectivités utilisant La Loire  et ses nappes alluviales (ressource particulièrement fragile) pour leur approvisionnement en eau se sont regroupées en un syndicat :</a:t>
            </a:r>
          </a:p>
          <a:p>
            <a:pPr algn="just" eaLnBrk="1" hangingPunct="1">
              <a:lnSpc>
                <a:spcPct val="90000"/>
              </a:lnSpc>
              <a:spcBef>
                <a:spcPct val="50000"/>
              </a:spcBef>
              <a:buSzTx/>
              <a:buFontTx/>
              <a:buNone/>
            </a:pPr>
            <a:r>
              <a:rPr lang="fr-FR" altLang="fr-FR" sz="1800" b="1" dirty="0"/>
              <a:t>Le Syndicat Mixte d’</a:t>
            </a:r>
            <a:r>
              <a:rPr lang="fr-FR" altLang="fr-FR" sz="1800" b="1" dirty="0" err="1"/>
              <a:t>Etude</a:t>
            </a:r>
            <a:r>
              <a:rPr lang="fr-FR" altLang="fr-FR" sz="1800" b="1" dirty="0"/>
              <a:t> et d’Alerte pour la Protection des Ressources en Eau Potable dans le bassin de la Loire Angevine et Atlantique</a:t>
            </a:r>
            <a:endParaRPr lang="fr-FR" altLang="fr-FR" sz="1800" dirty="0"/>
          </a:p>
        </p:txBody>
      </p:sp>
      <p:sp>
        <p:nvSpPr>
          <p:cNvPr id="15" name="Rectangle 3"/>
          <p:cNvSpPr txBox="1">
            <a:spLocks noChangeArrowheads="1"/>
          </p:cNvSpPr>
          <p:nvPr/>
        </p:nvSpPr>
        <p:spPr bwMode="auto">
          <a:xfrm>
            <a:off x="760413" y="4775200"/>
            <a:ext cx="756126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8838" indent="-858838" algn="l" rtl="0" eaLnBrk="0" fontAlgn="base" hangingPunct="0">
              <a:spcBef>
                <a:spcPct val="20000"/>
              </a:spcBef>
              <a:spcAft>
                <a:spcPct val="0"/>
              </a:spcAft>
              <a:buSzPct val="55000"/>
              <a:buBlip>
                <a:blip r:embed="rId4"/>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marL="0" indent="0" algn="just" eaLnBrk="1" hangingPunct="1">
              <a:lnSpc>
                <a:spcPct val="90000"/>
              </a:lnSpc>
              <a:spcBef>
                <a:spcPct val="50000"/>
              </a:spcBef>
              <a:buSzTx/>
              <a:buFontTx/>
              <a:buNone/>
              <a:defRPr/>
            </a:pPr>
            <a:r>
              <a:rPr lang="fr-FR" altLang="fr-FR" sz="1800" dirty="0"/>
              <a:t>Le réseau Loire Alerte a pour vocation de surveiller la Loire et ses affluents afin de détecter une pollution et de prévenir au plus vite les utilisateurs de ces ressources et en particulier les producteurs d'eau potable.</a:t>
            </a:r>
          </a:p>
          <a:p>
            <a:pPr algn="just" eaLnBrk="1" hangingPunct="1">
              <a:lnSpc>
                <a:spcPct val="90000"/>
              </a:lnSpc>
              <a:spcBef>
                <a:spcPct val="60000"/>
              </a:spcBef>
              <a:buFontTx/>
              <a:buNone/>
              <a:defRPr/>
            </a:pPr>
            <a:br>
              <a:rPr lang="fr-FR" altLang="fr-FR" sz="2400" kern="0" dirty="0"/>
            </a:br>
            <a:endParaRPr lang="fr-FR" altLang="fr-FR" sz="2400" kern="0" dirty="0"/>
          </a:p>
        </p:txBody>
      </p:sp>
    </p:spTree>
    <p:extLst>
      <p:ext uri="{BB962C8B-B14F-4D97-AF65-F5344CB8AC3E}">
        <p14:creationId xmlns:p14="http://schemas.microsoft.com/office/powerpoint/2010/main" val="3328240776"/>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288" y="2708275"/>
            <a:ext cx="8461375" cy="2808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spcBef>
                <a:spcPct val="60000"/>
              </a:spcBef>
              <a:buFontTx/>
              <a:buAutoNum type="arabicParenR"/>
              <a:defRPr/>
            </a:pPr>
            <a:r>
              <a:rPr lang="fr-FR" altLang="fr-FR" sz="2000" dirty="0"/>
              <a:t>Communication : réseau d’observateurs, numéro vert, astreinte</a:t>
            </a:r>
          </a:p>
          <a:p>
            <a:pPr marL="609600" indent="-609600">
              <a:spcBef>
                <a:spcPct val="60000"/>
              </a:spcBef>
              <a:buFontTx/>
              <a:buAutoNum type="arabicParenR"/>
              <a:defRPr/>
            </a:pPr>
            <a:r>
              <a:rPr lang="fr-FR" altLang="fr-FR" sz="2000" dirty="0"/>
              <a:t>Outils informatiques : SIG </a:t>
            </a:r>
          </a:p>
          <a:p>
            <a:pPr marL="609600" indent="-609600">
              <a:spcBef>
                <a:spcPct val="60000"/>
              </a:spcBef>
              <a:buFontTx/>
              <a:buAutoNum type="arabicParenR"/>
              <a:defRPr/>
            </a:pPr>
            <a:r>
              <a:rPr lang="fr-FR" altLang="fr-FR" sz="2000" dirty="0"/>
              <a:t>Gestion de crise : Existence d’un plan d’action détaillé, d’une mallette d’astreinte et d’un outil de modélisation de transfert de la pollution</a:t>
            </a:r>
          </a:p>
          <a:p>
            <a:pPr marL="609600" indent="-609600">
              <a:spcBef>
                <a:spcPct val="60000"/>
              </a:spcBef>
              <a:buFontTx/>
              <a:buAutoNum type="arabicParenR"/>
              <a:defRPr/>
            </a:pPr>
            <a:endParaRPr lang="fr-FR" altLang="fr-FR" sz="2800" dirty="0"/>
          </a:p>
        </p:txBody>
      </p:sp>
      <p:sp>
        <p:nvSpPr>
          <p:cNvPr id="5" name="Rectangle 3"/>
          <p:cNvSpPr>
            <a:spLocks noChangeArrowheads="1"/>
          </p:cNvSpPr>
          <p:nvPr/>
        </p:nvSpPr>
        <p:spPr bwMode="auto">
          <a:xfrm>
            <a:off x="900113" y="1989138"/>
            <a:ext cx="74517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55000"/>
              <a:buBlip>
                <a:blip r:embed="rId2"/>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SzTx/>
              <a:buFontTx/>
              <a:buNone/>
              <a:defRPr/>
            </a:pPr>
            <a:r>
              <a:rPr lang="fr-FR" altLang="fr-FR" sz="3200" dirty="0"/>
              <a:t>La gestion d’alertes :</a:t>
            </a:r>
          </a:p>
        </p:txBody>
      </p:sp>
      <p:pic>
        <p:nvPicPr>
          <p:cNvPr id="6" name="Picture 23"/>
          <p:cNvPicPr>
            <a:picLocks noChangeAspect="1" noChangeArrowheads="1"/>
          </p:cNvPicPr>
          <p:nvPr/>
        </p:nvPicPr>
        <p:blipFill>
          <a:blip r:embed="rId3">
            <a:extLst>
              <a:ext uri="{28A0092B-C50C-407E-A947-70E740481C1C}">
                <a14:useLocalDpi xmlns:a14="http://schemas.microsoft.com/office/drawing/2010/main" val="0"/>
              </a:ext>
            </a:extLst>
          </a:blip>
          <a:srcRect b="1067"/>
          <a:stretch>
            <a:fillRect/>
          </a:stretch>
        </p:blipFill>
        <p:spPr bwMode="auto">
          <a:xfrm>
            <a:off x="0" y="0"/>
            <a:ext cx="9144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9"/>
          <p:cNvSpPr txBox="1">
            <a:spLocks noChangeArrowheads="1"/>
          </p:cNvSpPr>
          <p:nvPr/>
        </p:nvSpPr>
        <p:spPr bwMode="auto">
          <a:xfrm>
            <a:off x="1042988" y="417513"/>
            <a:ext cx="22320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55000"/>
              <a:buBlip>
                <a:blip r:embed="rId2"/>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fr-FR" altLang="fr-FR" sz="2800" b="1" dirty="0">
                <a:solidFill>
                  <a:srgbClr val="0E88C7"/>
                </a:solidFill>
              </a:rPr>
              <a:t>Réseau</a:t>
            </a:r>
          </a:p>
        </p:txBody>
      </p:sp>
      <p:sp>
        <p:nvSpPr>
          <p:cNvPr id="8" name="Text Box 30"/>
          <p:cNvSpPr txBox="1">
            <a:spLocks noChangeArrowheads="1"/>
          </p:cNvSpPr>
          <p:nvPr/>
        </p:nvSpPr>
        <p:spPr bwMode="auto">
          <a:xfrm>
            <a:off x="760413" y="869950"/>
            <a:ext cx="25209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55000"/>
              <a:buBlip>
                <a:blip r:embed="rId2"/>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fr-FR" altLang="fr-FR" sz="2800" b="1" dirty="0">
                <a:solidFill>
                  <a:schemeClr val="accent1"/>
                </a:solidFill>
              </a:rPr>
              <a:t>Loire Alerte</a:t>
            </a:r>
          </a:p>
        </p:txBody>
      </p:sp>
      <p:sp>
        <p:nvSpPr>
          <p:cNvPr id="9" name="Text Box 31"/>
          <p:cNvSpPr txBox="1">
            <a:spLocks noChangeArrowheads="1"/>
          </p:cNvSpPr>
          <p:nvPr/>
        </p:nvSpPr>
        <p:spPr bwMode="auto">
          <a:xfrm>
            <a:off x="33338" y="1422400"/>
            <a:ext cx="38877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55000"/>
              <a:buBlip>
                <a:blip r:embed="rId2"/>
              </a:buBlip>
              <a:defRPr sz="1700">
                <a:solidFill>
                  <a:schemeClr val="tx1"/>
                </a:solidFill>
                <a:latin typeface="Arial" panose="020B0604020202020204" pitchFamily="34" charset="0"/>
              </a:defRPr>
            </a:lvl1pPr>
            <a:lvl2pPr marL="742950" indent="-285750">
              <a:spcBef>
                <a:spcPct val="20000"/>
              </a:spcBef>
              <a:buSzPct val="150000"/>
              <a:buChar char="-"/>
              <a:defRPr sz="15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fr-FR" altLang="fr-FR" sz="1200" b="1">
                <a:solidFill>
                  <a:srgbClr val="1B5587"/>
                </a:solidFill>
              </a:rPr>
              <a:t>LE RESEAU D’ALERTE POLLUTION DE LA LOIRE</a:t>
            </a:r>
          </a:p>
        </p:txBody>
      </p:sp>
      <p:sp>
        <p:nvSpPr>
          <p:cNvPr id="10" name="ZoneTexte 9"/>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11" name="Image 10"/>
          <p:cNvPicPr>
            <a:picLocks noChangeAspect="1"/>
          </p:cNvPicPr>
          <p:nvPr/>
        </p:nvPicPr>
        <p:blipFill>
          <a:blip r:embed="rId4"/>
          <a:stretch>
            <a:fillRect/>
          </a:stretch>
        </p:blipFill>
        <p:spPr>
          <a:xfrm>
            <a:off x="6238528" y="6199847"/>
            <a:ext cx="2448272" cy="546804"/>
          </a:xfrm>
          <a:prstGeom prst="rect">
            <a:avLst/>
          </a:prstGeom>
        </p:spPr>
      </p:pic>
      <p:sp>
        <p:nvSpPr>
          <p:cNvPr id="12" name="Espace réservé du numéro de diapositive 5"/>
          <p:cNvSpPr>
            <a:spLocks noGrp="1"/>
          </p:cNvSpPr>
          <p:nvPr>
            <p:ph type="sldNum" sz="quarter" idx="12"/>
          </p:nvPr>
        </p:nvSpPr>
        <p:spPr>
          <a:xfrm>
            <a:off x="8734630" y="6362032"/>
            <a:ext cx="227503" cy="365125"/>
          </a:xfrm>
        </p:spPr>
        <p:txBody>
          <a:bodyPr/>
          <a:lstStyle/>
          <a:p>
            <a:r>
              <a:rPr lang="fr-FR" dirty="0"/>
              <a:t>5</a:t>
            </a:r>
          </a:p>
        </p:txBody>
      </p:sp>
      <p:sp>
        <p:nvSpPr>
          <p:cNvPr id="13" name="ZoneTexte 12"/>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Tree>
    <p:extLst>
      <p:ext uri="{BB962C8B-B14F-4D97-AF65-F5344CB8AC3E}">
        <p14:creationId xmlns:p14="http://schemas.microsoft.com/office/powerpoint/2010/main" val="2566595667"/>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5" name="Image 4"/>
          <p:cNvPicPr>
            <a:picLocks noChangeAspect="1"/>
          </p:cNvPicPr>
          <p:nvPr/>
        </p:nvPicPr>
        <p:blipFill>
          <a:blip r:embed="rId2"/>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34630" y="6362032"/>
            <a:ext cx="227503" cy="365125"/>
          </a:xfrm>
        </p:spPr>
        <p:txBody>
          <a:bodyPr/>
          <a:lstStyle/>
          <a:p>
            <a:r>
              <a:rPr lang="fr-FR" dirty="0"/>
              <a:t>6</a:t>
            </a:r>
          </a:p>
        </p:txBody>
      </p:sp>
      <p:sp>
        <p:nvSpPr>
          <p:cNvPr id="7" name="ZoneTexte 6"/>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
        <p:nvSpPr>
          <p:cNvPr id="8" name="Espace réservé du contenu 3"/>
          <p:cNvSpPr>
            <a:spLocks noGrp="1"/>
          </p:cNvSpPr>
          <p:nvPr>
            <p:ph idx="1"/>
          </p:nvPr>
        </p:nvSpPr>
        <p:spPr>
          <a:xfrm>
            <a:off x="457200" y="1132654"/>
            <a:ext cx="8229600" cy="5320682"/>
          </a:xfrm>
        </p:spPr>
        <p:txBody>
          <a:bodyPr>
            <a:normAutofit fontScale="92500"/>
          </a:bodyPr>
          <a:lstStyle/>
          <a:p>
            <a:pPr marL="0" indent="0" algn="just">
              <a:spcAft>
                <a:spcPts val="1200"/>
              </a:spcAft>
              <a:buNone/>
            </a:pPr>
            <a:r>
              <a:rPr lang="fr-FR" sz="2800" i="1" dirty="0"/>
              <a:t>Constitution d'un outil SIG en vue de la préfiguration d'un observatoire de la nappe et du cours d'eau </a:t>
            </a:r>
            <a:r>
              <a:rPr lang="fr-FR" sz="2800" dirty="0"/>
              <a:t>:</a:t>
            </a:r>
          </a:p>
          <a:p>
            <a:pPr marL="728663" lvl="1" indent="-385763" algn="just">
              <a:spcBef>
                <a:spcPts val="600"/>
              </a:spcBef>
              <a:spcAft>
                <a:spcPts val="600"/>
              </a:spcAft>
              <a:buFont typeface="+mj-lt"/>
              <a:buAutoNum type="arabicPeriod"/>
            </a:pPr>
            <a:r>
              <a:rPr lang="fr-FR" sz="2400" dirty="0"/>
              <a:t>Synthèse des données existantes</a:t>
            </a:r>
          </a:p>
          <a:p>
            <a:pPr marL="728663" lvl="1" indent="-385763" algn="just">
              <a:spcBef>
                <a:spcPts val="600"/>
              </a:spcBef>
              <a:spcAft>
                <a:spcPts val="600"/>
              </a:spcAft>
              <a:buFont typeface="+mj-lt"/>
              <a:buAutoNum type="arabicPeriod"/>
            </a:pPr>
            <a:r>
              <a:rPr lang="fr-FR" sz="2400" dirty="0"/>
              <a:t>Inventaire des sources potentielles de contamination</a:t>
            </a:r>
          </a:p>
          <a:p>
            <a:pPr marL="728663" lvl="1" indent="-385763" algn="just">
              <a:spcBef>
                <a:spcPts val="600"/>
              </a:spcBef>
              <a:spcAft>
                <a:spcPts val="600"/>
              </a:spcAft>
              <a:buFont typeface="+mj-lt"/>
              <a:buAutoNum type="arabicPeriod"/>
            </a:pPr>
            <a:r>
              <a:rPr lang="fr-FR" sz="2400" dirty="0"/>
              <a:t>Stockage en base de données et mise en ligne sur un portail  : </a:t>
            </a:r>
          </a:p>
          <a:p>
            <a:pPr marL="1028700" lvl="2" indent="-285750" algn="just">
              <a:spcBef>
                <a:spcPts val="600"/>
              </a:spcBef>
              <a:spcAft>
                <a:spcPts val="600"/>
              </a:spcAft>
            </a:pPr>
            <a:r>
              <a:rPr lang="fr-FR" sz="1600" i="1" dirty="0"/>
              <a:t>sources et polluants potentiels</a:t>
            </a:r>
          </a:p>
          <a:p>
            <a:pPr marL="1028700" lvl="2" indent="-285750" algn="just">
              <a:spcBef>
                <a:spcPts val="600"/>
              </a:spcBef>
              <a:spcAft>
                <a:spcPts val="600"/>
              </a:spcAft>
            </a:pPr>
            <a:r>
              <a:rPr lang="fr-FR" sz="1600" i="1" dirty="0"/>
              <a:t>cibles EDCH tirant leur ressources du bassin de la Durance (</a:t>
            </a:r>
            <a:r>
              <a:rPr lang="fr-FR" sz="1600" i="1" dirty="0" err="1"/>
              <a:t>y.c</a:t>
            </a:r>
            <a:r>
              <a:rPr lang="fr-FR" sz="1600" i="1" dirty="0"/>
              <a:t>. bassins </a:t>
            </a:r>
            <a:r>
              <a:rPr lang="fr-FR" sz="1600" i="1" dirty="0" err="1"/>
              <a:t>déversants</a:t>
            </a:r>
            <a:r>
              <a:rPr lang="fr-FR" sz="1600" i="1" dirty="0"/>
              <a:t>)</a:t>
            </a:r>
          </a:p>
          <a:p>
            <a:pPr marL="728663" lvl="1" indent="-385763" algn="just">
              <a:spcBef>
                <a:spcPts val="600"/>
              </a:spcBef>
              <a:spcAft>
                <a:spcPts val="600"/>
              </a:spcAft>
              <a:buFont typeface="+mj-lt"/>
              <a:buAutoNum type="arabicPeriod"/>
            </a:pPr>
            <a:r>
              <a:rPr lang="fr-FR" sz="2400" dirty="0"/>
              <a:t>Etablissement d’un annuaire des acteurs</a:t>
            </a:r>
          </a:p>
          <a:p>
            <a:pPr marL="0" indent="-57150" algn="just">
              <a:spcBef>
                <a:spcPts val="600"/>
              </a:spcBef>
              <a:spcAft>
                <a:spcPts val="600"/>
              </a:spcAft>
              <a:buNone/>
            </a:pPr>
            <a:r>
              <a:rPr lang="fr-FR" sz="2800" i="1" dirty="0"/>
              <a:t>Suivi du projet par un COTECH, restitution à un COPIL</a:t>
            </a:r>
          </a:p>
        </p:txBody>
      </p:sp>
      <p:sp>
        <p:nvSpPr>
          <p:cNvPr id="9" name="Rectangle 6"/>
          <p:cNvSpPr txBox="1">
            <a:spLocks noChangeArrowheads="1"/>
          </p:cNvSpPr>
          <p:nvPr/>
        </p:nvSpPr>
        <p:spPr bwMode="auto">
          <a:xfrm>
            <a:off x="1657350" y="404664"/>
            <a:ext cx="5829300" cy="5953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E87B1C"/>
                </a:solidFill>
              </a:rPr>
              <a:t>La méthode de travail</a:t>
            </a:r>
          </a:p>
        </p:txBody>
      </p:sp>
    </p:spTree>
    <p:extLst>
      <p:ext uri="{BB962C8B-B14F-4D97-AF65-F5344CB8AC3E}">
        <p14:creationId xmlns:p14="http://schemas.microsoft.com/office/powerpoint/2010/main" val="849494949"/>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5" name="Image 4"/>
          <p:cNvPicPr>
            <a:picLocks noChangeAspect="1"/>
          </p:cNvPicPr>
          <p:nvPr/>
        </p:nvPicPr>
        <p:blipFill>
          <a:blip r:embed="rId2"/>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34630" y="6362032"/>
            <a:ext cx="227503" cy="365125"/>
          </a:xfrm>
        </p:spPr>
        <p:txBody>
          <a:bodyPr/>
          <a:lstStyle/>
          <a:p>
            <a:r>
              <a:rPr lang="fr-FR" dirty="0"/>
              <a:t>7</a:t>
            </a:r>
          </a:p>
        </p:txBody>
      </p:sp>
      <p:sp>
        <p:nvSpPr>
          <p:cNvPr id="7" name="ZoneTexte 6"/>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sp>
        <p:nvSpPr>
          <p:cNvPr id="10" name="Rectangle 6"/>
          <p:cNvSpPr txBox="1">
            <a:spLocks noChangeArrowheads="1"/>
          </p:cNvSpPr>
          <p:nvPr/>
        </p:nvSpPr>
        <p:spPr bwMode="auto">
          <a:xfrm>
            <a:off x="1657350" y="155928"/>
            <a:ext cx="5829300" cy="3771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E87B1C"/>
                </a:solidFill>
              </a:rPr>
              <a:t>En cours : inventaire des sources</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970"/>
            <a:ext cx="9144000" cy="6468852"/>
          </a:xfrm>
          <a:prstGeom prst="rect">
            <a:avLst/>
          </a:prstGeom>
        </p:spPr>
      </p:pic>
    </p:spTree>
    <p:extLst>
      <p:ext uri="{BB962C8B-B14F-4D97-AF65-F5344CB8AC3E}">
        <p14:creationId xmlns:p14="http://schemas.microsoft.com/office/powerpoint/2010/main" val="1377074569"/>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5129" y="6515819"/>
            <a:ext cx="2904704" cy="230832"/>
          </a:xfrm>
          <a:prstGeom prst="rect">
            <a:avLst/>
          </a:prstGeom>
          <a:noFill/>
        </p:spPr>
        <p:txBody>
          <a:bodyPr wrap="square" rtlCol="0">
            <a:spAutoFit/>
          </a:bodyPr>
          <a:lstStyle/>
          <a:p>
            <a:r>
              <a:rPr lang="fr-FR" sz="900" kern="1000" dirty="0">
                <a:solidFill>
                  <a:srgbClr val="005A74"/>
                </a:solidFill>
              </a:rPr>
              <a:t>SERVICE GÉOLOGIQUE NATIONAL</a:t>
            </a:r>
            <a:r>
              <a:rPr lang="fr-FR" sz="900" dirty="0">
                <a:solidFill>
                  <a:srgbClr val="005A74"/>
                </a:solidFill>
                <a:latin typeface="Arial" pitchFamily="34" charset="0"/>
              </a:rPr>
              <a:t> </a:t>
            </a:r>
            <a:r>
              <a:rPr lang="fr-FR" sz="900" b="1" dirty="0">
                <a:solidFill>
                  <a:srgbClr val="005A74"/>
                </a:solidFill>
                <a:latin typeface="Arial" pitchFamily="34" charset="0"/>
              </a:rPr>
              <a:t>www.brgm.fr</a:t>
            </a:r>
          </a:p>
        </p:txBody>
      </p:sp>
      <p:pic>
        <p:nvPicPr>
          <p:cNvPr id="5" name="Image 4"/>
          <p:cNvPicPr>
            <a:picLocks noChangeAspect="1"/>
          </p:cNvPicPr>
          <p:nvPr/>
        </p:nvPicPr>
        <p:blipFill>
          <a:blip r:embed="rId2"/>
          <a:stretch>
            <a:fillRect/>
          </a:stretch>
        </p:blipFill>
        <p:spPr>
          <a:xfrm>
            <a:off x="6238528" y="6199847"/>
            <a:ext cx="2448272" cy="546804"/>
          </a:xfrm>
          <a:prstGeom prst="rect">
            <a:avLst/>
          </a:prstGeom>
        </p:spPr>
      </p:pic>
      <p:sp>
        <p:nvSpPr>
          <p:cNvPr id="6" name="Espace réservé du numéro de diapositive 5"/>
          <p:cNvSpPr>
            <a:spLocks noGrp="1"/>
          </p:cNvSpPr>
          <p:nvPr>
            <p:ph type="sldNum" sz="quarter" idx="12"/>
          </p:nvPr>
        </p:nvSpPr>
        <p:spPr>
          <a:xfrm>
            <a:off x="8734630" y="6362032"/>
            <a:ext cx="227503" cy="365125"/>
          </a:xfrm>
        </p:spPr>
        <p:txBody>
          <a:bodyPr/>
          <a:lstStyle/>
          <a:p>
            <a:r>
              <a:rPr lang="fr-FR" dirty="0"/>
              <a:t>8</a:t>
            </a:r>
          </a:p>
        </p:txBody>
      </p:sp>
      <p:sp>
        <p:nvSpPr>
          <p:cNvPr id="7" name="ZoneTexte 6"/>
          <p:cNvSpPr txBox="1"/>
          <p:nvPr/>
        </p:nvSpPr>
        <p:spPr>
          <a:xfrm rot="16200000">
            <a:off x="8339268" y="5581741"/>
            <a:ext cx="1018227" cy="276999"/>
          </a:xfrm>
          <a:prstGeom prst="rect">
            <a:avLst/>
          </a:prstGeom>
          <a:noFill/>
        </p:spPr>
        <p:txBody>
          <a:bodyPr wrap="none" rtlCol="0">
            <a:spAutoFit/>
          </a:bodyPr>
          <a:lstStyle/>
          <a:p>
            <a:r>
              <a:rPr lang="fr-FR" sz="1200" dirty="0">
                <a:solidFill>
                  <a:schemeClr val="bg1">
                    <a:lumMod val="65000"/>
                  </a:schemeClr>
                </a:solidFill>
              </a:rPr>
              <a:t>13 juin 2019</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1" y="344523"/>
            <a:ext cx="9144000" cy="6468852"/>
          </a:xfrm>
          <a:prstGeom prst="rect">
            <a:avLst/>
          </a:prstGeom>
        </p:spPr>
      </p:pic>
      <p:sp>
        <p:nvSpPr>
          <p:cNvPr id="10" name="Rectangle 6"/>
          <p:cNvSpPr txBox="1">
            <a:spLocks noChangeArrowheads="1"/>
          </p:cNvSpPr>
          <p:nvPr/>
        </p:nvSpPr>
        <p:spPr bwMode="auto">
          <a:xfrm>
            <a:off x="1657350" y="155928"/>
            <a:ext cx="5829300" cy="3771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E87B1C"/>
                </a:solidFill>
              </a:rPr>
              <a:t>En cours : inventaire des cibles</a:t>
            </a:r>
          </a:p>
        </p:txBody>
      </p:sp>
      <p:pic>
        <p:nvPicPr>
          <p:cNvPr id="11" name="Image 10"/>
          <p:cNvPicPr>
            <a:picLocks noChangeAspect="1"/>
          </p:cNvPicPr>
          <p:nvPr/>
        </p:nvPicPr>
        <p:blipFill>
          <a:blip r:embed="rId4"/>
          <a:stretch>
            <a:fillRect/>
          </a:stretch>
        </p:blipFill>
        <p:spPr>
          <a:xfrm>
            <a:off x="3072653" y="500232"/>
            <a:ext cx="2107441" cy="1860293"/>
          </a:xfrm>
          <a:prstGeom prst="rect">
            <a:avLst/>
          </a:prstGeom>
        </p:spPr>
      </p:pic>
      <p:cxnSp>
        <p:nvCxnSpPr>
          <p:cNvPr id="13" name="Connecteur droit avec flèche 12"/>
          <p:cNvCxnSpPr/>
          <p:nvPr/>
        </p:nvCxnSpPr>
        <p:spPr>
          <a:xfrm flipH="1">
            <a:off x="3491880" y="2436336"/>
            <a:ext cx="504056" cy="157986"/>
          </a:xfrm>
          <a:prstGeom prst="straightConnector1">
            <a:avLst/>
          </a:prstGeom>
          <a:ln>
            <a:solidFill>
              <a:srgbClr val="E026B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795961"/>
      </p:ext>
    </p:extLst>
  </p:cSld>
  <p:clrMapOvr>
    <a:masterClrMapping/>
  </p:clrMapOvr>
  <mc:AlternateContent xmlns:mc="http://schemas.openxmlformats.org/markup-compatibility/2006" xmlns:p14="http://schemas.microsoft.com/office/powerpoint/2010/main">
    <mc:Choice Requires="p14">
      <p:transition>
        <p14:pan/>
      </p:transition>
    </mc:Choice>
    <mc:Fallback xmlns="">
      <p:transition>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_BRGM_2017" id="{BB6E215D-585A-4A2A-AC03-1BFA6667BBA2}" vid="{B3D3F789-71F9-44C4-A239-8B0B423FF5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922FBD8491854CB10CFE5DD11E201B" ma:contentTypeVersion="0" ma:contentTypeDescription="Crée un document." ma:contentTypeScope="" ma:versionID="61216afb7da1b279a2316098f2582ed4">
  <xsd:schema xmlns:xsd="http://www.w3.org/2001/XMLSchema" xmlns:xs="http://www.w3.org/2001/XMLSchema" xmlns:p="http://schemas.microsoft.com/office/2006/metadata/properties" targetNamespace="http://schemas.microsoft.com/office/2006/metadata/properties" ma:root="true" ma:fieldsID="dab5d8becdbb399d1898b770c667765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4ABBB-A2A3-4928-9402-5FC41B0A86A6}">
  <ds:schemaRefs>
    <ds:schemaRef ds:uri="http://schemas.microsoft.com/sharepoint/v3/contenttype/forms"/>
  </ds:schemaRefs>
</ds:datastoreItem>
</file>

<file path=customXml/itemProps2.xml><?xml version="1.0" encoding="utf-8"?>
<ds:datastoreItem xmlns:ds="http://schemas.openxmlformats.org/officeDocument/2006/customXml" ds:itemID="{94A4EAA0-EFDB-45AB-B9A9-F54091282B30}">
  <ds:schemaRefs>
    <ds:schemaRef ds:uri="http://schemas.openxmlformats.org/package/2006/metadata/core-properties"/>
    <ds:schemaRef ds:uri="http://purl.org/dc/dcmitype/"/>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16E3B361-C9D1-4BAB-AF22-6869142CC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Présentation_BRGM_2017</Template>
  <TotalTime>337</TotalTime>
  <Words>696</Words>
  <Application>Microsoft Office PowerPoint</Application>
  <PresentationFormat>Affichage à l'écran (4:3)</PresentationFormat>
  <Paragraphs>105</Paragraphs>
  <Slides>10</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Times New Roman</vt:lpstr>
      <vt:lpstr>Wingdings</vt:lpstr>
      <vt:lpstr>Thème Office</vt:lpstr>
      <vt:lpstr>Présentation PowerPoint</vt:lpstr>
      <vt:lpstr>Un besoin identifié de mise à jour des outils de gestion des pollutions </vt:lpstr>
      <vt:lpstr>Un évènement révélateur : Crise EDCH liée aux rejets d’Arkema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BRGM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Moulin Marc</dc:creator>
  <cp:lastModifiedBy>LUC ROSSI</cp:lastModifiedBy>
  <cp:revision>19</cp:revision>
  <dcterms:created xsi:type="dcterms:W3CDTF">2019-06-12T07:47:16Z</dcterms:created>
  <dcterms:modified xsi:type="dcterms:W3CDTF">2019-07-22T09:58:45Z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0x010100C8922FBD8491854CB10CFE5DD11E201B</vt:lpwstr>
  </property>
</Properties>
</file>