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8"/>
  </p:notesMasterIdLst>
  <p:handoutMasterIdLst>
    <p:handoutMasterId r:id="rId9"/>
  </p:handoutMasterIdLst>
  <p:sldIdLst>
    <p:sldId id="268" r:id="rId2"/>
    <p:sldId id="316" r:id="rId3"/>
    <p:sldId id="306" r:id="rId4"/>
    <p:sldId id="314" r:id="rId5"/>
    <p:sldId id="315" r:id="rId6"/>
    <p:sldId id="309" r:id="rId7"/>
  </p:sldIdLst>
  <p:sldSz cx="9144000" cy="6858000" type="screen4x3"/>
  <p:notesSz cx="6797675" cy="9926638"/>
  <p:defaultTextStyle>
    <a:defPPr>
      <a:defRPr lang="fr-FR"/>
    </a:defPPr>
    <a:lvl1pPr algn="r" rtl="0" eaLnBrk="0" fontAlgn="base" hangingPunct="0">
      <a:spcBef>
        <a:spcPct val="20000"/>
      </a:spcBef>
      <a:spcAft>
        <a:spcPct val="0"/>
      </a:spcAft>
      <a:buClr>
        <a:srgbClr val="FF9900"/>
      </a:buClr>
      <a:buChar char="•"/>
      <a:defRPr sz="1200" kern="1200">
        <a:solidFill>
          <a:srgbClr val="000099"/>
        </a:solidFill>
        <a:latin typeface="Arial" charset="0"/>
        <a:ea typeface="+mn-ea"/>
        <a:cs typeface="+mn-cs"/>
      </a:defRPr>
    </a:lvl1pPr>
    <a:lvl2pPr marL="457200" algn="r" rtl="0" eaLnBrk="0" fontAlgn="base" hangingPunct="0">
      <a:spcBef>
        <a:spcPct val="20000"/>
      </a:spcBef>
      <a:spcAft>
        <a:spcPct val="0"/>
      </a:spcAft>
      <a:buClr>
        <a:srgbClr val="FF9900"/>
      </a:buClr>
      <a:buChar char="•"/>
      <a:defRPr sz="1200" kern="1200">
        <a:solidFill>
          <a:srgbClr val="000099"/>
        </a:solidFill>
        <a:latin typeface="Arial" charset="0"/>
        <a:ea typeface="+mn-ea"/>
        <a:cs typeface="+mn-cs"/>
      </a:defRPr>
    </a:lvl2pPr>
    <a:lvl3pPr marL="914400" algn="r" rtl="0" eaLnBrk="0" fontAlgn="base" hangingPunct="0">
      <a:spcBef>
        <a:spcPct val="20000"/>
      </a:spcBef>
      <a:spcAft>
        <a:spcPct val="0"/>
      </a:spcAft>
      <a:buClr>
        <a:srgbClr val="FF9900"/>
      </a:buClr>
      <a:buChar char="•"/>
      <a:defRPr sz="1200" kern="1200">
        <a:solidFill>
          <a:srgbClr val="000099"/>
        </a:solidFill>
        <a:latin typeface="Arial" charset="0"/>
        <a:ea typeface="+mn-ea"/>
        <a:cs typeface="+mn-cs"/>
      </a:defRPr>
    </a:lvl3pPr>
    <a:lvl4pPr marL="1371600" algn="r" rtl="0" eaLnBrk="0" fontAlgn="base" hangingPunct="0">
      <a:spcBef>
        <a:spcPct val="20000"/>
      </a:spcBef>
      <a:spcAft>
        <a:spcPct val="0"/>
      </a:spcAft>
      <a:buClr>
        <a:srgbClr val="FF9900"/>
      </a:buClr>
      <a:buChar char="•"/>
      <a:defRPr sz="1200" kern="1200">
        <a:solidFill>
          <a:srgbClr val="000099"/>
        </a:solidFill>
        <a:latin typeface="Arial" charset="0"/>
        <a:ea typeface="+mn-ea"/>
        <a:cs typeface="+mn-cs"/>
      </a:defRPr>
    </a:lvl4pPr>
    <a:lvl5pPr marL="1828800" algn="r" rtl="0" eaLnBrk="0" fontAlgn="base" hangingPunct="0">
      <a:spcBef>
        <a:spcPct val="20000"/>
      </a:spcBef>
      <a:spcAft>
        <a:spcPct val="0"/>
      </a:spcAft>
      <a:buClr>
        <a:srgbClr val="FF9900"/>
      </a:buClr>
      <a:buChar char="•"/>
      <a:defRPr sz="1200" kern="1200">
        <a:solidFill>
          <a:srgbClr val="000099"/>
        </a:solidFill>
        <a:latin typeface="Arial" charset="0"/>
        <a:ea typeface="+mn-ea"/>
        <a:cs typeface="+mn-cs"/>
      </a:defRPr>
    </a:lvl5pPr>
    <a:lvl6pPr marL="2286000" algn="l" defTabSz="914400" rtl="0" eaLnBrk="1" latinLnBrk="0" hangingPunct="1">
      <a:defRPr sz="1200" kern="1200">
        <a:solidFill>
          <a:srgbClr val="000099"/>
        </a:solidFill>
        <a:latin typeface="Arial" charset="0"/>
        <a:ea typeface="+mn-ea"/>
        <a:cs typeface="+mn-cs"/>
      </a:defRPr>
    </a:lvl6pPr>
    <a:lvl7pPr marL="2743200" algn="l" defTabSz="914400" rtl="0" eaLnBrk="1" latinLnBrk="0" hangingPunct="1">
      <a:defRPr sz="1200" kern="1200">
        <a:solidFill>
          <a:srgbClr val="000099"/>
        </a:solidFill>
        <a:latin typeface="Arial" charset="0"/>
        <a:ea typeface="+mn-ea"/>
        <a:cs typeface="+mn-cs"/>
      </a:defRPr>
    </a:lvl7pPr>
    <a:lvl8pPr marL="3200400" algn="l" defTabSz="914400" rtl="0" eaLnBrk="1" latinLnBrk="0" hangingPunct="1">
      <a:defRPr sz="1200" kern="1200">
        <a:solidFill>
          <a:srgbClr val="000099"/>
        </a:solidFill>
        <a:latin typeface="Arial" charset="0"/>
        <a:ea typeface="+mn-ea"/>
        <a:cs typeface="+mn-cs"/>
      </a:defRPr>
    </a:lvl8pPr>
    <a:lvl9pPr marL="3657600" algn="l" defTabSz="914400" rtl="0" eaLnBrk="1" latinLnBrk="0" hangingPunct="1">
      <a:defRPr sz="1200" kern="1200">
        <a:solidFill>
          <a:srgbClr val="000099"/>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336699"/>
    <a:srgbClr val="3366CC"/>
    <a:srgbClr val="3366FF"/>
    <a:srgbClr val="0066CC"/>
    <a:srgbClr val="A71623"/>
    <a:srgbClr val="333399"/>
    <a:srgbClr val="0000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1" autoAdjust="0"/>
  </p:normalViewPr>
  <p:slideViewPr>
    <p:cSldViewPr>
      <p:cViewPr varScale="1">
        <p:scale>
          <a:sx n="117" d="100"/>
          <a:sy n="117" d="100"/>
        </p:scale>
        <p:origin x="287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1"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a:solidFill>
                  <a:schemeClr val="tx1"/>
                </a:solidFill>
              </a:defRPr>
            </a:lvl1pPr>
          </a:lstStyle>
          <a:p>
            <a:endParaRPr lang="fr-FR"/>
          </a:p>
        </p:txBody>
      </p:sp>
      <p:sp>
        <p:nvSpPr>
          <p:cNvPr id="27651" name="Rectangle 3"/>
          <p:cNvSpPr>
            <a:spLocks noGrp="1" noChangeArrowheads="1"/>
          </p:cNvSpPr>
          <p:nvPr>
            <p:ph type="dt" sz="quarter" idx="1"/>
          </p:nvPr>
        </p:nvSpPr>
        <p:spPr bwMode="auto">
          <a:xfrm>
            <a:off x="3850444"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a:solidFill>
                  <a:schemeClr val="tx1"/>
                </a:solidFill>
              </a:defRPr>
            </a:lvl1pPr>
          </a:lstStyle>
          <a:p>
            <a:endParaRPr lang="fr-FR"/>
          </a:p>
        </p:txBody>
      </p:sp>
      <p:sp>
        <p:nvSpPr>
          <p:cNvPr id="27652" name="Rectangle 4"/>
          <p:cNvSpPr>
            <a:spLocks noGrp="1" noChangeArrowheads="1"/>
          </p:cNvSpPr>
          <p:nvPr>
            <p:ph type="ftr" sz="quarter" idx="2"/>
          </p:nvPr>
        </p:nvSpPr>
        <p:spPr bwMode="auto">
          <a:xfrm>
            <a:off x="1"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spcBef>
                <a:spcPct val="0"/>
              </a:spcBef>
              <a:buClrTx/>
              <a:buFontTx/>
              <a:buNone/>
              <a:defRPr>
                <a:solidFill>
                  <a:schemeClr val="tx1"/>
                </a:solidFill>
              </a:defRPr>
            </a:lvl1pPr>
          </a:lstStyle>
          <a:p>
            <a:endParaRPr lang="fr-FR"/>
          </a:p>
        </p:txBody>
      </p:sp>
      <p:sp>
        <p:nvSpPr>
          <p:cNvPr id="27653" name="Rectangle 5"/>
          <p:cNvSpPr>
            <a:spLocks noGrp="1" noChangeArrowheads="1"/>
          </p:cNvSpPr>
          <p:nvPr>
            <p:ph type="sldNum" sz="quarter" idx="3"/>
          </p:nvPr>
        </p:nvSpPr>
        <p:spPr bwMode="auto">
          <a:xfrm>
            <a:off x="3850444"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a:solidFill>
                  <a:schemeClr val="tx1"/>
                </a:solidFill>
              </a:defRPr>
            </a:lvl1pPr>
          </a:lstStyle>
          <a:p>
            <a:fld id="{8683B90C-0EB5-4DCC-BD47-DE0740224D73}" type="slidenum">
              <a:rPr lang="fr-FR"/>
              <a:pPr/>
              <a:t>‹N°›</a:t>
            </a:fld>
            <a:endParaRPr lang="fr-FR"/>
          </a:p>
        </p:txBody>
      </p:sp>
    </p:spTree>
    <p:extLst>
      <p:ext uri="{BB962C8B-B14F-4D97-AF65-F5344CB8AC3E}">
        <p14:creationId xmlns:p14="http://schemas.microsoft.com/office/powerpoint/2010/main" val="1673947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502C4B0F-A79E-4716-948D-E424EDE8FFA0}" type="datetimeFigureOut">
              <a:rPr lang="fr-FR" smtClean="0"/>
              <a:t>17/07/2018</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E0C9F33F-2F59-413B-9085-9C1766C33DFB}" type="slidenum">
              <a:rPr lang="fr-FR" smtClean="0"/>
              <a:t>‹N°›</a:t>
            </a:fld>
            <a:endParaRPr lang="fr-FR"/>
          </a:p>
        </p:txBody>
      </p:sp>
    </p:spTree>
    <p:extLst>
      <p:ext uri="{BB962C8B-B14F-4D97-AF65-F5344CB8AC3E}">
        <p14:creationId xmlns:p14="http://schemas.microsoft.com/office/powerpoint/2010/main" val="235127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212" indent="-228212" eaLnBrk="1" hangingPunct="1">
              <a:lnSpc>
                <a:spcPct val="90000"/>
              </a:lnSpc>
              <a:spcBef>
                <a:spcPts val="302"/>
              </a:spcBef>
              <a:buFontTx/>
              <a:buAutoNum type="arabicPeriod"/>
            </a:pPr>
            <a:endParaRPr lang="fr-FR" altLang="fr-FR">
              <a:ea typeface="ＭＳ Ｐゴシック" panose="020B0600070205080204" pitchFamily="34" charset="-128"/>
            </a:endParaRPr>
          </a:p>
        </p:txBody>
      </p:sp>
    </p:spTree>
    <p:extLst>
      <p:ext uri="{BB962C8B-B14F-4D97-AF65-F5344CB8AC3E}">
        <p14:creationId xmlns:p14="http://schemas.microsoft.com/office/powerpoint/2010/main" val="1644564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4"/>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59B8A7C1-B271-4943-928A-90D488B15203}"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8"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685800" y="2130425"/>
            <a:ext cx="7772400" cy="1470025"/>
          </a:xfrm>
          <a:prstGeom prst="rect">
            <a:avLst/>
          </a:prstGeo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9" name="Espace réservé du pied de page 4"/>
          <p:cNvSpPr>
            <a:spLocks noGrp="1"/>
          </p:cNvSpPr>
          <p:nvPr>
            <p:ph type="ftr" sz="quarter" idx="10"/>
          </p:nvPr>
        </p:nvSpPr>
        <p:spPr>
          <a:xfrm>
            <a:off x="3124200" y="6356350"/>
            <a:ext cx="533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ＭＳ Ｐゴシック" charset="-128"/>
                <a:cs typeface="+mn-cs"/>
              </a:defRPr>
            </a:lvl1pPr>
          </a:lstStyle>
          <a:p>
            <a:pPr algn="l" defTabSz="457200">
              <a:spcBef>
                <a:spcPct val="0"/>
              </a:spcBef>
              <a:buClrTx/>
              <a:buFontTx/>
              <a:buNone/>
              <a:defRPr/>
            </a:pPr>
            <a:r>
              <a:rPr lang="fr-FR" sz="1800">
                <a:solidFill>
                  <a:prstClr val="black"/>
                </a:solidFill>
              </a:rPr>
              <a:t>/  Page</a:t>
            </a:r>
          </a:p>
        </p:txBody>
      </p:sp>
      <p:sp>
        <p:nvSpPr>
          <p:cNvPr id="10" name="Espace réservé du numéro de diapositive 5"/>
          <p:cNvSpPr>
            <a:spLocks noGrp="1"/>
          </p:cNvSpPr>
          <p:nvPr>
            <p:ph type="sldNum" sz="quarter" idx="11"/>
          </p:nvPr>
        </p:nvSpPr>
        <p:spPr>
          <a:xfrm>
            <a:off x="35814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panose="020B0604020202020204" pitchFamily="34" charset="0"/>
              </a:defRPr>
            </a:lvl1pPr>
          </a:lstStyle>
          <a:p>
            <a:pPr algn="l" defTabSz="457200">
              <a:spcBef>
                <a:spcPct val="0"/>
              </a:spcBef>
              <a:buClrTx/>
              <a:buFontTx/>
              <a:buNone/>
              <a:defRPr/>
            </a:pPr>
            <a:fld id="{63C433FB-E5D0-40BE-8419-DC01E6A257FF}" type="slidenum">
              <a:rPr lang="fr-FR" altLang="fr-FR" sz="1800">
                <a:solidFill>
                  <a:prstClr val="black"/>
                </a:solidFill>
                <a:latin typeface="Arial" panose="020B0604020202020204" pitchFamily="34" charset="0"/>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03262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4"/>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8A968F60-6103-4C46-AAA9-7442E60374F3}"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8"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pied de page 4"/>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0" name="Espace réservé du numéro de diapositive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E3838D81-DCF1-4374-B029-A4E5ED987B13}"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2572124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5" name="Rectangle 4"/>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6"/>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8"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AA5F5E5A-8F0F-476E-A329-26A30DE8D9BD}"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9"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55650" y="0"/>
            <a:ext cx="8313738" cy="1006475"/>
          </a:xfrm>
          <a:prstGeom prst="rect">
            <a:avLst/>
          </a:prstGeom>
        </p:spPr>
        <p:txBody>
          <a:bodyPr/>
          <a:lstStyle/>
          <a:p>
            <a:r>
              <a:rPr lang="fr-FR"/>
              <a:t>Cliquez pour modifier le style du titre</a:t>
            </a:r>
          </a:p>
        </p:txBody>
      </p:sp>
      <p:sp>
        <p:nvSpPr>
          <p:cNvPr id="3" name="Espace réservé du texte 2"/>
          <p:cNvSpPr>
            <a:spLocks noGrp="1"/>
          </p:cNvSpPr>
          <p:nvPr>
            <p:ph type="body" sz="half" idx="1"/>
          </p:nvPr>
        </p:nvSpPr>
        <p:spPr>
          <a:xfrm>
            <a:off x="755650" y="1009651"/>
            <a:ext cx="4079875" cy="4953000"/>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4987925" y="1009650"/>
            <a:ext cx="4081463" cy="54784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Rectangle 6"/>
          <p:cNvSpPr>
            <a:spLocks noGrp="1" noChangeArrowheads="1"/>
          </p:cNvSpPr>
          <p:nvPr>
            <p:ph type="sldNum" sz="quarter" idx="10"/>
          </p:nvPr>
        </p:nvSpPr>
        <p:spPr>
          <a:xfrm>
            <a:off x="8348663" y="6477000"/>
            <a:ext cx="719137" cy="360363"/>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panose="020B0604020202020204" pitchFamily="34" charset="0"/>
              </a:defRPr>
            </a:lvl1pPr>
          </a:lstStyle>
          <a:p>
            <a:pPr algn="l" defTabSz="457200">
              <a:spcBef>
                <a:spcPct val="0"/>
              </a:spcBef>
              <a:buClrTx/>
              <a:buFontTx/>
              <a:buNone/>
              <a:defRPr/>
            </a:pPr>
            <a:fld id="{9F4785D8-AF1D-41B4-87ED-E695CCC596AE}" type="slidenum">
              <a:rPr lang="fr-FR" altLang="fr-FR" sz="1800">
                <a:solidFill>
                  <a:prstClr val="black"/>
                </a:solidFill>
                <a:latin typeface="Arial" panose="020B0604020202020204" pitchFamily="34" charset="0"/>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90448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4" name="Rectangle 3"/>
          <p:cNvSpPr/>
          <p:nvPr userDrawn="1"/>
        </p:nvSpPr>
        <p:spPr>
          <a:xfrm>
            <a:off x="0" y="0"/>
            <a:ext cx="9144000" cy="6078538"/>
          </a:xfrm>
          <a:prstGeom prst="rect">
            <a:avLst/>
          </a:prstGeom>
          <a:solidFill>
            <a:srgbClr val="DFDF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2" name="Titre 1"/>
          <p:cNvSpPr>
            <a:spLocks noGrp="1"/>
          </p:cNvSpPr>
          <p:nvPr>
            <p:ph type="title"/>
          </p:nvPr>
        </p:nvSpPr>
        <p:spPr>
          <a:xfrm>
            <a:off x="457200" y="274638"/>
            <a:ext cx="8229600" cy="1143000"/>
          </a:xfrm>
          <a:prstGeom prst="rect">
            <a:avLst/>
          </a:prstGeom>
        </p:spPr>
        <p:txBody>
          <a:bodyPr/>
          <a:lstStyle/>
          <a:p>
            <a:r>
              <a:rPr lang="fr-FR"/>
              <a:t>Modifiez le style du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848877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4" name="Rectangle 3"/>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4"/>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680E562E-2081-41D3-A296-BB834A2F00DA}"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8"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9" name="Espace réservé du pied de page 4"/>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0" name="Espace réservé du numéro de diapositive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2472C064-29ED-4ECE-89A9-D98D4DBB33DA}"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242183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5" name="Rectangle 4"/>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6"/>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8"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E098464F-7D89-4580-B35C-A872E768ED07}"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9"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pied de page 5"/>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1" name="Espace réservé du numéro de diapositive 6"/>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D20B2893-14AC-457D-8C26-8E8A00B97332}"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292945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7" name="Rectangle 6"/>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8" name="Rectangle 7"/>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9" name="Rectangle 8"/>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10"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75E9A8EC-47F7-4DBE-AF4B-FD7CC2ED3F44}"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11"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pied de page 7"/>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3" name="Espace réservé du numéro de diapositive 8"/>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7B24DDE4-5B37-47B5-A84D-DB01F7BEFB57}"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3755057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3" name="Rectangle 2"/>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4" name="Rectangle 3"/>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4"/>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5B2C614F-E09A-43AB-AA2B-712F2D051405}"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7"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8" name="Espace réservé du pied de page 3"/>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9" name="Espace réservé du numéro de diapositive 4"/>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F41571A4-27FC-4BE9-9CBA-7229B87FB143}"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1616604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3" name="Rectangle 2"/>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4" name="Rectangle 3"/>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84270979-C708-47E1-AF0F-A039C7B6601E}"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6"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pied de page 2"/>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8" name="Espace réservé du numéro de diapositive 3"/>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7ABCF3F2-A178-477C-B633-8774DC78515F}"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180015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6"/>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8"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F40ED9E8-7022-4B89-BDAF-222D60DA6B77}"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9"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Espace réservé du pied de page 5"/>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1" name="Espace réservé du numéro de diapositive 6"/>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8B211DBE-D652-45BF-9AEC-E8ED4A2BDAC6}"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711300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ectangle 4"/>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6"/>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8"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BDA4CD3E-5131-4F18-9DE0-11AB7901F5C2}"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9"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Espace réservé du pied de page 5"/>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1" name="Espace réservé du numéro de diapositive 6"/>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93A99943-A268-4EA0-9C30-8AFAF0C7FE6D}"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2263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4" name="Rectangle 3"/>
          <p:cNvSpPr/>
          <p:nvPr userDrawn="1"/>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4"/>
          <p:cNvSpPr/>
          <p:nvPr userDrawn="1"/>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6" name="Rectangle 5"/>
          <p:cNvSpPr/>
          <p:nvPr userDrawn="1"/>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7" name="Rectangle 7"/>
          <p:cNvSpPr txBox="1">
            <a:spLocks noChangeArrowheads="1"/>
          </p:cNvSpPr>
          <p:nvPr userDrawn="1"/>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7E384C54-1ED6-4CA9-8E15-C373F042AE94}"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8" name="Imag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200" y="274638"/>
            <a:ext cx="8229600" cy="1143000"/>
          </a:xfrm>
          <a:prstGeom prst="rect">
            <a:avLst/>
          </a:prstGeom>
        </p:spPr>
        <p:txBody>
          <a:bodyPr/>
          <a:lstStyle/>
          <a:p>
            <a:r>
              <a:rPr lang="fr-FR"/>
              <a:t>Cliquez et modifiez le titre</a:t>
            </a: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pied de page 4"/>
          <p:cNvSpPr>
            <a:spLocks noGrp="1"/>
          </p:cNvSpPr>
          <p:nvPr>
            <p:ph type="ftr" sz="quarter" idx="10"/>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128"/>
                <a:cs typeface="Arial" charset="0"/>
              </a:defRPr>
            </a:lvl1pPr>
          </a:lstStyle>
          <a:p>
            <a:pPr algn="l" defTabSz="457200">
              <a:spcBef>
                <a:spcPct val="0"/>
              </a:spcBef>
              <a:buClrTx/>
              <a:buFontTx/>
              <a:buNone/>
              <a:defRPr/>
            </a:pPr>
            <a:endParaRPr lang="fr-FR" sz="1800">
              <a:solidFill>
                <a:prstClr val="black"/>
              </a:solidFill>
            </a:endParaRPr>
          </a:p>
        </p:txBody>
      </p:sp>
      <p:sp>
        <p:nvSpPr>
          <p:cNvPr id="10" name="Espace réservé du numéro de diapositive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cs typeface="Arial" panose="020B0604020202020204" pitchFamily="34" charset="0"/>
              </a:defRPr>
            </a:lvl1pPr>
          </a:lstStyle>
          <a:p>
            <a:pPr algn="l" defTabSz="457200">
              <a:spcBef>
                <a:spcPct val="0"/>
              </a:spcBef>
              <a:buClrTx/>
              <a:buFontTx/>
              <a:buNone/>
              <a:defRPr/>
            </a:pPr>
            <a:fld id="{231A53A0-EC14-4AC3-911E-DB7D67324ED5}" type="slidenum">
              <a:rPr lang="fr-FR" altLang="fr-FR" sz="1800">
                <a:solidFill>
                  <a:prstClr val="black"/>
                </a:solidFill>
                <a:ea typeface="ＭＳ Ｐゴシック" panose="020B0600070205080204" pitchFamily="34" charset="-128"/>
              </a:rPr>
              <a:pPr algn="l" defTabSz="457200">
                <a:spcBef>
                  <a:spcPct val="0"/>
                </a:spcBef>
                <a:buClrTx/>
                <a:buFontTx/>
                <a:buNone/>
                <a:defRPr/>
              </a:pPr>
              <a:t>‹N°›</a:t>
            </a:fld>
            <a:endParaRPr lang="fr-FR" altLang="fr-FR" sz="180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371166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0"/>
            <a:ext cx="9144000" cy="596265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9" name="Rectangle 8"/>
          <p:cNvSpPr/>
          <p:nvPr/>
        </p:nvSpPr>
        <p:spPr>
          <a:xfrm>
            <a:off x="0" y="0"/>
            <a:ext cx="9144000" cy="1219200"/>
          </a:xfrm>
          <a:prstGeom prst="rect">
            <a:avLst/>
          </a:prstGeom>
          <a:solidFill>
            <a:srgbClr val="40A4A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11" name="Rectangle 10"/>
          <p:cNvSpPr/>
          <p:nvPr/>
        </p:nvSpPr>
        <p:spPr>
          <a:xfrm>
            <a:off x="0" y="6311900"/>
            <a:ext cx="762000" cy="196850"/>
          </a:xfrm>
          <a:prstGeom prst="rect">
            <a:avLst/>
          </a:prstGeom>
          <a:solidFill>
            <a:srgbClr val="F8BB1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dirty="0">
              <a:solidFill>
                <a:prstClr val="white"/>
              </a:solidFill>
            </a:endParaRPr>
          </a:p>
        </p:txBody>
      </p:sp>
      <p:sp>
        <p:nvSpPr>
          <p:cNvPr id="5" name="Rectangle 7"/>
          <p:cNvSpPr txBox="1">
            <a:spLocks noChangeArrowheads="1"/>
          </p:cNvSpPr>
          <p:nvPr/>
        </p:nvSpPr>
        <p:spPr>
          <a:xfrm>
            <a:off x="0" y="6324600"/>
            <a:ext cx="762000" cy="152400"/>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defRPr/>
            </a:pPr>
            <a:fld id="{B516DCA6-0448-4ED5-B6E5-DE266AF81968}" type="slidenum">
              <a:rPr lang="fr-FR" altLang="fr-FR" sz="900" b="1" smtClean="0">
                <a:solidFill>
                  <a:prstClr val="white"/>
                </a:solidFill>
                <a:cs typeface="Arial" panose="020B0604020202020204" pitchFamily="34" charset="0"/>
              </a:rPr>
              <a:pPr eaLnBrk="1" hangingPunct="1">
                <a:spcBef>
                  <a:spcPct val="0"/>
                </a:spcBef>
                <a:buClrTx/>
                <a:buFontTx/>
                <a:buNone/>
                <a:defRPr/>
              </a:pPr>
              <a:t>‹N°›</a:t>
            </a:fld>
            <a:endParaRPr lang="fr-FR" altLang="fr-FR" sz="900" b="1">
              <a:solidFill>
                <a:prstClr val="white"/>
              </a:solidFill>
              <a:cs typeface="Arial" panose="020B0604020202020204" pitchFamily="34" charset="0"/>
            </a:endParaRPr>
          </a:p>
        </p:txBody>
      </p:sp>
      <p:pic>
        <p:nvPicPr>
          <p:cNvPr id="1030" name="Image 1"/>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667625" y="6115050"/>
            <a:ext cx="1193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458994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oneTexte 6"/>
          <p:cNvSpPr txBox="1">
            <a:spLocks noChangeArrowheads="1"/>
          </p:cNvSpPr>
          <p:nvPr/>
        </p:nvSpPr>
        <p:spPr bwMode="auto">
          <a:xfrm>
            <a:off x="615950" y="2566988"/>
            <a:ext cx="7618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2800" b="1">
                <a:solidFill>
                  <a:srgbClr val="165C6A"/>
                </a:solidFill>
              </a:rPr>
              <a:t>MISSION DE PREFIGURATION DE L’AGORA</a:t>
            </a:r>
          </a:p>
        </p:txBody>
      </p:sp>
      <p:sp>
        <p:nvSpPr>
          <p:cNvPr id="16387" name="ZoneTexte 7"/>
          <p:cNvSpPr txBox="1">
            <a:spLocks noChangeArrowheads="1"/>
          </p:cNvSpPr>
          <p:nvPr/>
        </p:nvSpPr>
        <p:spPr bwMode="auto">
          <a:xfrm>
            <a:off x="615950" y="3709988"/>
            <a:ext cx="76184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altLang="fr-FR" sz="2200" b="1">
                <a:solidFill>
                  <a:srgbClr val="40A4AD"/>
                </a:solidFill>
              </a:rPr>
              <a:t>Comité Stratégique des Partenaires du SOURSE</a:t>
            </a:r>
          </a:p>
          <a:p>
            <a:pPr algn="ctr" eaLnBrk="1" hangingPunct="1"/>
            <a:r>
              <a:rPr lang="fr-FR" altLang="fr-FR" sz="2000" i="1">
                <a:solidFill>
                  <a:srgbClr val="40A4AD"/>
                </a:solidFill>
              </a:rPr>
              <a:t>06 Juin 2014</a:t>
            </a:r>
          </a:p>
        </p:txBody>
      </p:sp>
      <p:pic>
        <p:nvPicPr>
          <p:cNvPr id="16388" name="Image 11" descr="logos5.jpg"/>
          <p:cNvPicPr>
            <a:picLocks noChangeAspect="1"/>
          </p:cNvPicPr>
          <p:nvPr/>
        </p:nvPicPr>
        <p:blipFill>
          <a:blip r:embed="rId3">
            <a:extLst>
              <a:ext uri="{28A0092B-C50C-407E-A947-70E740481C1C}">
                <a14:useLocalDpi xmlns:a14="http://schemas.microsoft.com/office/drawing/2010/main" val="0"/>
              </a:ext>
            </a:extLst>
          </a:blip>
          <a:srcRect l="89810"/>
          <a:stretch>
            <a:fillRect/>
          </a:stretch>
        </p:blipFill>
        <p:spPr bwMode="auto">
          <a:xfrm>
            <a:off x="8335963" y="6083300"/>
            <a:ext cx="614362"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Image 4" descr="Description : Description : Description : Description : Logo_Artelia_signa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2663" y="6186488"/>
            <a:ext cx="828675"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Image 10" descr="Capture d’écran 2014-07-01 à 13.01.08.png"/>
          <p:cNvPicPr>
            <a:picLocks noChangeAspect="1"/>
          </p:cNvPicPr>
          <p:nvPr/>
        </p:nvPicPr>
        <p:blipFill>
          <a:blip r:embed="rId5">
            <a:extLst>
              <a:ext uri="{28A0092B-C50C-407E-A947-70E740481C1C}">
                <a14:useLocalDpi xmlns:a14="http://schemas.microsoft.com/office/drawing/2010/main" val="0"/>
              </a:ext>
            </a:extLst>
          </a:blip>
          <a:srcRect l="22903" t="15167" r="29167" b="2731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2987824" y="2204864"/>
            <a:ext cx="3240360" cy="31275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r>
              <a:rPr lang="fr-FR" sz="2000" b="1" dirty="0">
                <a:solidFill>
                  <a:schemeClr val="tx1">
                    <a:lumMod val="65000"/>
                    <a:lumOff val="35000"/>
                  </a:schemeClr>
                </a:solidFill>
                <a:latin typeface="Century Gothic"/>
                <a:cs typeface="Century Gothic"/>
              </a:rPr>
              <a:t>Contribution de l’AGORA</a:t>
            </a:r>
          </a:p>
          <a:p>
            <a:pPr algn="ctr">
              <a:buNone/>
            </a:pPr>
            <a:r>
              <a:rPr lang="fr-FR" sz="2000" b="1" dirty="0">
                <a:solidFill>
                  <a:schemeClr val="tx1">
                    <a:lumMod val="65000"/>
                    <a:lumOff val="35000"/>
                  </a:schemeClr>
                </a:solidFill>
                <a:latin typeface="Century Gothic"/>
                <a:cs typeface="Century Gothic"/>
              </a:rPr>
              <a:t>Au SRADDET</a:t>
            </a:r>
          </a:p>
          <a:p>
            <a:pPr algn="ctr">
              <a:buNone/>
            </a:pPr>
            <a:endParaRPr lang="fr-FR" sz="500" i="1" dirty="0">
              <a:solidFill>
                <a:schemeClr val="tx1">
                  <a:lumMod val="65000"/>
                  <a:lumOff val="35000"/>
                </a:schemeClr>
              </a:solidFill>
              <a:latin typeface="Century Gothic"/>
              <a:cs typeface="Century Gothic"/>
            </a:endParaRPr>
          </a:p>
          <a:p>
            <a:pPr algn="ctr">
              <a:buNone/>
            </a:pPr>
            <a:endParaRPr lang="fr-FR" sz="500" i="1" dirty="0">
              <a:solidFill>
                <a:schemeClr val="tx1">
                  <a:lumMod val="65000"/>
                  <a:lumOff val="35000"/>
                </a:schemeClr>
              </a:solidFill>
              <a:latin typeface="Century Gothic"/>
              <a:cs typeface="Century Gothic"/>
            </a:endParaRPr>
          </a:p>
          <a:p>
            <a:pPr algn="ctr">
              <a:buNone/>
            </a:pPr>
            <a:endParaRPr lang="fr-FR" sz="500" i="1" dirty="0">
              <a:solidFill>
                <a:schemeClr val="tx1">
                  <a:lumMod val="65000"/>
                  <a:lumOff val="35000"/>
                </a:schemeClr>
              </a:solidFill>
              <a:latin typeface="Century Gothic"/>
              <a:cs typeface="Century Gothic"/>
            </a:endParaRPr>
          </a:p>
          <a:p>
            <a:pPr algn="ctr">
              <a:buNone/>
            </a:pPr>
            <a:endParaRPr lang="fr-FR" sz="500" i="1" dirty="0">
              <a:solidFill>
                <a:schemeClr val="tx1">
                  <a:lumMod val="65000"/>
                  <a:lumOff val="35000"/>
                </a:schemeClr>
              </a:solidFill>
              <a:latin typeface="Century Gothic"/>
              <a:cs typeface="Century Gothic"/>
            </a:endParaRPr>
          </a:p>
          <a:p>
            <a:pPr algn="ctr">
              <a:buNone/>
            </a:pPr>
            <a:endParaRPr lang="fr-FR" sz="500" i="1" dirty="0">
              <a:solidFill>
                <a:schemeClr val="tx1">
                  <a:lumMod val="65000"/>
                  <a:lumOff val="35000"/>
                </a:schemeClr>
              </a:solidFill>
              <a:latin typeface="Century Gothic"/>
              <a:cs typeface="Century Gothic"/>
            </a:endParaRPr>
          </a:p>
          <a:p>
            <a:pPr lvl="0" algn="ctr">
              <a:buNone/>
              <a:defRPr/>
            </a:pPr>
            <a:r>
              <a:rPr lang="fr-FR" sz="1800" b="1" dirty="0">
                <a:solidFill>
                  <a:prstClr val="black">
                    <a:lumMod val="65000"/>
                    <a:lumOff val="35000"/>
                  </a:prstClr>
                </a:solidFill>
                <a:latin typeface="Century Gothic"/>
                <a:cs typeface="Century Gothic"/>
              </a:rPr>
              <a:t>Commissions thématiques</a:t>
            </a:r>
          </a:p>
          <a:p>
            <a:pPr lvl="0" algn="ctr">
              <a:buNone/>
              <a:defRPr/>
            </a:pPr>
            <a:r>
              <a:rPr lang="fr-FR" sz="1800" b="1" dirty="0">
                <a:solidFill>
                  <a:prstClr val="black">
                    <a:lumMod val="65000"/>
                    <a:lumOff val="35000"/>
                  </a:prstClr>
                </a:solidFill>
                <a:latin typeface="Century Gothic"/>
                <a:cs typeface="Century Gothic"/>
              </a:rPr>
              <a:t>de l’AGORA</a:t>
            </a:r>
          </a:p>
          <a:p>
            <a:pPr lvl="0" algn="ctr">
              <a:buNone/>
              <a:defRPr/>
            </a:pPr>
            <a:endParaRPr lang="fr-FR" sz="800" b="1" dirty="0">
              <a:solidFill>
                <a:prstClr val="black">
                  <a:lumMod val="65000"/>
                  <a:lumOff val="35000"/>
                </a:prstClr>
              </a:solidFill>
              <a:latin typeface="Century Gothic"/>
              <a:cs typeface="Century Gothic"/>
            </a:endParaRPr>
          </a:p>
          <a:p>
            <a:pPr algn="ctr">
              <a:buNone/>
            </a:pPr>
            <a:endParaRPr lang="fr-FR" sz="1400" i="1" dirty="0">
              <a:solidFill>
                <a:schemeClr val="tx1">
                  <a:lumMod val="65000"/>
                  <a:lumOff val="35000"/>
                </a:schemeClr>
              </a:solidFill>
              <a:latin typeface="Century Gothic"/>
              <a:cs typeface="Century Gothic"/>
            </a:endParaRPr>
          </a:p>
          <a:p>
            <a:pPr algn="ctr">
              <a:buNone/>
            </a:pPr>
            <a:r>
              <a:rPr lang="fr-FR" sz="1400" i="1" dirty="0">
                <a:solidFill>
                  <a:schemeClr val="tx1">
                    <a:lumMod val="65000"/>
                    <a:lumOff val="35000"/>
                  </a:schemeClr>
                </a:solidFill>
                <a:latin typeface="Century Gothic"/>
                <a:cs typeface="Century Gothic"/>
              </a:rPr>
              <a:t>Juin 2018</a:t>
            </a:r>
          </a:p>
        </p:txBody>
      </p:sp>
    </p:spTree>
    <p:extLst>
      <p:ext uri="{BB962C8B-B14F-4D97-AF65-F5344CB8AC3E}">
        <p14:creationId xmlns:p14="http://schemas.microsoft.com/office/powerpoint/2010/main" val="51429629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 y="-63374"/>
            <a:ext cx="9144000" cy="13081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a:solidFill>
                <a:prstClr val="white"/>
              </a:solidFill>
            </a:endParaRPr>
          </a:p>
        </p:txBody>
      </p:sp>
      <p:sp>
        <p:nvSpPr>
          <p:cNvPr id="16" name="Titre 1"/>
          <p:cNvSpPr txBox="1">
            <a:spLocks/>
          </p:cNvSpPr>
          <p:nvPr/>
        </p:nvSpPr>
        <p:spPr bwMode="auto">
          <a:xfrm>
            <a:off x="1006475" y="201738"/>
            <a:ext cx="8229600" cy="77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pPr algn="l">
              <a:buClrTx/>
              <a:buNone/>
            </a:pPr>
            <a:r>
              <a:rPr lang="fr-FR" altLang="fr-FR" sz="2400" b="1" dirty="0">
                <a:solidFill>
                  <a:srgbClr val="FFFFFF"/>
                </a:solidFill>
                <a:latin typeface="Century Gothic" panose="020B0502020202020204" pitchFamily="34" charset="0"/>
                <a:ea typeface="ＭＳ Ｐゴシック" panose="020B0600070205080204" pitchFamily="34" charset="-128"/>
              </a:rPr>
              <a:t>Le SRADDET – un document prescriptif</a:t>
            </a:r>
          </a:p>
        </p:txBody>
      </p:sp>
      <p:sp>
        <p:nvSpPr>
          <p:cNvPr id="2" name="Rectangle 1"/>
          <p:cNvSpPr/>
          <p:nvPr/>
        </p:nvSpPr>
        <p:spPr>
          <a:xfrm>
            <a:off x="8028384" y="5661248"/>
            <a:ext cx="216024" cy="144016"/>
          </a:xfrm>
          <a:prstGeom prst="rect">
            <a:avLst/>
          </a:prstGeom>
          <a:solidFill>
            <a:schemeClr val="bg1">
              <a:lumMod val="8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pSp>
        <p:nvGrpSpPr>
          <p:cNvPr id="50" name="Groupe 49"/>
          <p:cNvGrpSpPr/>
          <p:nvPr/>
        </p:nvGrpSpPr>
        <p:grpSpPr>
          <a:xfrm>
            <a:off x="179512" y="979613"/>
            <a:ext cx="8856984" cy="5199235"/>
            <a:chOff x="0" y="0"/>
            <a:chExt cx="10487577" cy="5741050"/>
          </a:xfrm>
        </p:grpSpPr>
        <p:sp>
          <p:nvSpPr>
            <p:cNvPr id="51" name="Rectangle à coins arrondis 50"/>
            <p:cNvSpPr/>
            <p:nvPr/>
          </p:nvSpPr>
          <p:spPr>
            <a:xfrm>
              <a:off x="20188" y="3553413"/>
              <a:ext cx="10376544" cy="982477"/>
            </a:xfrm>
            <a:prstGeom prst="roundRect">
              <a:avLst/>
            </a:prstGeom>
            <a:solidFill>
              <a:schemeClr val="accent1"/>
            </a:solidFill>
            <a:ln w="25400" cap="flat" cmpd="sng" algn="ctr">
              <a:noFill/>
              <a:prstDash val="solid"/>
            </a:ln>
            <a:effectLst/>
          </p:spPr>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FFFFFF"/>
                  </a:solidFill>
                  <a:effectLst/>
                  <a:uLnTx/>
                  <a:uFillTx/>
                  <a:latin typeface="Calibri"/>
                  <a:ea typeface="Times New Roman" panose="02020603050405020304" pitchFamily="18" charset="0"/>
                  <a:cs typeface="Times New Roman" panose="02020603050405020304" pitchFamily="18" charset="0"/>
                </a:rPr>
                <a:t>SRADDET </a:t>
              </a:r>
              <a:r>
                <a:rPr kumimoji="0" lang="fr-FR" sz="14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absorbe</a:t>
              </a:r>
              <a:r>
                <a:rPr kumimoji="0" lang="fr-FR" sz="14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a:t>
              </a:r>
              <a:r>
                <a:rPr kumimoji="0" lang="fr-FR" sz="1400" b="0" i="0" u="none" strike="noStrike" kern="1200" cap="none" spc="0" normalizeH="0" baseline="0" noProof="0" dirty="0">
                  <a:ln>
                    <a:noFill/>
                  </a:ln>
                  <a:solidFill>
                    <a:srgbClr val="FFFFFF"/>
                  </a:solidFill>
                  <a:effectLst/>
                  <a:uLnTx/>
                  <a:uFillTx/>
                  <a:latin typeface="Calibri"/>
                  <a:ea typeface="Times New Roman" panose="02020603050405020304" pitchFamily="18" charset="0"/>
                  <a:cs typeface="Times New Roman" panose="02020603050405020304" pitchFamily="18" charset="0"/>
                </a:rPr>
                <a:t>: le Plan de Prévention et de Gestion des Déchets(PRPGD)</a:t>
              </a:r>
              <a:r>
                <a:rPr kumimoji="0" lang="fr-FR" sz="1400" b="1" i="0" u="none" strike="noStrike" kern="1200" cap="none" spc="0" normalizeH="0" baseline="0" noProof="0" dirty="0">
                  <a:ln>
                    <a:noFill/>
                  </a:ln>
                  <a:solidFill>
                    <a:srgbClr val="FFFFFF"/>
                  </a:solidFill>
                  <a:effectLst/>
                  <a:uLnTx/>
                  <a:uFillTx/>
                  <a:latin typeface="Calibri"/>
                  <a:ea typeface="Times New Roman" panose="02020603050405020304" pitchFamily="18" charset="0"/>
                  <a:cs typeface="Times New Roman" panose="02020603050405020304" pitchFamily="18" charset="0"/>
                </a:rPr>
                <a:t>, </a:t>
              </a:r>
              <a:r>
                <a:rPr kumimoji="0" lang="fr-FR" sz="1400" b="0" i="0" u="none" strike="noStrike" kern="1200" cap="none" spc="0" normalizeH="0" baseline="0" noProof="0" dirty="0">
                  <a:ln>
                    <a:noFill/>
                  </a:ln>
                  <a:solidFill>
                    <a:srgbClr val="FFFFFF"/>
                  </a:solidFill>
                  <a:effectLst/>
                  <a:uLnTx/>
                  <a:uFillTx/>
                  <a:latin typeface="Calibri"/>
                  <a:ea typeface="Times New Roman" panose="02020603050405020304" pitchFamily="18" charset="0"/>
                  <a:cs typeface="Times New Roman" panose="02020603050405020304" pitchFamily="18" charset="0"/>
                </a:rPr>
                <a:t>le Schéma climat air énergie(SRCAE), le Schéma de cohérence écologique (SRCE), le Plan Régional de l’Intermodalité(PRI) , la Planification des infrastructures de transport (PRIT ) et </a:t>
              </a:r>
              <a:r>
                <a:rPr kumimoji="0" lang="fr-FR" sz="14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décline</a:t>
              </a:r>
              <a:r>
                <a:rPr kumimoji="0" lang="fr-FR" sz="14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a:t>
              </a:r>
              <a:r>
                <a:rPr kumimoji="0" lang="fr-FR" sz="1400" b="0" i="0" u="none" strike="noStrike" kern="1200" cap="none" spc="0" normalizeH="0" baseline="0" noProof="0" dirty="0">
                  <a:ln>
                    <a:noFill/>
                  </a:ln>
                  <a:solidFill>
                    <a:srgbClr val="FFFFFF"/>
                  </a:solidFill>
                  <a:effectLst/>
                  <a:uLnTx/>
                  <a:uFillTx/>
                  <a:latin typeface="Calibri"/>
                  <a:ea typeface="Times New Roman" panose="02020603050405020304" pitchFamily="18" charset="0"/>
                  <a:cs typeface="Times New Roman" panose="02020603050405020304" pitchFamily="18" charset="0"/>
                </a:rPr>
                <a:t>le SRB et le PREE</a:t>
              </a:r>
              <a:endParaRPr kumimoji="0" lang="fr-FR" sz="1200" b="0" i="0" u="none" strike="noStrike" kern="0" cap="none" spc="0" normalizeH="0" baseline="0" noProof="0" dirty="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52" name="Rectangle à coins arrondis 51"/>
            <p:cNvSpPr/>
            <p:nvPr/>
          </p:nvSpPr>
          <p:spPr>
            <a:xfrm>
              <a:off x="0" y="5332434"/>
              <a:ext cx="10336721" cy="408616"/>
            </a:xfrm>
            <a:prstGeom prst="roundRect">
              <a:avLst/>
            </a:prstGeom>
            <a:solidFill>
              <a:sysClr val="window" lastClr="FFFFFF"/>
            </a:solidFill>
            <a:ln w="28575" cap="flat" cmpd="sng" algn="ctr">
              <a:solidFill>
                <a:srgbClr val="4F81B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Calibri"/>
                  <a:ea typeface="Times New Roman" panose="02020603050405020304" pitchFamily="18" charset="0"/>
                  <a:cs typeface="Times New Roman" panose="02020603050405020304" pitchFamily="18" charset="0"/>
                </a:rPr>
                <a:t>SCOT (à défaut PLU et carte communale), PDU, PCET en cours, PCAET, Charte PNR </a:t>
              </a:r>
              <a:endParaRPr kumimoji="0" lang="fr-FR" sz="1200" b="0" i="0" u="none" strike="noStrike" kern="0" cap="none" spc="0" normalizeH="0" baseline="0" noProof="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p:txBody>
        </p:sp>
        <p:sp>
          <p:nvSpPr>
            <p:cNvPr id="53" name="Rectangle à coins arrondis 52"/>
            <p:cNvSpPr/>
            <p:nvPr/>
          </p:nvSpPr>
          <p:spPr>
            <a:xfrm>
              <a:off x="5861326" y="592927"/>
              <a:ext cx="4626251" cy="2313784"/>
            </a:xfrm>
            <a:prstGeom prst="roundRect">
              <a:avLst/>
            </a:prstGeom>
            <a:solidFill>
              <a:sysClr val="window" lastClr="FFFFFF"/>
            </a:solidFill>
            <a:ln w="28575" cap="flat" cmpd="sng" algn="ctr">
              <a:solidFill>
                <a:srgbClr val="4F81BD"/>
              </a:solidFill>
              <a:prstDash val="solid"/>
            </a:ln>
            <a:effectLst/>
          </p:spPr>
          <p:txBody>
            <a:bodyPr rtlCol="0" anchor="ctr"/>
            <a:lstStyle/>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Projet d</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Intérêt général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PIG</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et Opération d’Intérêt National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OIN</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Orientations fondamentales de gestion de la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ressource en eau</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(CE L211.1)</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Projets de localisation des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grands équipements, infrastructures et activités économiques</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importantes</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Chartes et carte des vocations des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Parcs nationaux</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SIAD</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du Massif Alpin (Schéma interrégional d’aménagement et de développent du massif alpin)</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Orientations nationales «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Trames Vertes et Bleues »</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S</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tratégie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B</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as-</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c</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arbone</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Programme pluriannuel de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l’énergie</a:t>
              </a: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et Plan national de </a:t>
              </a:r>
              <a:r>
                <a:rPr kumimoji="0" lang="fr-FR" sz="95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réduction des émissions de polluants atmosphériques</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fr-FR" sz="95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Document stratégique de façade</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p:txBody>
        </p:sp>
        <p:sp>
          <p:nvSpPr>
            <p:cNvPr id="54" name="Rectangle à coins arrondis 53"/>
            <p:cNvSpPr/>
            <p:nvPr/>
          </p:nvSpPr>
          <p:spPr>
            <a:xfrm>
              <a:off x="5922208" y="0"/>
              <a:ext cx="4414513" cy="475524"/>
            </a:xfrm>
            <a:prstGeom prst="roundRect">
              <a:avLst/>
            </a:prstGeom>
            <a:solidFill>
              <a:schemeClr val="accent3">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Calibri"/>
                  <a:ea typeface="Times New Roman" panose="02020603050405020304" pitchFamily="18" charset="0"/>
                  <a:cs typeface="Times New Roman" panose="02020603050405020304" pitchFamily="18" charset="0"/>
                </a:rPr>
                <a:t>Prise en compte</a:t>
              </a:r>
              <a:endParaRPr kumimoji="0" lang="fr-FR" sz="1200" b="0" i="0" u="none" strike="noStrike" kern="0" cap="none" spc="0" normalizeH="0" baseline="0" noProof="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55" name="Chevron 54"/>
            <p:cNvSpPr/>
            <p:nvPr/>
          </p:nvSpPr>
          <p:spPr>
            <a:xfrm rot="5400000">
              <a:off x="7825281" y="3050810"/>
              <a:ext cx="608359" cy="398757"/>
            </a:xfrm>
            <a:prstGeom prst="chevron">
              <a:avLst/>
            </a:prstGeom>
            <a:solidFill>
              <a:schemeClr val="accent3">
                <a:lumMod val="60000"/>
                <a:lumOff val="40000"/>
              </a:scheme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grpSp>
          <p:nvGrpSpPr>
            <p:cNvPr id="56" name="Groupe 55"/>
            <p:cNvGrpSpPr/>
            <p:nvPr/>
          </p:nvGrpSpPr>
          <p:grpSpPr>
            <a:xfrm>
              <a:off x="2896954" y="14033"/>
              <a:ext cx="2577938" cy="3539380"/>
              <a:chOff x="2896954" y="14033"/>
              <a:chExt cx="2577938" cy="3539380"/>
            </a:xfrm>
          </p:grpSpPr>
          <p:sp>
            <p:nvSpPr>
              <p:cNvPr id="67" name="Rectangle à coins arrondis 66"/>
              <p:cNvSpPr/>
              <p:nvPr/>
            </p:nvSpPr>
            <p:spPr>
              <a:xfrm>
                <a:off x="2896954" y="670487"/>
                <a:ext cx="2577938" cy="2171954"/>
              </a:xfrm>
              <a:prstGeom prst="roundRect">
                <a:avLst/>
              </a:prstGeom>
              <a:solidFill>
                <a:sysClr val="window" lastClr="FFFFFF"/>
              </a:solidFill>
              <a:ln w="28575" cap="flat" cmpd="sng" algn="ctr">
                <a:solidFill>
                  <a:srgbClr val="4F81BD"/>
                </a:solidFill>
                <a:prstDash val="solid"/>
              </a:ln>
              <a:effectLst/>
            </p:spPr>
            <p:txBody>
              <a:bodyPr rtlCol="0" anchor="ctr"/>
              <a:lstStyle/>
              <a:p>
                <a:pPr marL="342900" marR="0" lvl="0" indent="-342900" algn="l" defTabSz="91440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Schéma Directeur d’Aménagement et de </a:t>
                </a:r>
                <a:r>
                  <a:rPr kumimoji="0" lang="fr-FR" sz="1200" b="1" i="0" u="sng"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Gestion des Eaux </a:t>
                </a: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t>
                </a:r>
                <a:r>
                  <a:rPr kumimoji="0" lang="fr-FR" sz="12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SDAGE</a:t>
                </a: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Rhône Méditerranée 2016-2021</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Plan de Gestion des Risques </a:t>
                </a:r>
                <a:r>
                  <a:rPr kumimoji="0" lang="fr-FR" sz="1200" b="1" i="0" u="sng"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Inondations</a:t>
                </a:r>
                <a:r>
                  <a:rPr kumimoji="0" lang="fr-FR" sz="14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a:t>
                </a: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Rhône Méditerranée 2016-2021 (</a:t>
                </a:r>
                <a:r>
                  <a:rPr kumimoji="0" lang="fr-FR" sz="12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PGRI</a:t>
                </a: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p:txBody>
          </p:sp>
          <p:sp>
            <p:nvSpPr>
              <p:cNvPr id="68" name="Rectangle à coins arrondis 67"/>
              <p:cNvSpPr/>
              <p:nvPr/>
            </p:nvSpPr>
            <p:spPr>
              <a:xfrm>
                <a:off x="2961105" y="14033"/>
                <a:ext cx="2513787" cy="470241"/>
              </a:xfrm>
              <a:prstGeom prst="roundRect">
                <a:avLst/>
              </a:prstGeom>
              <a:solidFill>
                <a:srgbClr val="F79646">
                  <a:lumMod val="60000"/>
                  <a:lumOff val="40000"/>
                </a:srgb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Calibri"/>
                    <a:ea typeface="Times New Roman" panose="02020603050405020304" pitchFamily="18" charset="0"/>
                    <a:cs typeface="Times New Roman" panose="02020603050405020304" pitchFamily="18" charset="0"/>
                  </a:rPr>
                  <a:t>Compatibilité</a:t>
                </a:r>
                <a:endParaRPr kumimoji="0" lang="fr-FR" sz="1200" b="0" i="0" u="none" strike="noStrike" kern="0" cap="none" spc="0" normalizeH="0" baseline="0" noProof="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69" name="Chevron 68"/>
              <p:cNvSpPr/>
              <p:nvPr/>
            </p:nvSpPr>
            <p:spPr>
              <a:xfrm rot="5400000">
                <a:off x="3884170" y="3020210"/>
                <a:ext cx="667651" cy="398756"/>
              </a:xfrm>
              <a:prstGeom prst="chevron">
                <a:avLst/>
              </a:prstGeom>
              <a:solidFill>
                <a:srgbClr val="F79646">
                  <a:lumMod val="60000"/>
                  <a:lumOff val="40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57" name="Groupe 56"/>
            <p:cNvGrpSpPr/>
            <p:nvPr/>
          </p:nvGrpSpPr>
          <p:grpSpPr>
            <a:xfrm>
              <a:off x="4018618" y="4552854"/>
              <a:ext cx="2874147" cy="764166"/>
              <a:chOff x="4018618" y="4552854"/>
              <a:chExt cx="2874147" cy="764166"/>
            </a:xfrm>
          </p:grpSpPr>
          <p:sp>
            <p:nvSpPr>
              <p:cNvPr id="65" name="Chevron 64"/>
              <p:cNvSpPr/>
              <p:nvPr/>
            </p:nvSpPr>
            <p:spPr>
              <a:xfrm rot="5400000">
                <a:off x="3884170" y="4687302"/>
                <a:ext cx="667651" cy="398756"/>
              </a:xfrm>
              <a:prstGeom prst="chevron">
                <a:avLst/>
              </a:prstGeom>
              <a:solidFill>
                <a:srgbClr val="F79646">
                  <a:lumMod val="60000"/>
                  <a:lumOff val="40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6" name="ZoneTexte 84"/>
              <p:cNvSpPr txBox="1"/>
              <p:nvPr/>
            </p:nvSpPr>
            <p:spPr>
              <a:xfrm>
                <a:off x="4465992" y="4578356"/>
                <a:ext cx="2426773" cy="738664"/>
              </a:xfrm>
              <a:prstGeom prst="rect">
                <a:avLst/>
              </a:prstGeom>
              <a:noFill/>
            </p:spPr>
            <p:txBody>
              <a:bodyPr wrap="squar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Règles générales du fascicule SRADDET (doivent être compatibles)</a:t>
                </a:r>
                <a:endParaRPr kumimoji="0" lang="fr-FR"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grpSp>
        <p:grpSp>
          <p:nvGrpSpPr>
            <p:cNvPr id="58" name="Groupe 57"/>
            <p:cNvGrpSpPr/>
            <p:nvPr/>
          </p:nvGrpSpPr>
          <p:grpSpPr>
            <a:xfrm>
              <a:off x="7930085" y="4552854"/>
              <a:ext cx="2203158" cy="667651"/>
              <a:chOff x="7930085" y="4552854"/>
              <a:chExt cx="2203158" cy="667651"/>
            </a:xfrm>
          </p:grpSpPr>
          <p:sp>
            <p:nvSpPr>
              <p:cNvPr id="63" name="Chevron 62"/>
              <p:cNvSpPr/>
              <p:nvPr/>
            </p:nvSpPr>
            <p:spPr>
              <a:xfrm rot="5400000">
                <a:off x="7795637" y="4687302"/>
                <a:ext cx="667651" cy="398756"/>
              </a:xfrm>
              <a:prstGeom prst="chevron">
                <a:avLst/>
              </a:prstGeom>
              <a:solidFill>
                <a:schemeClr val="accent3">
                  <a:lumMod val="60000"/>
                  <a:lumOff val="40000"/>
                </a:scheme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4" name="ZoneTexte 87"/>
              <p:cNvSpPr txBox="1"/>
              <p:nvPr/>
            </p:nvSpPr>
            <p:spPr>
              <a:xfrm>
                <a:off x="8307470" y="4697275"/>
                <a:ext cx="1825773" cy="523220"/>
              </a:xfrm>
              <a:prstGeom prst="rect">
                <a:avLst/>
              </a:prstGeom>
              <a:noFill/>
            </p:spPr>
            <p:txBody>
              <a:bodyPr wrap="squar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Objectifs SRADDET    (prise en compte)  </a:t>
                </a:r>
                <a:endParaRPr kumimoji="0" lang="fr-FR"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grpSp>
        <p:grpSp>
          <p:nvGrpSpPr>
            <p:cNvPr id="59" name="Groupe 58"/>
            <p:cNvGrpSpPr/>
            <p:nvPr/>
          </p:nvGrpSpPr>
          <p:grpSpPr>
            <a:xfrm>
              <a:off x="0" y="5283"/>
              <a:ext cx="2513788" cy="3544237"/>
              <a:chOff x="0" y="5283"/>
              <a:chExt cx="2513788" cy="3544237"/>
            </a:xfrm>
          </p:grpSpPr>
          <p:sp>
            <p:nvSpPr>
              <p:cNvPr id="60" name="Rectangle à coins arrondis 59"/>
              <p:cNvSpPr/>
              <p:nvPr/>
            </p:nvSpPr>
            <p:spPr>
              <a:xfrm>
                <a:off x="0" y="651611"/>
                <a:ext cx="2513787" cy="2190345"/>
              </a:xfrm>
              <a:prstGeom prst="roundRect">
                <a:avLst/>
              </a:prstGeom>
              <a:solidFill>
                <a:sysClr val="window" lastClr="FFFFFF"/>
              </a:solidFill>
              <a:ln w="28575" cap="flat" cmpd="sng" algn="ctr">
                <a:solidFill>
                  <a:srgbClr val="4F81BD"/>
                </a:solidFill>
                <a:prstDash val="solid"/>
              </a:ln>
              <a:effectLst/>
            </p:spPr>
            <p:txBody>
              <a:bodyPr rtlCol="0" anchor="ctr"/>
              <a:lstStyle/>
              <a:p>
                <a:pPr marL="90488" marR="0" lvl="0" indent="-47625" algn="ctr" defTabSz="914400" eaLnBrk="0" fontAlgn="base" latinLnBrk="0" hangingPunct="0">
                  <a:lnSpc>
                    <a:spcPct val="100000"/>
                  </a:lnSpc>
                  <a:spcBef>
                    <a:spcPts val="0"/>
                  </a:spcBef>
                  <a:spcAft>
                    <a:spcPts val="0"/>
                  </a:spcAft>
                  <a:buClrTx/>
                  <a:buSzTx/>
                  <a:buFontTx/>
                  <a:buNone/>
                  <a:tabLst>
                    <a:tab pos="90488" algn="l"/>
                  </a:tabLst>
                  <a:defRPr/>
                </a:pPr>
                <a:r>
                  <a:rPr kumimoji="0" lang="fr-FR" sz="12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Code urbanisme Livre 1</a:t>
                </a: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90488" marR="0" lvl="0" indent="-47625" algn="ctr" defTabSz="914400" eaLnBrk="0" fontAlgn="base" latinLnBrk="0" hangingPunct="0">
                  <a:lnSpc>
                    <a:spcPct val="100000"/>
                  </a:lnSpc>
                  <a:spcBef>
                    <a:spcPts val="0"/>
                  </a:spcBef>
                  <a:spcAft>
                    <a:spcPts val="0"/>
                  </a:spcAft>
                  <a:buClrTx/>
                  <a:buSzTx/>
                  <a:buFontTx/>
                  <a:buNone/>
                  <a:tabLst>
                    <a:tab pos="90488" algn="l"/>
                  </a:tabLst>
                  <a:defRPr/>
                </a:pP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Règles générales d’aménagement et d’urbanisme</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90488" marR="0" lvl="0" indent="-47625" algn="ctr" defTabSz="914400" eaLnBrk="0" fontAlgn="base" latinLnBrk="0" hangingPunct="0">
                  <a:lnSpc>
                    <a:spcPct val="100000"/>
                  </a:lnSpc>
                  <a:spcBef>
                    <a:spcPts val="0"/>
                  </a:spcBef>
                  <a:spcAft>
                    <a:spcPts val="0"/>
                  </a:spcAft>
                  <a:buClrTx/>
                  <a:buSzTx/>
                  <a:buFontTx/>
                  <a:buNone/>
                  <a:tabLst>
                    <a:tab pos="90488" algn="l"/>
                  </a:tabLst>
                  <a:defRPr/>
                </a:pP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Lois littoral et Montagne</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a:p>
                <a:pPr marL="90488" marR="0" lvl="0" indent="-47625" algn="ctr" defTabSz="914400" eaLnBrk="0" fontAlgn="base" latinLnBrk="0" hangingPunct="0">
                  <a:lnSpc>
                    <a:spcPct val="100000"/>
                  </a:lnSpc>
                  <a:spcBef>
                    <a:spcPts val="0"/>
                  </a:spcBef>
                  <a:spcAft>
                    <a:spcPts val="0"/>
                  </a:spcAft>
                  <a:buClrTx/>
                  <a:buSzTx/>
                  <a:buFontTx/>
                  <a:buNone/>
                  <a:tabLst>
                    <a:tab pos="90488" algn="l"/>
                  </a:tabLst>
                  <a:defRPr/>
                </a:pPr>
                <a:r>
                  <a:rPr kumimoji="0" lang="fr-FR" sz="1200" b="0"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Servitudes d’utilité publique affectant l’utilisation des sols</a:t>
                </a:r>
                <a:endParaRPr kumimoji="0" lang="fr-FR"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p:txBody>
          </p:sp>
          <p:sp>
            <p:nvSpPr>
              <p:cNvPr id="61" name="Rectangle à coins arrondis 60"/>
              <p:cNvSpPr/>
              <p:nvPr/>
            </p:nvSpPr>
            <p:spPr>
              <a:xfrm>
                <a:off x="1" y="5283"/>
                <a:ext cx="2513787" cy="470241"/>
              </a:xfrm>
              <a:prstGeom prst="roundRect">
                <a:avLst/>
              </a:prstGeom>
              <a:solidFill>
                <a:srgbClr val="C0504D">
                  <a:lumMod val="60000"/>
                  <a:lumOff val="40000"/>
                </a:srgb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Calibri"/>
                    <a:ea typeface="Times New Roman" panose="02020603050405020304" pitchFamily="18" charset="0"/>
                    <a:cs typeface="Times New Roman" panose="02020603050405020304" pitchFamily="18" charset="0"/>
                  </a:rPr>
                  <a:t>Respect</a:t>
                </a:r>
                <a:endParaRPr kumimoji="0" lang="fr-FR" sz="1200" b="0" i="0" u="none" strike="noStrike" kern="0" cap="none" spc="0" normalizeH="0" baseline="0" noProof="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62" name="Chevron 61"/>
              <p:cNvSpPr/>
              <p:nvPr/>
            </p:nvSpPr>
            <p:spPr>
              <a:xfrm rot="5400000">
                <a:off x="853711" y="3016317"/>
                <a:ext cx="667651" cy="398756"/>
              </a:xfrm>
              <a:prstGeom prst="chevron">
                <a:avLst/>
              </a:prstGeom>
              <a:solidFill>
                <a:srgbClr val="C0504D">
                  <a:lumMod val="60000"/>
                  <a:lumOff val="40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spTree>
    <p:extLst>
      <p:ext uri="{BB962C8B-B14F-4D97-AF65-F5344CB8AC3E}">
        <p14:creationId xmlns:p14="http://schemas.microsoft.com/office/powerpoint/2010/main" val="2287584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51244" y="1594014"/>
            <a:ext cx="6012160" cy="2772572"/>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1" y="-63374"/>
            <a:ext cx="9144000" cy="13081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a:solidFill>
                <a:prstClr val="white"/>
              </a:solidFill>
            </a:endParaRPr>
          </a:p>
        </p:txBody>
      </p:sp>
      <p:sp>
        <p:nvSpPr>
          <p:cNvPr id="16" name="Titre 1"/>
          <p:cNvSpPr txBox="1">
            <a:spLocks/>
          </p:cNvSpPr>
          <p:nvPr/>
        </p:nvSpPr>
        <p:spPr bwMode="auto">
          <a:xfrm>
            <a:off x="251520" y="94210"/>
            <a:ext cx="8661648" cy="77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pPr algn="l">
              <a:buClrTx/>
              <a:buNone/>
            </a:pPr>
            <a:r>
              <a:rPr lang="fr-FR" altLang="fr-FR" sz="2000" b="1" dirty="0">
                <a:solidFill>
                  <a:srgbClr val="FFFFFF"/>
                </a:solidFill>
                <a:latin typeface="Century Gothic" panose="020B0502020202020204" pitchFamily="34" charset="0"/>
                <a:ea typeface="ＭＳ Ｐゴシック" panose="020B0600070205080204" pitchFamily="34" charset="-128"/>
              </a:rPr>
              <a:t>Les objectifs et des règles proposés dans le SRADDET (1/4)</a:t>
            </a:r>
          </a:p>
        </p:txBody>
      </p:sp>
      <p:sp>
        <p:nvSpPr>
          <p:cNvPr id="12" name="Rectangle 11"/>
          <p:cNvSpPr/>
          <p:nvPr/>
        </p:nvSpPr>
        <p:spPr>
          <a:xfrm>
            <a:off x="-20445" y="1052736"/>
            <a:ext cx="9164446" cy="524582"/>
          </a:xfrm>
          <a:prstGeom prst="rect">
            <a:avLst/>
          </a:prstGeom>
          <a:solidFill>
            <a:srgbClr val="5B9BD5">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normalizeH="0" baseline="0" noProof="0" dirty="0">
                <a:ln w="0"/>
                <a:solidFill>
                  <a:schemeClr val="tx1"/>
                </a:solidFill>
                <a:uLnTx/>
                <a:uFillTx/>
                <a:latin typeface="Calibri" panose="020F0502020204030204"/>
                <a:ea typeface="+mn-ea"/>
                <a:cs typeface="+mn-cs"/>
              </a:rPr>
              <a:t>Ligne directrice 1 </a:t>
            </a:r>
            <a:r>
              <a:rPr lang="fr-FR" sz="2000" b="1" kern="0" dirty="0">
                <a:ln w="0"/>
                <a:solidFill>
                  <a:schemeClr val="tx1"/>
                </a:solidFill>
                <a:latin typeface="Calibri" panose="020F0502020204030204"/>
              </a:rPr>
              <a:t>: Renforcer et pérenniser l’attractivité du territoire régional</a:t>
            </a:r>
            <a:endParaRPr kumimoji="0" lang="fr-FR" sz="2000" b="1" i="0" u="none" strike="noStrike" kern="0" normalizeH="0" baseline="0" noProof="0" dirty="0">
              <a:ln w="0"/>
              <a:solidFill>
                <a:schemeClr val="tx1"/>
              </a:solidFill>
              <a:uLnTx/>
              <a:uFillTx/>
              <a:latin typeface="Calibri" panose="020F0502020204030204"/>
              <a:ea typeface="+mn-ea"/>
              <a:cs typeface="+mn-cs"/>
            </a:endParaRPr>
          </a:p>
        </p:txBody>
      </p:sp>
      <p:sp>
        <p:nvSpPr>
          <p:cNvPr id="20" name="Rectangle 19"/>
          <p:cNvSpPr/>
          <p:nvPr/>
        </p:nvSpPr>
        <p:spPr>
          <a:xfrm>
            <a:off x="101341" y="4784993"/>
            <a:ext cx="2575341" cy="1077218"/>
          </a:xfrm>
          <a:prstGeom prst="rect">
            <a:avLst/>
          </a:prstGeom>
        </p:spPr>
        <p:txBody>
          <a:bodyPr wrap="square">
            <a:spAutoFit/>
          </a:bodyPr>
          <a:lstStyle/>
          <a:p>
            <a:pPr algn="l">
              <a:buNone/>
            </a:pPr>
            <a:r>
              <a:rPr lang="fr-FR" sz="16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11. Déployer des modes d’aménagement exemplaires dans les opérations d’aménagement</a:t>
            </a:r>
          </a:p>
        </p:txBody>
      </p:sp>
      <p:sp>
        <p:nvSpPr>
          <p:cNvPr id="21" name="Rectangle 20"/>
          <p:cNvSpPr/>
          <p:nvPr/>
        </p:nvSpPr>
        <p:spPr>
          <a:xfrm>
            <a:off x="3178684" y="1757292"/>
            <a:ext cx="5785804" cy="2536079"/>
          </a:xfrm>
          <a:prstGeom prst="rect">
            <a:avLst/>
          </a:prstGeom>
        </p:spPr>
        <p:txBody>
          <a:bodyPr wrap="square">
            <a:spAutoFit/>
          </a:bodyPr>
          <a:lstStyle/>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Identifier et justifier dans les projets de territoire de :</a:t>
            </a:r>
          </a:p>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	La prise en compte de la disponibilité de la ressource en eau </a:t>
            </a:r>
          </a:p>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	L’optimisation de l’utilisation des ressources locales, avant le recours à de nouveaux investissements hydrauliques</a:t>
            </a:r>
          </a:p>
          <a:p>
            <a:pPr algn="l">
              <a:buNone/>
            </a:pPr>
            <a:endParaRPr lang="fr-FR" sz="8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Adapter les pratiques en matière d’urbanisation pour limiter, atténuer ou compenser l’imperméabilisation des sols</a:t>
            </a:r>
          </a:p>
          <a:p>
            <a:pPr algn="l">
              <a:buNone/>
            </a:pPr>
            <a:endParaRPr lang="fr-FR" sz="8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Prévoir des espaces d’expansion des crues pour éviter l’accélération des phénomènes de risques naturels majeurs et favoriser les espaces de mobilité des cours d’eau</a:t>
            </a:r>
          </a:p>
        </p:txBody>
      </p:sp>
      <p:sp>
        <p:nvSpPr>
          <p:cNvPr id="13" name="Rectangle 12"/>
          <p:cNvSpPr/>
          <p:nvPr/>
        </p:nvSpPr>
        <p:spPr>
          <a:xfrm>
            <a:off x="88446" y="2085311"/>
            <a:ext cx="2503333" cy="1569660"/>
          </a:xfrm>
          <a:prstGeom prst="rect">
            <a:avLst/>
          </a:prstGeom>
        </p:spPr>
        <p:txBody>
          <a:bodyPr wrap="square">
            <a:spAutoFit/>
          </a:bodyPr>
          <a:lstStyle/>
          <a:p>
            <a:pPr algn="l">
              <a:buNone/>
            </a:pPr>
            <a:r>
              <a:rPr lang="fr-FR" sz="16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10. Améliorer la résilience du territoire face aux risques et au changement climatique et garantir l’accès à tous à la ressource en eau</a:t>
            </a:r>
          </a:p>
        </p:txBody>
      </p:sp>
      <p:sp>
        <p:nvSpPr>
          <p:cNvPr id="5" name="Flèche droite 4"/>
          <p:cNvSpPr/>
          <p:nvPr/>
        </p:nvSpPr>
        <p:spPr>
          <a:xfrm>
            <a:off x="2708388" y="2591843"/>
            <a:ext cx="360040" cy="276494"/>
          </a:xfrm>
          <a:prstGeom prst="righ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a:off x="2703018" y="5185355"/>
            <a:ext cx="360040" cy="276494"/>
          </a:xfrm>
          <a:prstGeom prst="righ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3146816" y="4529864"/>
            <a:ext cx="5993555" cy="142241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p:cNvSpPr/>
          <p:nvPr/>
        </p:nvSpPr>
        <p:spPr>
          <a:xfrm>
            <a:off x="3264422" y="4656293"/>
            <a:ext cx="5785804" cy="1169551"/>
          </a:xfrm>
          <a:prstGeom prst="rect">
            <a:avLst/>
          </a:prstGeom>
        </p:spPr>
        <p:txBody>
          <a:bodyPr wrap="square">
            <a:spAutoFit/>
          </a:bodyPr>
          <a:lstStyle/>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Assurer une conception et une gestion des aménagements et des infrastructures compatibles avec les enjeux de préservation et/ ou de restauration de la biodiversité et dans un souci de préservation de la ressource en eau à l’échelle du projet (stockage et zéro rejet, …) et de gestion économe de l’espace</a:t>
            </a:r>
          </a:p>
        </p:txBody>
      </p:sp>
    </p:spTree>
    <p:extLst>
      <p:ext uri="{BB962C8B-B14F-4D97-AF65-F5344CB8AC3E}">
        <p14:creationId xmlns:p14="http://schemas.microsoft.com/office/powerpoint/2010/main" val="534815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51244" y="2636912"/>
            <a:ext cx="6012160" cy="18002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1" y="-63374"/>
            <a:ext cx="9144000" cy="13081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a:solidFill>
                <a:prstClr val="white"/>
              </a:solidFill>
            </a:endParaRPr>
          </a:p>
        </p:txBody>
      </p:sp>
      <p:sp>
        <p:nvSpPr>
          <p:cNvPr id="16" name="Titre 1"/>
          <p:cNvSpPr txBox="1">
            <a:spLocks/>
          </p:cNvSpPr>
          <p:nvPr/>
        </p:nvSpPr>
        <p:spPr bwMode="auto">
          <a:xfrm>
            <a:off x="251520" y="94210"/>
            <a:ext cx="8661648" cy="77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pPr algn="l">
              <a:buClrTx/>
              <a:buNone/>
            </a:pPr>
            <a:r>
              <a:rPr lang="fr-FR" altLang="fr-FR" sz="2000" b="1" dirty="0">
                <a:solidFill>
                  <a:srgbClr val="FFFFFF"/>
                </a:solidFill>
                <a:latin typeface="Century Gothic" panose="020B0502020202020204" pitchFamily="34" charset="0"/>
                <a:ea typeface="ＭＳ Ｐゴシック" panose="020B0600070205080204" pitchFamily="34" charset="-128"/>
              </a:rPr>
              <a:t>Les objectifs et des règles proposés dans le SRADDET (1/4)</a:t>
            </a:r>
          </a:p>
        </p:txBody>
      </p:sp>
      <p:sp>
        <p:nvSpPr>
          <p:cNvPr id="12" name="Rectangle 11"/>
          <p:cNvSpPr/>
          <p:nvPr/>
        </p:nvSpPr>
        <p:spPr>
          <a:xfrm>
            <a:off x="-20445" y="1052736"/>
            <a:ext cx="9164446" cy="524582"/>
          </a:xfrm>
          <a:prstGeom prst="rect">
            <a:avLst/>
          </a:prstGeom>
          <a:solidFill>
            <a:srgbClr val="5B9BD5">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normalizeH="0" baseline="0" noProof="0" dirty="0">
                <a:ln w="0"/>
                <a:solidFill>
                  <a:schemeClr val="tx1"/>
                </a:solidFill>
                <a:uLnTx/>
                <a:uFillTx/>
                <a:latin typeface="Calibri" panose="020F0502020204030204"/>
                <a:ea typeface="+mn-ea"/>
                <a:cs typeface="+mn-cs"/>
              </a:rPr>
              <a:t>Ligne directrice 1 </a:t>
            </a:r>
            <a:r>
              <a:rPr lang="fr-FR" sz="2000" b="1" kern="0" dirty="0">
                <a:ln w="0"/>
                <a:solidFill>
                  <a:schemeClr val="tx1"/>
                </a:solidFill>
                <a:latin typeface="Calibri" panose="020F0502020204030204"/>
              </a:rPr>
              <a:t>: Renforcer et pérenniser l’attractivité du territoire régional</a:t>
            </a:r>
            <a:endParaRPr kumimoji="0" lang="fr-FR" sz="2000" b="1" i="0" u="none" strike="noStrike" kern="0" normalizeH="0" baseline="0" noProof="0" dirty="0">
              <a:ln w="0"/>
              <a:solidFill>
                <a:schemeClr val="tx1"/>
              </a:solidFill>
              <a:uLnTx/>
              <a:uFillTx/>
              <a:latin typeface="Calibri" panose="020F0502020204030204"/>
              <a:ea typeface="+mn-ea"/>
              <a:cs typeface="+mn-cs"/>
            </a:endParaRPr>
          </a:p>
        </p:txBody>
      </p:sp>
      <p:sp>
        <p:nvSpPr>
          <p:cNvPr id="21" name="Rectangle 20"/>
          <p:cNvSpPr/>
          <p:nvPr/>
        </p:nvSpPr>
        <p:spPr>
          <a:xfrm>
            <a:off x="3185037" y="2882334"/>
            <a:ext cx="5785804" cy="1169551"/>
          </a:xfrm>
          <a:prstGeom prst="rect">
            <a:avLst/>
          </a:prstGeom>
        </p:spPr>
        <p:txBody>
          <a:bodyPr wrap="square">
            <a:spAutoFit/>
          </a:bodyPr>
          <a:lstStyle/>
          <a:p>
            <a:pPr algn="l">
              <a:buNone/>
            </a:pPr>
            <a:r>
              <a:rPr lang="fr-FR" sz="1400" dirty="0">
                <a:solidFill>
                  <a:schemeClr val="tx2"/>
                </a:solidFill>
                <a:latin typeface="Calibri" panose="020F0502020204030204" pitchFamily="34" charset="0"/>
                <a:ea typeface="Calibri" panose="020F0502020204030204" pitchFamily="34" charset="0"/>
                <a:cs typeface="Times New Roman" panose="02020603050405020304" pitchFamily="18" charset="0"/>
              </a:rPr>
              <a:t>Identifier et sécuriser dans les documents d’urbanisme et de planification, notamment les SCOT, au titre des espaces protégés les périmètres de protection des captages d’eau potable ainsi que les zones vulnérables des ressources stratégiques ou zones potentielles pour la recharge quantitative et qualitative des nappes phréatiques</a:t>
            </a:r>
          </a:p>
        </p:txBody>
      </p:sp>
      <p:sp>
        <p:nvSpPr>
          <p:cNvPr id="13" name="Rectangle 12"/>
          <p:cNvSpPr/>
          <p:nvPr/>
        </p:nvSpPr>
        <p:spPr>
          <a:xfrm>
            <a:off x="106287" y="2805389"/>
            <a:ext cx="2503333" cy="1323439"/>
          </a:xfrm>
          <a:prstGeom prst="rect">
            <a:avLst/>
          </a:prstGeom>
        </p:spPr>
        <p:txBody>
          <a:bodyPr wrap="square">
            <a:spAutoFit/>
          </a:bodyPr>
          <a:lstStyle/>
          <a:p>
            <a:pPr algn="l">
              <a:buNone/>
            </a:pPr>
            <a:r>
              <a:rPr lang="fr-FR" sz="1600" b="1" dirty="0">
                <a:solidFill>
                  <a:schemeClr val="tx2"/>
                </a:solidFill>
                <a:latin typeface="Calibri" panose="020F0502020204030204" pitchFamily="34" charset="0"/>
                <a:ea typeface="Calibri" panose="020F0502020204030204" pitchFamily="34" charset="0"/>
                <a:cs typeface="Times New Roman" panose="02020603050405020304" pitchFamily="18" charset="0"/>
              </a:rPr>
              <a:t>14. Préserver les ressources en eaux souterraines, les milieux aquatiques, et les zones humides</a:t>
            </a:r>
          </a:p>
        </p:txBody>
      </p:sp>
      <p:sp>
        <p:nvSpPr>
          <p:cNvPr id="5" name="Flèche droite 4"/>
          <p:cNvSpPr/>
          <p:nvPr/>
        </p:nvSpPr>
        <p:spPr>
          <a:xfrm>
            <a:off x="2708388" y="3311923"/>
            <a:ext cx="360040" cy="276494"/>
          </a:xfrm>
          <a:prstGeom prst="righ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408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51244" y="1916832"/>
            <a:ext cx="6012160" cy="144016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1" y="-63374"/>
            <a:ext cx="9144000" cy="13081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a:solidFill>
                <a:prstClr val="white"/>
              </a:solidFill>
            </a:endParaRPr>
          </a:p>
        </p:txBody>
      </p:sp>
      <p:sp>
        <p:nvSpPr>
          <p:cNvPr id="16" name="Titre 1"/>
          <p:cNvSpPr txBox="1">
            <a:spLocks/>
          </p:cNvSpPr>
          <p:nvPr/>
        </p:nvSpPr>
        <p:spPr bwMode="auto">
          <a:xfrm>
            <a:off x="251520" y="94210"/>
            <a:ext cx="8661648" cy="77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pPr algn="l">
              <a:buClrTx/>
              <a:buNone/>
            </a:pPr>
            <a:r>
              <a:rPr lang="fr-FR" altLang="fr-FR" sz="2000" b="1" dirty="0">
                <a:solidFill>
                  <a:srgbClr val="FFFFFF"/>
                </a:solidFill>
                <a:latin typeface="Century Gothic" panose="020B0502020202020204" pitchFamily="34" charset="0"/>
                <a:ea typeface="ＭＳ Ｐゴシック" panose="020B0600070205080204" pitchFamily="34" charset="-128"/>
              </a:rPr>
              <a:t>Les objectifs et des règles proposés dans le SRADDET (1/4)</a:t>
            </a:r>
          </a:p>
        </p:txBody>
      </p:sp>
      <p:sp>
        <p:nvSpPr>
          <p:cNvPr id="12" name="Rectangle 11"/>
          <p:cNvSpPr/>
          <p:nvPr/>
        </p:nvSpPr>
        <p:spPr>
          <a:xfrm>
            <a:off x="-20445" y="1052736"/>
            <a:ext cx="9164446" cy="578126"/>
          </a:xfrm>
          <a:prstGeom prst="rect">
            <a:avLst/>
          </a:prstGeom>
          <a:solidFill>
            <a:schemeClr val="accent3">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normalizeH="0" baseline="0" noProof="0" dirty="0">
                <a:ln w="0"/>
                <a:solidFill>
                  <a:schemeClr val="tx1"/>
                </a:solidFill>
                <a:uLnTx/>
                <a:uFillTx/>
                <a:latin typeface="Calibri" panose="020F0502020204030204"/>
                <a:ea typeface="+mn-ea"/>
                <a:cs typeface="+mn-cs"/>
              </a:rPr>
              <a:t>Ligne directrice 2 </a:t>
            </a:r>
            <a:r>
              <a:rPr lang="fr-FR" sz="2000" b="1" kern="0" dirty="0">
                <a:ln w="0"/>
                <a:solidFill>
                  <a:schemeClr val="tx1"/>
                </a:solidFill>
                <a:latin typeface="Calibri" panose="020F0502020204030204"/>
              </a:rPr>
              <a:t>: Maîtriser la consommation d’espace et renforcer les centralités et leur mise en réseau</a:t>
            </a:r>
            <a:endParaRPr kumimoji="0" lang="fr-FR" sz="2000" b="1" i="0" u="none" strike="noStrike" kern="0" normalizeH="0" baseline="0" noProof="0" dirty="0">
              <a:ln w="0"/>
              <a:solidFill>
                <a:schemeClr val="tx1"/>
              </a:solidFill>
              <a:uLnTx/>
              <a:uFillTx/>
              <a:latin typeface="Calibri" panose="020F0502020204030204"/>
              <a:ea typeface="+mn-ea"/>
              <a:cs typeface="+mn-cs"/>
            </a:endParaRPr>
          </a:p>
        </p:txBody>
      </p:sp>
      <p:sp>
        <p:nvSpPr>
          <p:cNvPr id="20" name="Rectangle 19"/>
          <p:cNvSpPr/>
          <p:nvPr/>
        </p:nvSpPr>
        <p:spPr>
          <a:xfrm>
            <a:off x="84107" y="4104123"/>
            <a:ext cx="2575341" cy="1323439"/>
          </a:xfrm>
          <a:prstGeom prst="rect">
            <a:avLst/>
          </a:prstGeom>
        </p:spPr>
        <p:txBody>
          <a:bodyPr wrap="square">
            <a:spAutoFit/>
          </a:bodyPr>
          <a:lstStyle/>
          <a:p>
            <a:pPr algn="l">
              <a:buNone/>
            </a:pPr>
            <a:r>
              <a:rPr lang="fr-FR" sz="16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rPr>
              <a:t>50. Assurer la préservation et la restauration des continuités écologiques identifiées par la TVB régionale</a:t>
            </a:r>
          </a:p>
        </p:txBody>
      </p:sp>
      <p:sp>
        <p:nvSpPr>
          <p:cNvPr id="21" name="Rectangle 20"/>
          <p:cNvSpPr/>
          <p:nvPr/>
        </p:nvSpPr>
        <p:spPr>
          <a:xfrm>
            <a:off x="3162950" y="2067865"/>
            <a:ext cx="5785804" cy="954107"/>
          </a:xfrm>
          <a:prstGeom prst="rect">
            <a:avLst/>
          </a:prstGeom>
        </p:spPr>
        <p:txBody>
          <a:bodyPr wrap="square">
            <a:spAutoFit/>
          </a:bodyPr>
          <a:lstStyle/>
          <a:p>
            <a:pPr algn="l">
              <a:buNone/>
            </a:pPr>
            <a:r>
              <a:rPr lang="fr-FR" sz="1400" dirty="0">
                <a:solidFill>
                  <a:schemeClr val="accent3">
                    <a:lumMod val="50000"/>
                  </a:schemeClr>
                </a:solidFill>
                <a:latin typeface="Calibri" panose="020F0502020204030204" pitchFamily="34" charset="0"/>
                <a:ea typeface="Calibri" panose="020F0502020204030204" pitchFamily="34" charset="0"/>
                <a:cs typeface="Times New Roman" panose="02020603050405020304" pitchFamily="18" charset="0"/>
              </a:rPr>
              <a:t>Atteindre zéro perte de surfaces agricoles équipées à l’irrigation à l’horizon 2030, prioritairement en protégeant ces surfaces </a:t>
            </a:r>
            <a:r>
              <a:rPr lang="fr-FR" sz="1400" b="1" dirty="0">
                <a:solidFill>
                  <a:schemeClr val="accent3">
                    <a:lumMod val="50000"/>
                  </a:schemeClr>
                </a:solidFill>
                <a:latin typeface="Calibri" panose="020F0502020204030204" pitchFamily="34" charset="0"/>
                <a:ea typeface="Calibri" panose="020F0502020204030204" pitchFamily="34" charset="0"/>
                <a:cs typeface="Times New Roman" panose="02020603050405020304" pitchFamily="18" charset="0"/>
              </a:rPr>
              <a:t>ou en mettant en œuvre le principe « Eviter, réduire, compenser », et en préservant l’intégrité du patrimoine hydraulique agricole</a:t>
            </a:r>
          </a:p>
        </p:txBody>
      </p:sp>
      <p:sp>
        <p:nvSpPr>
          <p:cNvPr id="13" name="Rectangle 12"/>
          <p:cNvSpPr/>
          <p:nvPr/>
        </p:nvSpPr>
        <p:spPr>
          <a:xfrm>
            <a:off x="111499" y="2129419"/>
            <a:ext cx="2503333" cy="830997"/>
          </a:xfrm>
          <a:prstGeom prst="rect">
            <a:avLst/>
          </a:prstGeom>
        </p:spPr>
        <p:txBody>
          <a:bodyPr wrap="square">
            <a:spAutoFit/>
          </a:bodyPr>
          <a:lstStyle/>
          <a:p>
            <a:pPr algn="l">
              <a:buNone/>
            </a:pPr>
            <a:r>
              <a:rPr lang="fr-FR" sz="16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rPr>
              <a:t>49. Préserver le potentiel de production agricole régional</a:t>
            </a:r>
          </a:p>
        </p:txBody>
      </p:sp>
      <p:sp>
        <p:nvSpPr>
          <p:cNvPr id="5" name="Flèche droite 4"/>
          <p:cNvSpPr/>
          <p:nvPr/>
        </p:nvSpPr>
        <p:spPr>
          <a:xfrm>
            <a:off x="2703018" y="2406671"/>
            <a:ext cx="360040" cy="276494"/>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5" name="Flèche droite 24"/>
          <p:cNvSpPr/>
          <p:nvPr/>
        </p:nvSpPr>
        <p:spPr>
          <a:xfrm>
            <a:off x="2665559" y="4540269"/>
            <a:ext cx="360040" cy="276494"/>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2" name="Rectangle 21"/>
          <p:cNvSpPr/>
          <p:nvPr/>
        </p:nvSpPr>
        <p:spPr>
          <a:xfrm>
            <a:off x="3146816" y="4221088"/>
            <a:ext cx="5993555" cy="864096"/>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p:cNvSpPr/>
          <p:nvPr/>
        </p:nvSpPr>
        <p:spPr>
          <a:xfrm>
            <a:off x="3264422" y="4458066"/>
            <a:ext cx="5785804" cy="307777"/>
          </a:xfrm>
          <a:prstGeom prst="rect">
            <a:avLst/>
          </a:prstGeom>
        </p:spPr>
        <p:txBody>
          <a:bodyPr wrap="square">
            <a:spAutoFit/>
          </a:bodyPr>
          <a:lstStyle/>
          <a:p>
            <a:pPr algn="l">
              <a:buNone/>
            </a:pPr>
            <a:r>
              <a:rPr lang="fr-FR" sz="1400" dirty="0">
                <a:solidFill>
                  <a:schemeClr val="accent3">
                    <a:lumMod val="50000"/>
                  </a:schemeClr>
                </a:solidFill>
                <a:latin typeface="Calibri" panose="020F0502020204030204" pitchFamily="34" charset="0"/>
                <a:ea typeface="Calibri" panose="020F0502020204030204" pitchFamily="34" charset="0"/>
                <a:cs typeface="Times New Roman" panose="02020603050405020304" pitchFamily="18" charset="0"/>
              </a:rPr>
              <a:t>Restaurer les fonctionnalités naturelles des cours d’eau (SRCE)</a:t>
            </a:r>
          </a:p>
        </p:txBody>
      </p:sp>
    </p:spTree>
    <p:extLst>
      <p:ext uri="{BB962C8B-B14F-4D97-AF65-F5344CB8AC3E}">
        <p14:creationId xmlns:p14="http://schemas.microsoft.com/office/powerpoint/2010/main" val="73660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461530" y="2496385"/>
            <a:ext cx="3493476" cy="1076701"/>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1" y="-63374"/>
            <a:ext cx="9144000" cy="13081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spcBef>
                <a:spcPct val="0"/>
              </a:spcBef>
              <a:buClrTx/>
              <a:buFontTx/>
              <a:buNone/>
              <a:defRPr/>
            </a:pPr>
            <a:endParaRPr lang="fr-FR" sz="1800">
              <a:solidFill>
                <a:prstClr val="white"/>
              </a:solidFill>
            </a:endParaRPr>
          </a:p>
        </p:txBody>
      </p:sp>
      <p:sp>
        <p:nvSpPr>
          <p:cNvPr id="2" name="Rectangle 1"/>
          <p:cNvSpPr/>
          <p:nvPr/>
        </p:nvSpPr>
        <p:spPr>
          <a:xfrm>
            <a:off x="8061133" y="5921061"/>
            <a:ext cx="216024" cy="144016"/>
          </a:xfrm>
          <a:prstGeom prst="rect">
            <a:avLst/>
          </a:prstGeom>
          <a:solidFill>
            <a:schemeClr val="bg1">
              <a:lumMod val="8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 name="Rectangle 2"/>
          <p:cNvSpPr/>
          <p:nvPr/>
        </p:nvSpPr>
        <p:spPr>
          <a:xfrm>
            <a:off x="3821570" y="2815332"/>
            <a:ext cx="3413566" cy="307777"/>
          </a:xfrm>
          <a:prstGeom prst="rect">
            <a:avLst/>
          </a:prstGeom>
        </p:spPr>
        <p:txBody>
          <a:bodyPr wrap="square">
            <a:spAutoFit/>
          </a:bodyPr>
          <a:lstStyle/>
          <a:p>
            <a:pPr algn="l">
              <a:buNone/>
            </a:pPr>
            <a:r>
              <a:rPr lang="fr-FR" sz="1400" i="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Pas de règle spécifique</a:t>
            </a:r>
          </a:p>
        </p:txBody>
      </p:sp>
      <p:sp>
        <p:nvSpPr>
          <p:cNvPr id="22" name="Rectangle 21"/>
          <p:cNvSpPr/>
          <p:nvPr/>
        </p:nvSpPr>
        <p:spPr>
          <a:xfrm>
            <a:off x="63920" y="2338279"/>
            <a:ext cx="2734676" cy="1569660"/>
          </a:xfrm>
          <a:prstGeom prst="rect">
            <a:avLst/>
          </a:prstGeom>
        </p:spPr>
        <p:txBody>
          <a:bodyPr wrap="square">
            <a:spAutoFit/>
          </a:bodyPr>
          <a:lstStyle/>
          <a:p>
            <a:pPr algn="l">
              <a:buNone/>
            </a:pPr>
            <a:r>
              <a:rPr lang="fr-FR" sz="1600"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Refonder le pacte territorial de l’eau, de l’énergie et des solidarités environnementales pour donner à chaque territoire les capacités de son développement</a:t>
            </a:r>
          </a:p>
        </p:txBody>
      </p:sp>
      <p:sp>
        <p:nvSpPr>
          <p:cNvPr id="23" name="Flèche droite 22"/>
          <p:cNvSpPr/>
          <p:nvPr/>
        </p:nvSpPr>
        <p:spPr>
          <a:xfrm>
            <a:off x="2921470" y="2846615"/>
            <a:ext cx="360040" cy="276494"/>
          </a:xfrm>
          <a:prstGeom prst="righ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9" name="Titre 1"/>
          <p:cNvSpPr txBox="1">
            <a:spLocks/>
          </p:cNvSpPr>
          <p:nvPr/>
        </p:nvSpPr>
        <p:spPr bwMode="auto">
          <a:xfrm>
            <a:off x="251520" y="94210"/>
            <a:ext cx="8661648" cy="77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a:lstStyle>
          <a:p>
            <a:pPr algn="l">
              <a:buClrTx/>
              <a:buNone/>
            </a:pPr>
            <a:r>
              <a:rPr lang="fr-FR" altLang="fr-FR" sz="2000" b="1" dirty="0">
                <a:solidFill>
                  <a:srgbClr val="FFFFFF"/>
                </a:solidFill>
                <a:latin typeface="Century Gothic" panose="020B0502020202020204" pitchFamily="34" charset="0"/>
                <a:ea typeface="ＭＳ Ｐゴシック" panose="020B0600070205080204" pitchFamily="34" charset="-128"/>
              </a:rPr>
              <a:t>Contribution de l’AGORA : proposer des objectifs et des règles pour une gestion durable de l’eau et de l’aménagement du territoire (3/4)</a:t>
            </a:r>
          </a:p>
        </p:txBody>
      </p:sp>
      <p:sp>
        <p:nvSpPr>
          <p:cNvPr id="30" name="Rectangle 29"/>
          <p:cNvSpPr/>
          <p:nvPr/>
        </p:nvSpPr>
        <p:spPr>
          <a:xfrm>
            <a:off x="0" y="1027888"/>
            <a:ext cx="9144000" cy="567871"/>
          </a:xfrm>
          <a:prstGeom prst="rect">
            <a:avLst/>
          </a:prstGeom>
          <a:solidFill>
            <a:srgbClr val="ED7D31">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000" b="1" kern="0" dirty="0">
                <a:ln w="0"/>
                <a:solidFill>
                  <a:schemeClr val="tx1"/>
                </a:solidFill>
                <a:latin typeface="Calibri" panose="020F0502020204030204"/>
              </a:rPr>
              <a:t>Ligne directrice 3 : </a:t>
            </a:r>
            <a:r>
              <a:rPr lang="fr-FR" sz="2000" b="1" kern="0" dirty="0">
                <a:solidFill>
                  <a:schemeClr val="tx1"/>
                </a:solidFill>
                <a:latin typeface="Calibri" panose="020F0502020204030204"/>
              </a:rPr>
              <a:t>Conjuguer égalité et diversité des territoires pour des territoires solidaires et accueillants</a:t>
            </a:r>
            <a:endParaRPr kumimoji="0" lang="fr-FR" sz="2000" b="1" i="0" u="none" strike="noStrike" kern="0" cap="none" spc="0" normalizeH="0" baseline="0" noProof="0" dirty="0">
              <a:ln>
                <a:noFill/>
              </a:ln>
              <a:solidFill>
                <a:schemeClr val="tx1"/>
              </a:solidFill>
              <a:uLnTx/>
              <a:uFillTx/>
              <a:latin typeface="Calibri" panose="020F0502020204030204"/>
              <a:ea typeface="+mn-ea"/>
              <a:cs typeface="+mn-cs"/>
            </a:endParaRPr>
          </a:p>
        </p:txBody>
      </p:sp>
    </p:spTree>
    <p:extLst>
      <p:ext uri="{BB962C8B-B14F-4D97-AF65-F5344CB8AC3E}">
        <p14:creationId xmlns:p14="http://schemas.microsoft.com/office/powerpoint/2010/main" val="174893255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3456</TotalTime>
  <Words>620</Words>
  <Application>Microsoft Office PowerPoint</Application>
  <PresentationFormat>Affichage à l'écran (4:3)</PresentationFormat>
  <Paragraphs>64</Paragraphs>
  <Slides>6</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vt:i4>
      </vt:variant>
    </vt:vector>
  </HeadingPairs>
  <TitlesOfParts>
    <vt:vector size="13" baseType="lpstr">
      <vt:lpstr>ＭＳ Ｐゴシック</vt:lpstr>
      <vt:lpstr>Arial</vt:lpstr>
      <vt:lpstr>Calibri</vt:lpstr>
      <vt:lpstr>Century Gothic</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Company>CRPACA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Fonctionnement de l’AGORA</dc:title>
  <dc:creator>FRANCART Christel</dc:creator>
  <cp:lastModifiedBy>Utilisateur</cp:lastModifiedBy>
  <cp:revision>174</cp:revision>
  <cp:lastPrinted>2017-03-06T17:34:07Z</cp:lastPrinted>
  <dcterms:created xsi:type="dcterms:W3CDTF">2015-05-11T13:40:07Z</dcterms:created>
  <dcterms:modified xsi:type="dcterms:W3CDTF">2018-07-17T13:35:06Z</dcterms:modified>
</cp:coreProperties>
</file>