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_rels/notesSlide1.xml.rels" ContentType="application/vnd.openxmlformats-package.relationships+xml"/>
  <Override PartName="/ppt/notesSlides/_rels/notesSlide2.xml.rels" ContentType="application/vnd.openxmlformats-package.relationships+xml"/>
  <Override PartName="/ppt/notesSlides/_rels/notesSlide3.xml.rels" ContentType="application/vnd.openxmlformats-package.relationships+xml"/>
  <Override PartName="/ppt/notesSlides/_rels/notesSlide4.xml.rels" ContentType="application/vnd.openxmlformats-package.relationships+xml"/>
  <Override PartName="/ppt/notesSlides/_rels/notesSlide5.xml.rels" ContentType="application/vnd.openxmlformats-package.relationships+xml"/>
  <Override PartName="/ppt/notesSlides/_rels/notesSlide6.xml.rels" ContentType="application/vnd.openxmlformats-package.relationships+xml"/>
  <Override PartName="/ppt/notesSlides/_rels/notesSlide7.xml.rels" ContentType="application/vnd.openxmlformats-package.relationships+xml"/>
  <Override PartName="/ppt/notesSlides/_rels/notesSlide8.xml.rels" ContentType="application/vnd.openxmlformats-package.relationships+xml"/>
  <Override PartName="/ppt/notesSlides/_rels/notesSlide9.xml.rels" ContentType="application/vnd.openxmlformats-package.relationships+xml"/>
  <Override PartName="/ppt/notesSlides/_rels/notesSlide10.xml.rels" ContentType="application/vnd.openxmlformats-package.relationships+xml"/>
  <Override PartName="/ppt/notesSlides/_rels/notesSlide11.xml.rels" ContentType="application/vnd.openxmlformats-package.relationships+xml"/>
  <Override PartName="/ppt/notesSlides/_rels/notesSlide12.xml.rels" ContentType="application/vnd.openxmlformats-package.relationships+xml"/>
  <Override PartName="/ppt/notesSlides/_rels/notesSlide13.xml.rels" ContentType="application/vnd.openxmlformats-package.relationships+xml"/>
  <Override PartName="/ppt/notesSlides/_rels/notesSlide15.xml.rels" ContentType="application/vnd.openxmlformats-package.relationships+xml"/>
  <Override PartName="/ppt/notesSlides/_rels/notesSlide16.xml.rels" ContentType="application/vnd.openxmlformats-package.relationships+xml"/>
  <Override PartName="/ppt/notesSlides/_rels/notesSlide17.xml.rels" ContentType="application/vnd.openxmlformats-package.relationships+xml"/>
  <Override PartName="/ppt/media/image57.png" ContentType="image/png"/>
  <Override PartName="/ppt/media/image1.png" ContentType="image/png"/>
  <Override PartName="/ppt/media/image58.png" ContentType="image/png"/>
  <Override PartName="/ppt/media/image2.png" ContentType="image/png"/>
  <Override PartName="/ppt/media/image59.png" ContentType="image/png"/>
  <Override PartName="/ppt/media/image3.png" ContentType="image/png"/>
  <Override PartName="/ppt/media/image4.png" ContentType="image/png"/>
  <Override PartName="/ppt/media/image70.png" ContentType="image/png"/>
  <Override PartName="/ppt/media/image71.png" ContentType="image/png"/>
  <Override PartName="/ppt/media/image5.png" ContentType="image/png"/>
  <Override PartName="/ppt/media/image72.png" ContentType="image/png"/>
  <Override PartName="/ppt/media/image6.png" ContentType="image/png"/>
  <Override PartName="/ppt/media/image7.png" ContentType="image/png"/>
  <Override PartName="/ppt/media/image18.wmf" ContentType="image/x-wmf"/>
  <Override PartName="/ppt/media/image74.png" ContentType="image/png"/>
  <Override PartName="/ppt/media/image8.png" ContentType="image/png"/>
  <Override PartName="/ppt/media/image75.png" ContentType="image/png"/>
  <Override PartName="/ppt/media/image9.png" ContentType="image/png"/>
  <Override PartName="/ppt/media/image10.png" ContentType="image/png"/>
  <Override PartName="/ppt/media/image66.png" ContentType="image/png"/>
  <Override PartName="/ppt/media/image11.jpeg" ContentType="image/jpeg"/>
  <Override PartName="/ppt/media/image12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9.png" ContentType="image/png"/>
  <Override PartName="/ppt/media/hdphoto1.wdp" ContentType="image/vnd.ms-photo"/>
  <Override PartName="/ppt/media/image25.png" ContentType="image/png"/>
  <Override PartName="/ppt/media/image20.png" ContentType="image/png"/>
  <Override PartName="/ppt/media/image21.png" ContentType="image/png"/>
  <Override PartName="/ppt/media/image22.png" ContentType="image/png"/>
  <Override PartName="/ppt/media/image23.png" ContentType="image/png"/>
  <Override PartName="/ppt/media/image24.png" ContentType="image/png"/>
  <Override PartName="/ppt/media/image26.png" ContentType="image/png"/>
  <Override PartName="/ppt/media/image27.png" ContentType="image/png"/>
  <Override PartName="/ppt/media/image28.png" ContentType="image/png"/>
  <Override PartName="/ppt/media/image29.png" ContentType="image/png"/>
  <Override PartName="/ppt/media/image30.png" ContentType="image/png"/>
  <Override PartName="/ppt/media/image31.png" ContentType="image/png"/>
  <Override PartName="/ppt/media/image32.png" ContentType="image/png"/>
  <Override PartName="/ppt/media/image33.png" ContentType="image/png"/>
  <Override PartName="/ppt/media/image34.png" ContentType="image/png"/>
  <Override PartName="/ppt/media/image35.png" ContentType="image/png"/>
  <Override PartName="/ppt/media/image36.png" ContentType="image/png"/>
  <Override PartName="/ppt/media/image37.png" ContentType="image/png"/>
  <Override PartName="/ppt/media/image38.png" ContentType="image/png"/>
  <Override PartName="/ppt/media/image39.png" ContentType="image/png"/>
  <Override PartName="/ppt/media/image40.png" ContentType="image/png"/>
  <Override PartName="/ppt/media/image41.png" ContentType="image/png"/>
  <Override PartName="/ppt/media/image42.png" ContentType="image/png"/>
  <Override PartName="/ppt/media/image43.png" ContentType="image/png"/>
  <Override PartName="/ppt/media/image44.png" ContentType="image/png"/>
  <Override PartName="/ppt/media/image45.png" ContentType="image/png"/>
  <Override PartName="/ppt/media/image46.png" ContentType="image/png"/>
  <Override PartName="/ppt/media/image47.png" ContentType="image/png"/>
  <Override PartName="/ppt/media/image48.png" ContentType="image/png"/>
  <Override PartName="/ppt/media/image49.png" ContentType="image/png"/>
  <Override PartName="/ppt/media/image50.png" ContentType="image/png"/>
  <Override PartName="/ppt/media/image51.png" ContentType="image/png"/>
  <Override PartName="/ppt/media/image52.png" ContentType="image/png"/>
  <Override PartName="/ppt/media/image53.png" ContentType="image/png"/>
  <Override PartName="/ppt/media/image54.png" ContentType="image/png"/>
  <Override PartName="/ppt/media/image55.png" ContentType="image/png"/>
  <Override PartName="/ppt/media/image56.png" ContentType="image/png"/>
  <Override PartName="/ppt/media/image60.png" ContentType="image/png"/>
  <Override PartName="/ppt/media/image61.png" ContentType="image/png"/>
  <Override PartName="/ppt/media/image62.png" ContentType="image/png"/>
  <Override PartName="/ppt/media/image63.png" ContentType="image/png"/>
  <Override PartName="/ppt/media/image64.png" ContentType="image/png"/>
  <Override PartName="/ppt/media/image65.png" ContentType="image/png"/>
  <Override PartName="/ppt/media/image67.png" ContentType="image/png"/>
  <Override PartName="/ppt/media/image68.png" ContentType="image/png"/>
  <Override PartName="/ppt/media/image69.png" ContentType="image/png"/>
  <Override PartName="/ppt/media/image73.jpeg" ContentType="image/jpeg"/>
  <Override PartName="/ppt/media/hdphoto2.wdp" ContentType="image/vnd.ms-photo"/>
  <Override PartName="/ppt/media/image76.png" ContentType="image/png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_rels/slideLayout31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_rels/presentation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x="12192000" cy="68580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4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fr-FR" sz="1800" spc="-1" strike="noStrike">
                <a:solidFill>
                  <a:srgbClr val="000000"/>
                </a:solidFill>
                <a:latin typeface="Calibri"/>
              </a:rPr>
              <a:t>Cliquez pour déplacer la diapo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fr-FR" sz="2000" spc="-1" strike="noStrike">
                <a:latin typeface="Arial"/>
              </a:rPr>
              <a:t>Cliquez pour modifier le format des notes</a:t>
            </a:r>
            <a:endParaRPr b="0" lang="fr-FR" sz="2000" spc="-1" strike="noStrike">
              <a:latin typeface="Arial"/>
            </a:endParaRPr>
          </a:p>
        </p:txBody>
      </p:sp>
      <p:sp>
        <p:nvSpPr>
          <p:cNvPr id="135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fr-FR" sz="1400" spc="-1" strike="noStrike">
                <a:latin typeface="Times New Roman"/>
              </a:rPr>
              <a:t>&lt;en-tête&gt;</a:t>
            </a:r>
            <a:endParaRPr b="0" lang="fr-FR" sz="1400" spc="-1" strike="noStrike">
              <a:latin typeface="Times New Roman"/>
            </a:endParaRPr>
          </a:p>
        </p:txBody>
      </p:sp>
      <p:sp>
        <p:nvSpPr>
          <p:cNvPr id="136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r"/>
            <a:r>
              <a:rPr b="0" lang="fr-FR" sz="1400" spc="-1" strike="noStrike">
                <a:latin typeface="Times New Roman"/>
              </a:rPr>
              <a:t>&lt;date/heure&gt;</a:t>
            </a:r>
            <a:endParaRPr b="0" lang="fr-FR" sz="1400" spc="-1" strike="noStrike">
              <a:latin typeface="Times New Roman"/>
            </a:endParaRPr>
          </a:p>
        </p:txBody>
      </p:sp>
      <p:sp>
        <p:nvSpPr>
          <p:cNvPr id="137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r>
              <a:rPr b="0" lang="fr-FR" sz="1400" spc="-1" strike="noStrike">
                <a:latin typeface="Times New Roman"/>
              </a:rPr>
              <a:t>&lt;pied de page&gt;</a:t>
            </a:r>
            <a:endParaRPr b="0" lang="fr-FR" sz="1400" spc="-1" strike="noStrike">
              <a:latin typeface="Times New Roman"/>
            </a:endParaRPr>
          </a:p>
        </p:txBody>
      </p:sp>
      <p:sp>
        <p:nvSpPr>
          <p:cNvPr id="138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pPr algn="r"/>
            <a:fld id="{FCC0DB7E-71D0-453F-B386-EDF4DBEE96E3}" type="slidenum">
              <a:rPr b="0" lang="fr-FR" sz="1400" spc="-1" strike="noStrike">
                <a:latin typeface="Times New Roman"/>
              </a:rPr>
              <a:t>&lt;numéro&gt;</a:t>
            </a:fld>
            <a:endParaRPr b="0" lang="fr-FR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_rels/notesSlide15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
</Relationships>
</file>

<file path=ppt/notesSlides/_rels/notesSlide16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
</Relationships>
</file>

<file path=ppt/notesSlides/_rels/notesSlide17.xml.rels><?xml version="1.0" encoding="UTF-8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PlaceHolder 1"/>
          <p:cNvSpPr>
            <a:spLocks noGrp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</p:spPr>
      </p:sp>
      <p:sp>
        <p:nvSpPr>
          <p:cNvPr id="421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fr-FR" sz="1200" spc="-1" strike="noStrike">
                <a:solidFill>
                  <a:srgbClr val="000000"/>
                </a:solidFill>
                <a:latin typeface="+mn-lt"/>
                <a:ea typeface="+mn-ea"/>
              </a:rPr>
              <a:t>L’observatoire des poissons migrateurs de Rhône Méditerranée : Premier bilan et perspectives d’évolution</a:t>
            </a:r>
            <a:endParaRPr b="0" lang="fr-FR" sz="12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fr-FR" sz="1200" spc="-1" strike="noStrike">
              <a:latin typeface="Arial"/>
            </a:endParaRPr>
          </a:p>
        </p:txBody>
      </p:sp>
      <p:sp>
        <p:nvSpPr>
          <p:cNvPr id="422" name="Espace réservé du numéro de diapositiv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E52AD124-D636-402D-97D7-E9A950A9D2FA}" type="slidenum">
              <a:rPr b="0" lang="fr-FR" sz="1200" spc="-1" strike="noStrike">
                <a:latin typeface="Times New Roman"/>
              </a:rPr>
              <a:t>16</a:t>
            </a:fld>
            <a:endParaRPr b="0" lang="fr-FR" sz="1200" spc="-1" strike="noStrike">
              <a:latin typeface="Times New Roman"/>
            </a:endParaRPr>
          </a:p>
        </p:txBody>
      </p:sp>
    </p:spTree>
  </p:cSld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PlaceHolder 1"/>
          <p:cNvSpPr>
            <a:spLocks noGrp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</p:spPr>
      </p:sp>
      <p:sp>
        <p:nvSpPr>
          <p:cNvPr id="448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p>
            <a:endParaRPr b="0" lang="fr-FR" sz="2000" spc="-1" strike="noStrike">
              <a:latin typeface="Arial"/>
            </a:endParaRPr>
          </a:p>
        </p:txBody>
      </p:sp>
      <p:sp>
        <p:nvSpPr>
          <p:cNvPr id="449" name="Espace réservé du numéro de diapositiv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2B0F3A99-C78B-46E6-BD16-74959FDCB983}" type="slidenum">
              <a:rPr b="0" lang="fr-FR" sz="1200" spc="-1" strike="noStrike">
                <a:latin typeface="Times New Roman"/>
              </a:rPr>
              <a:t>16</a:t>
            </a:fld>
            <a:endParaRPr b="0" lang="fr-FR" sz="1200" spc="-1" strike="noStrike">
              <a:latin typeface="Times New Roman"/>
            </a:endParaRP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PlaceHolder 1"/>
          <p:cNvSpPr>
            <a:spLocks noGrp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</p:spPr>
      </p:sp>
      <p:sp>
        <p:nvSpPr>
          <p:cNvPr id="451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p>
            <a:endParaRPr b="0" lang="fr-FR" sz="2000" spc="-1" strike="noStrike">
              <a:latin typeface="Arial"/>
            </a:endParaRPr>
          </a:p>
        </p:txBody>
      </p:sp>
      <p:sp>
        <p:nvSpPr>
          <p:cNvPr id="452" name="Espace réservé du numéro de diapositiv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8085FA73-6CD5-48F3-808B-C0F6ECCECD05}" type="slidenum">
              <a:rPr b="0" lang="fr-FR" sz="1200" spc="-1" strike="noStrike">
                <a:latin typeface="Times New Roman"/>
              </a:rPr>
              <a:t>16</a:t>
            </a:fld>
            <a:endParaRPr b="0" lang="fr-FR" sz="1200" spc="-1" strike="noStrike">
              <a:latin typeface="Times New Roman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PlaceHolder 1"/>
          <p:cNvSpPr>
            <a:spLocks noGrp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</p:spPr>
      </p:sp>
      <p:sp>
        <p:nvSpPr>
          <p:cNvPr id="454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p>
            <a:endParaRPr b="0" lang="fr-FR" sz="2000" spc="-1" strike="noStrike">
              <a:latin typeface="Arial"/>
            </a:endParaRPr>
          </a:p>
        </p:txBody>
      </p:sp>
      <p:sp>
        <p:nvSpPr>
          <p:cNvPr id="455" name="Espace réservé du numéro de diapositiv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A66EDC43-138F-4715-8C12-3FFD4DB472F8}" type="slidenum">
              <a:rPr b="0" lang="fr-FR" sz="1200" spc="-1" strike="noStrike">
                <a:latin typeface="Times New Roman"/>
              </a:rPr>
              <a:t>16</a:t>
            </a:fld>
            <a:endParaRPr b="0" lang="fr-FR" sz="1200" spc="-1" strike="noStrike">
              <a:latin typeface="Times New Roman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PlaceHolder 1"/>
          <p:cNvSpPr>
            <a:spLocks noGrp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</p:spPr>
      </p:sp>
      <p:sp>
        <p:nvSpPr>
          <p:cNvPr id="457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p>
            <a:endParaRPr b="0" lang="fr-FR" sz="2000" spc="-1" strike="noStrike">
              <a:latin typeface="Arial"/>
            </a:endParaRPr>
          </a:p>
        </p:txBody>
      </p:sp>
      <p:sp>
        <p:nvSpPr>
          <p:cNvPr id="458" name="Espace réservé du numéro de diapositiv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6473CB84-2050-4096-A6BB-ACB9038B0315}" type="slidenum">
              <a:rPr b="0" lang="fr-FR" sz="1200" spc="-1" strike="noStrike">
                <a:latin typeface="Times New Roman"/>
              </a:rPr>
              <a:t>16</a:t>
            </a:fld>
            <a:endParaRPr b="0" lang="fr-FR" sz="1200" spc="-1" strike="noStrike">
              <a:latin typeface="Times New Roman"/>
            </a:endParaRP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PlaceHolder 1"/>
          <p:cNvSpPr>
            <a:spLocks noGrp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</p:spPr>
      </p:sp>
      <p:sp>
        <p:nvSpPr>
          <p:cNvPr id="460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p>
            <a:endParaRPr b="0" lang="fr-FR" sz="2000" spc="-1" strike="noStrike">
              <a:latin typeface="Arial"/>
            </a:endParaRPr>
          </a:p>
        </p:txBody>
      </p:sp>
      <p:sp>
        <p:nvSpPr>
          <p:cNvPr id="461" name="Espace réservé du numéro de diapositiv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0665B003-C179-44B9-9C28-AB2D8D9FBCB5}" type="slidenum">
              <a:rPr b="0" lang="fr-FR" sz="1200" spc="-1" strike="noStrike">
                <a:latin typeface="Times New Roman"/>
              </a:rPr>
              <a:t>16</a:t>
            </a:fld>
            <a:endParaRPr b="0" lang="fr-FR" sz="1200" spc="-1" strike="noStrike">
              <a:latin typeface="Times New Roman"/>
            </a:endParaRP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PlaceHolder 1"/>
          <p:cNvSpPr>
            <a:spLocks noGrp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</p:spPr>
      </p:sp>
      <p:sp>
        <p:nvSpPr>
          <p:cNvPr id="463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p>
            <a:endParaRPr b="0" lang="fr-FR" sz="2000" spc="-1" strike="noStrike">
              <a:latin typeface="Arial"/>
            </a:endParaRPr>
          </a:p>
        </p:txBody>
      </p:sp>
      <p:sp>
        <p:nvSpPr>
          <p:cNvPr id="464" name="Espace réservé du numéro de diapositiv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F5E28882-1292-473B-836E-F1B97B58AEFC}" type="slidenum">
              <a:rPr b="0" lang="fr-FR" sz="1200" spc="-1" strike="noStrike">
                <a:latin typeface="Times New Roman"/>
              </a:rPr>
              <a:t>&lt;numéro&gt;</a:t>
            </a:fld>
            <a:endParaRPr b="0" lang="fr-FR" sz="1200" spc="-1" strike="noStrike">
              <a:latin typeface="Times New Roman"/>
            </a:endParaRP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PlaceHolder 1"/>
          <p:cNvSpPr>
            <a:spLocks noGrp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</p:spPr>
      </p:sp>
      <p:sp>
        <p:nvSpPr>
          <p:cNvPr id="466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p>
            <a:endParaRPr b="0" lang="fr-FR" sz="2000" spc="-1" strike="noStrike">
              <a:latin typeface="Arial"/>
            </a:endParaRPr>
          </a:p>
        </p:txBody>
      </p:sp>
      <p:sp>
        <p:nvSpPr>
          <p:cNvPr id="467" name="Espace réservé du numéro de diapositiv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C20588AE-F73E-413F-AC0F-A5E15E42CD4D}" type="slidenum">
              <a:rPr b="0" lang="fr-FR" sz="1200" spc="-1" strike="noStrike">
                <a:latin typeface="Times New Roman"/>
              </a:rPr>
              <a:t>&lt;numéro&gt;</a:t>
            </a:fld>
            <a:endParaRPr b="0" lang="fr-FR" sz="1200" spc="-1" strike="noStrike"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PlaceHolder 1"/>
          <p:cNvSpPr>
            <a:spLocks noGrp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</p:spPr>
      </p:sp>
      <p:sp>
        <p:nvSpPr>
          <p:cNvPr id="424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p>
            <a:endParaRPr b="0" lang="fr-FR" sz="2000" spc="-1" strike="noStrike">
              <a:latin typeface="Arial"/>
            </a:endParaRPr>
          </a:p>
        </p:txBody>
      </p:sp>
      <p:sp>
        <p:nvSpPr>
          <p:cNvPr id="425" name="Espace réservé du numéro de diapositiv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438CBDAB-F1F7-467D-B5E9-CCEFE082445E}" type="slidenum">
              <a:rPr b="0" lang="fr-FR" sz="1200" spc="-1" strike="noStrike">
                <a:latin typeface="Times New Roman"/>
              </a:rPr>
              <a:t>16</a:t>
            </a:fld>
            <a:endParaRPr b="0" lang="fr-FR" sz="1200" spc="-1" strike="noStrike"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PlaceHolder 1"/>
          <p:cNvSpPr>
            <a:spLocks noGrp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</p:spPr>
      </p:sp>
      <p:sp>
        <p:nvSpPr>
          <p:cNvPr id="427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p>
            <a:pPr marL="216000" indent="-216000">
              <a:lnSpc>
                <a:spcPct val="100000"/>
              </a:lnSpc>
            </a:pPr>
            <a:r>
              <a:rPr b="0" lang="fr-FR" sz="2000" spc="-1" strike="noStrike">
                <a:latin typeface="Arial"/>
              </a:rPr>
              <a:t>-   Pilotage de l’observatoire assuré par la DREAL </a:t>
            </a:r>
            <a:endParaRPr b="0" lang="fr-FR" sz="2000" spc="-1" strike="noStrike">
              <a:latin typeface="Arial"/>
            </a:endParaRP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b="0" lang="fr-FR" sz="2000" spc="-1" strike="noStrike">
                <a:latin typeface="Arial"/>
              </a:rPr>
              <a:t>Animation assurée par MRM</a:t>
            </a:r>
            <a:endParaRPr b="0" lang="fr-FR" sz="2000" spc="-1" strike="noStrike">
              <a:latin typeface="Arial"/>
            </a:endParaRP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b="0" lang="fr-FR" sz="2000" spc="-1" strike="noStrike">
                <a:latin typeface="Arial"/>
              </a:rPr>
              <a:t>Mise à jour des encadrés et des graphiques soumises à validation du COGEPOMI</a:t>
            </a:r>
            <a:endParaRPr b="0" lang="fr-FR" sz="2000" spc="-1" strike="noStrike">
              <a:latin typeface="Arial"/>
            </a:endParaRPr>
          </a:p>
        </p:txBody>
      </p:sp>
      <p:sp>
        <p:nvSpPr>
          <p:cNvPr id="428" name="Espace réservé du numéro de diapositiv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D8AD6177-B298-44DB-B4F1-AD69B7812F73}" type="slidenum">
              <a:rPr b="0" lang="fr-FR" sz="1200" spc="-1" strike="noStrike">
                <a:latin typeface="Times New Roman"/>
              </a:rPr>
              <a:t>16</a:t>
            </a:fld>
            <a:endParaRPr b="0" lang="fr-FR" sz="1200" spc="-1" strike="noStrike"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PlaceHolder 1"/>
          <p:cNvSpPr>
            <a:spLocks noGrp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</p:spPr>
      </p:sp>
      <p:sp>
        <p:nvSpPr>
          <p:cNvPr id="430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p>
            <a:pPr marL="216000" indent="-216000">
              <a:lnSpc>
                <a:spcPct val="100000"/>
              </a:lnSpc>
            </a:pPr>
            <a:r>
              <a:rPr b="0" lang="fr-FR" sz="2000" spc="-1" strike="noStrike">
                <a:latin typeface="Arial"/>
              </a:rPr>
              <a:t>Cadre rouge : Accès à la page de présentation de chacune des espèces</a:t>
            </a:r>
            <a:endParaRPr b="0" lang="fr-FR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b="0" lang="fr-FR" sz="2000" spc="-1" strike="noStrike">
                <a:latin typeface="Arial"/>
              </a:rPr>
              <a:t>Cadre vert : Accès aux différents suivis mis en place par MRM dans le cadre du PLAGEPOMI</a:t>
            </a:r>
            <a:endParaRPr b="0" lang="fr-FR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b="0" lang="fr-FR" sz="2000" spc="-1" strike="noStrike">
                <a:latin typeface="Arial"/>
              </a:rPr>
              <a:t>Cadre violet : Accès aux suivis de l’année, en direct !</a:t>
            </a:r>
            <a:endParaRPr b="0" lang="fr-FR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endParaRPr b="0" lang="fr-FR" sz="2000" spc="-1" strike="noStrike">
              <a:latin typeface="Arial"/>
            </a:endParaRPr>
          </a:p>
        </p:txBody>
      </p:sp>
      <p:sp>
        <p:nvSpPr>
          <p:cNvPr id="431" name="Espace réservé du numéro de diapositiv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EB8282CA-FCF7-4D74-A34A-7B95AD3A8DC5}" type="slidenum">
              <a:rPr b="0" lang="fr-FR" sz="1200" spc="-1" strike="noStrike">
                <a:latin typeface="Times New Roman"/>
              </a:rPr>
              <a:t>16</a:t>
            </a:fld>
            <a:endParaRPr b="0" lang="fr-FR" sz="1200" spc="-1" strike="noStrike"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PlaceHolder 1"/>
          <p:cNvSpPr>
            <a:spLocks noGrp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</p:spPr>
      </p:sp>
      <p:sp>
        <p:nvSpPr>
          <p:cNvPr id="433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p>
            <a:endParaRPr b="0" lang="fr-FR" sz="2000" spc="-1" strike="noStrike">
              <a:latin typeface="Arial"/>
            </a:endParaRPr>
          </a:p>
        </p:txBody>
      </p:sp>
      <p:sp>
        <p:nvSpPr>
          <p:cNvPr id="434" name="Espace réservé du numéro de diapositiv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F6C3877B-FFEF-4841-8A31-D5491178AD44}" type="slidenum">
              <a:rPr b="0" lang="fr-FR" sz="1200" spc="-1" strike="noStrike">
                <a:latin typeface="Times New Roman"/>
              </a:rPr>
              <a:t>16</a:t>
            </a:fld>
            <a:endParaRPr b="0" lang="fr-FR" sz="1200" spc="-1" strike="noStrike"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PlaceHolder 1"/>
          <p:cNvSpPr>
            <a:spLocks noGrp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</p:spPr>
      </p:sp>
      <p:sp>
        <p:nvSpPr>
          <p:cNvPr id="436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p>
            <a:endParaRPr b="0" lang="fr-FR" sz="2000" spc="-1" strike="noStrike">
              <a:latin typeface="Arial"/>
            </a:endParaRPr>
          </a:p>
        </p:txBody>
      </p:sp>
      <p:sp>
        <p:nvSpPr>
          <p:cNvPr id="437" name="Espace réservé du numéro de diapositiv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8F2127A3-7AF6-4617-BE82-74B0D63AA440}" type="slidenum">
              <a:rPr b="0" lang="fr-FR" sz="1200" spc="-1" strike="noStrike">
                <a:latin typeface="Times New Roman"/>
              </a:rPr>
              <a:t>16</a:t>
            </a:fld>
            <a:endParaRPr b="0" lang="fr-FR" sz="1200" spc="-1" strike="noStrike">
              <a:latin typeface="Times New Roman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PlaceHolder 1"/>
          <p:cNvSpPr>
            <a:spLocks noGrp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</p:spPr>
      </p:sp>
      <p:sp>
        <p:nvSpPr>
          <p:cNvPr id="439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p>
            <a:endParaRPr b="0" lang="fr-FR" sz="2000" spc="-1" strike="noStrike">
              <a:latin typeface="Arial"/>
            </a:endParaRPr>
          </a:p>
        </p:txBody>
      </p:sp>
      <p:sp>
        <p:nvSpPr>
          <p:cNvPr id="440" name="Espace réservé du numéro de diapositiv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0D2BF489-491D-4398-B1BA-A10AB137F926}" type="slidenum">
              <a:rPr b="0" lang="fr-FR" sz="1200" spc="-1" strike="noStrike">
                <a:latin typeface="Times New Roman"/>
              </a:rPr>
              <a:t>16</a:t>
            </a:fld>
            <a:endParaRPr b="0" lang="fr-FR" sz="1200" spc="-1" strike="noStrike">
              <a:latin typeface="Times New Roman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PlaceHolder 1"/>
          <p:cNvSpPr>
            <a:spLocks noGrp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</p:spPr>
      </p:sp>
      <p:sp>
        <p:nvSpPr>
          <p:cNvPr id="442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p>
            <a:endParaRPr b="0" lang="fr-FR" sz="2000" spc="-1" strike="noStrike">
              <a:latin typeface="Arial"/>
            </a:endParaRPr>
          </a:p>
        </p:txBody>
      </p:sp>
      <p:sp>
        <p:nvSpPr>
          <p:cNvPr id="443" name="Espace réservé du numéro de diapositiv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86D70444-B4DB-4B28-9077-D31439C1B759}" type="slidenum">
              <a:rPr b="0" lang="fr-FR" sz="1200" spc="-1" strike="noStrike">
                <a:latin typeface="Times New Roman"/>
              </a:rPr>
              <a:t>16</a:t>
            </a:fld>
            <a:endParaRPr b="0" lang="fr-FR" sz="1200" spc="-1" strike="noStrike">
              <a:latin typeface="Times New Roman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PlaceHolder 1"/>
          <p:cNvSpPr>
            <a:spLocks noGrp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</p:spPr>
      </p:sp>
      <p:sp>
        <p:nvSpPr>
          <p:cNvPr id="44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p>
            <a:endParaRPr b="0" lang="fr-FR" sz="2000" spc="-1" strike="noStrike">
              <a:latin typeface="Arial"/>
            </a:endParaRPr>
          </a:p>
        </p:txBody>
      </p:sp>
      <p:sp>
        <p:nvSpPr>
          <p:cNvPr id="446" name="Espace réservé du numéro de diapositiv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6F003299-38CF-40DF-AE19-4A676FEF854C}" type="slidenum">
              <a:rPr b="0" lang="fr-FR" sz="1200" spc="-1" strike="noStrike">
                <a:latin typeface="Times New Roman"/>
              </a:rPr>
              <a:t>16</a:t>
            </a:fld>
            <a:endParaRPr b="0" lang="fr-FR" sz="1200" spc="-1" strike="noStrike"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1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fr-FR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fr-FR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fr-FR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6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7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8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9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fr-FR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fr-FR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3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0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5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9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0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1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2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fr-FR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6.xml"/><Relationship Id="rId6" Type="http://schemas.openxmlformats.org/officeDocument/2006/relationships/slideLayout" Target="../slideLayouts/slideLayout27.xml"/><Relationship Id="rId7" Type="http://schemas.openxmlformats.org/officeDocument/2006/relationships/slideLayout" Target="../slideLayouts/slideLayout28.xml"/><Relationship Id="rId8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Image 6" descr="MRM-presentation-PPT-contenu.png"/>
          <p:cNvPicPr/>
          <p:nvPr/>
        </p:nvPicPr>
        <p:blipFill>
          <a:blip r:embed="rId2"/>
          <a:stretch/>
        </p:blipFill>
        <p:spPr>
          <a:xfrm>
            <a:off x="0" y="0"/>
            <a:ext cx="12191760" cy="6856920"/>
          </a:xfrm>
          <a:prstGeom prst="rect">
            <a:avLst/>
          </a:prstGeom>
          <a:ln w="0">
            <a:noFill/>
          </a:ln>
        </p:spPr>
      </p:pic>
      <p:sp>
        <p:nvSpPr>
          <p:cNvPr id="1" name="Titre 1" hidden="1"/>
          <p:cNvSpPr/>
          <p:nvPr/>
        </p:nvSpPr>
        <p:spPr>
          <a:xfrm>
            <a:off x="1363680" y="357120"/>
            <a:ext cx="10218240" cy="1242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>
              <a:lnSpc>
                <a:spcPct val="100000"/>
              </a:lnSpc>
            </a:pPr>
            <a:r>
              <a:rPr b="0" lang="fr-FR" sz="3800" spc="-1" strike="noStrike">
                <a:solidFill>
                  <a:srgbClr val="0f1b82"/>
                </a:solidFill>
                <a:latin typeface="Trebuchet MS"/>
              </a:rPr>
              <a:t>Cliquez et modifiez le titre</a:t>
            </a:r>
            <a:endParaRPr b="0" lang="fr-FR" sz="3800" spc="-1" strike="noStrike">
              <a:latin typeface="Arial"/>
            </a:endParaRPr>
          </a:p>
        </p:txBody>
      </p:sp>
      <p:sp>
        <p:nvSpPr>
          <p:cNvPr id="2" name="Espace réservé du contenu 2" hidden="1"/>
          <p:cNvSpPr/>
          <p:nvPr/>
        </p:nvSpPr>
        <p:spPr>
          <a:xfrm>
            <a:off x="609480" y="1675800"/>
            <a:ext cx="10972440" cy="452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marL="343080" indent="-342720">
              <a:lnSpc>
                <a:spcPct val="100000"/>
              </a:lnSpc>
              <a:spcBef>
                <a:spcPts val="459"/>
              </a:spcBef>
              <a:buClr>
                <a:srgbClr val="ff9e1b"/>
              </a:buClr>
              <a:buFont typeface="Arial"/>
              <a:buChar char="•"/>
            </a:pPr>
            <a:r>
              <a:rPr b="0" lang="fr-FR" sz="2300" spc="-1" strike="noStrike">
                <a:solidFill>
                  <a:srgbClr val="000000"/>
                </a:solidFill>
                <a:latin typeface="Trebuchet MS"/>
              </a:rPr>
              <a:t>Cliquez pour modifier les styles du texte du masque</a:t>
            </a:r>
            <a:endParaRPr b="0" lang="fr-FR" sz="2300" spc="-1" strike="noStrike">
              <a:latin typeface="Arial"/>
            </a:endParaRPr>
          </a:p>
          <a:p>
            <a:pPr lvl="1" marL="743040" indent="-285480">
              <a:lnSpc>
                <a:spcPct val="100000"/>
              </a:lnSpc>
              <a:spcBef>
                <a:spcPts val="400"/>
              </a:spcBef>
              <a:buClr>
                <a:srgbClr val="0f1b82"/>
              </a:buClr>
              <a:buFont typeface="Courier New"/>
              <a:buChar char="o"/>
            </a:pPr>
            <a:r>
              <a:rPr b="0" lang="fr-FR" sz="2000" spc="-1" strike="noStrike">
                <a:solidFill>
                  <a:srgbClr val="000000"/>
                </a:solidFill>
                <a:latin typeface="Trebuchet MS"/>
              </a:rPr>
              <a:t>Deuxième niveau</a:t>
            </a:r>
            <a:endParaRPr b="0" lang="fr-FR" sz="2000" spc="-1" strike="noStrike">
              <a:latin typeface="Arial"/>
            </a:endParaRPr>
          </a:p>
          <a:p>
            <a:pPr lvl="2" marL="1143000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000" spc="-1" strike="noStrike">
                <a:solidFill>
                  <a:srgbClr val="000000"/>
                </a:solidFill>
                <a:latin typeface="Trebuchet MS"/>
              </a:rPr>
              <a:t>Troisième niveau</a:t>
            </a:r>
            <a:endParaRPr b="0" lang="fr-FR" sz="2000" spc="-1" strike="noStrike">
              <a:latin typeface="Arial"/>
            </a:endParaRPr>
          </a:p>
          <a:p>
            <a:pPr lvl="3" marL="1600200" indent="-22824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1600" spc="-1" strike="noStrike">
                <a:solidFill>
                  <a:srgbClr val="000000"/>
                </a:solidFill>
                <a:latin typeface="Trebuchet MS"/>
              </a:rPr>
              <a:t>Quatrième niveau</a:t>
            </a:r>
            <a:endParaRPr b="0" lang="fr-FR" sz="1600" spc="-1" strike="noStrike">
              <a:latin typeface="Arial"/>
            </a:endParaRPr>
          </a:p>
          <a:p>
            <a:pPr lvl="4" marL="2057400" indent="-22824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Wingdings" charset="2"/>
              <a:buChar char=""/>
            </a:pPr>
            <a:r>
              <a:rPr b="0" lang="fr-FR" sz="1600" spc="-1" strike="noStrike">
                <a:solidFill>
                  <a:srgbClr val="000000"/>
                </a:solidFill>
                <a:latin typeface="Trebuchet MS"/>
              </a:rPr>
              <a:t>Cinquième niveau</a:t>
            </a:r>
            <a:endParaRPr b="0" lang="fr-FR" sz="1600" spc="-1" strike="noStrike">
              <a:latin typeface="Arial"/>
            </a:endParaRPr>
          </a:p>
        </p:txBody>
      </p:sp>
      <p:sp>
        <p:nvSpPr>
          <p:cNvPr id="3" name="Ellipse 9" hidden="1"/>
          <p:cNvSpPr/>
          <p:nvPr/>
        </p:nvSpPr>
        <p:spPr>
          <a:xfrm>
            <a:off x="1646280" y="6517080"/>
            <a:ext cx="61200" cy="45720"/>
          </a:xfrm>
          <a:prstGeom prst="ellipse">
            <a:avLst/>
          </a:prstGeom>
          <a:solidFill>
            <a:srgbClr val="ff9e1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4" name="Rectangle 10"/>
          <p:cNvSpPr/>
          <p:nvPr/>
        </p:nvSpPr>
        <p:spPr>
          <a:xfrm>
            <a:off x="161640" y="115560"/>
            <a:ext cx="11868480" cy="6626880"/>
          </a:xfrm>
          <a:prstGeom prst="rect">
            <a:avLst/>
          </a:prstGeom>
          <a:solidFill>
            <a:srgbClr val="b9d9eb"/>
          </a:solidFill>
          <a:ln w="0">
            <a:solidFill>
              <a:srgbClr val="ffffff"/>
            </a:solidFill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fr-FR" sz="1800" spc="-1" strike="noStrike">
                <a:solidFill>
                  <a:srgbClr val="000000"/>
                </a:solidFill>
                <a:latin typeface="Calibri"/>
              </a:rPr>
              <a:t>Cliquez pour éditer le format du texte-titre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solidFill>
                  <a:srgbClr val="000000"/>
                </a:solidFill>
                <a:latin typeface="Calibri"/>
              </a:rPr>
              <a:t>Cliquez pour éditer le format du plan de texte</a:t>
            </a:r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400" spc="-1" strike="noStrike">
                <a:solidFill>
                  <a:srgbClr val="000000"/>
                </a:solidFill>
                <a:latin typeface="Calibri"/>
              </a:rPr>
              <a:t>Second niveau de plan</a:t>
            </a:r>
            <a:endParaRPr b="0" lang="fr-FR" sz="24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Troisième niveau de plan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Quatrième niveau de plan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Cinquième niveau de plan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Sixième niveau de plan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Septième niveau de plan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Image 6" descr="MRM-presentation-PPT-contenu.png"/>
          <p:cNvPicPr/>
          <p:nvPr/>
        </p:nvPicPr>
        <p:blipFill>
          <a:blip r:embed="rId2"/>
          <a:stretch/>
        </p:blipFill>
        <p:spPr>
          <a:xfrm>
            <a:off x="0" y="0"/>
            <a:ext cx="12191760" cy="6856920"/>
          </a:xfrm>
          <a:prstGeom prst="rect">
            <a:avLst/>
          </a:prstGeom>
          <a:ln w="0">
            <a:noFill/>
          </a:ln>
        </p:spPr>
      </p:pic>
      <p:sp>
        <p:nvSpPr>
          <p:cNvPr id="44" name="Titre 1"/>
          <p:cNvSpPr/>
          <p:nvPr/>
        </p:nvSpPr>
        <p:spPr>
          <a:xfrm>
            <a:off x="1363680" y="357120"/>
            <a:ext cx="10218240" cy="1242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>
              <a:lnSpc>
                <a:spcPct val="100000"/>
              </a:lnSpc>
            </a:pPr>
            <a:r>
              <a:rPr b="0" lang="fr-FR" sz="3800" spc="-1" strike="noStrike">
                <a:solidFill>
                  <a:srgbClr val="0f1b82"/>
                </a:solidFill>
                <a:latin typeface="Trebuchet MS"/>
              </a:rPr>
              <a:t>Cliquez et modifiez le titre</a:t>
            </a:r>
            <a:endParaRPr b="0" lang="fr-FR" sz="3800" spc="-1" strike="noStrike">
              <a:latin typeface="Arial"/>
            </a:endParaRPr>
          </a:p>
        </p:txBody>
      </p:sp>
      <p:sp>
        <p:nvSpPr>
          <p:cNvPr id="45" name="Espace réservé du contenu 2"/>
          <p:cNvSpPr/>
          <p:nvPr/>
        </p:nvSpPr>
        <p:spPr>
          <a:xfrm>
            <a:off x="609480" y="1675800"/>
            <a:ext cx="10972440" cy="452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marL="343080" indent="-342720">
              <a:lnSpc>
                <a:spcPct val="100000"/>
              </a:lnSpc>
              <a:spcBef>
                <a:spcPts val="459"/>
              </a:spcBef>
              <a:buClr>
                <a:srgbClr val="ff9e1b"/>
              </a:buClr>
              <a:buFont typeface="Arial"/>
              <a:buChar char="•"/>
            </a:pPr>
            <a:r>
              <a:rPr b="0" lang="fr-FR" sz="2300" spc="-1" strike="noStrike">
                <a:solidFill>
                  <a:srgbClr val="000000"/>
                </a:solidFill>
                <a:latin typeface="Trebuchet MS"/>
              </a:rPr>
              <a:t>Cliquez pour modifier les styles du texte du masque</a:t>
            </a:r>
            <a:endParaRPr b="0" lang="fr-FR" sz="2300" spc="-1" strike="noStrike">
              <a:latin typeface="Arial"/>
            </a:endParaRPr>
          </a:p>
          <a:p>
            <a:pPr lvl="1" marL="743040" indent="-285480">
              <a:lnSpc>
                <a:spcPct val="100000"/>
              </a:lnSpc>
              <a:spcBef>
                <a:spcPts val="400"/>
              </a:spcBef>
              <a:buClr>
                <a:srgbClr val="0f1b82"/>
              </a:buClr>
              <a:buFont typeface="Courier New"/>
              <a:buChar char="o"/>
            </a:pPr>
            <a:r>
              <a:rPr b="0" lang="fr-FR" sz="2000" spc="-1" strike="noStrike">
                <a:solidFill>
                  <a:srgbClr val="000000"/>
                </a:solidFill>
                <a:latin typeface="Trebuchet MS"/>
              </a:rPr>
              <a:t>Deuxième niveau</a:t>
            </a:r>
            <a:endParaRPr b="0" lang="fr-FR" sz="2000" spc="-1" strike="noStrike">
              <a:latin typeface="Arial"/>
            </a:endParaRPr>
          </a:p>
          <a:p>
            <a:pPr lvl="2" marL="1143000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000" spc="-1" strike="noStrike">
                <a:solidFill>
                  <a:srgbClr val="000000"/>
                </a:solidFill>
                <a:latin typeface="Trebuchet MS"/>
              </a:rPr>
              <a:t>Troisième niveau</a:t>
            </a:r>
            <a:endParaRPr b="0" lang="fr-FR" sz="2000" spc="-1" strike="noStrike">
              <a:latin typeface="Arial"/>
            </a:endParaRPr>
          </a:p>
          <a:p>
            <a:pPr lvl="3" marL="1600200" indent="-22824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1600" spc="-1" strike="noStrike">
                <a:solidFill>
                  <a:srgbClr val="000000"/>
                </a:solidFill>
                <a:latin typeface="Trebuchet MS"/>
              </a:rPr>
              <a:t>Quatrième niveau</a:t>
            </a:r>
            <a:endParaRPr b="0" lang="fr-FR" sz="1600" spc="-1" strike="noStrike">
              <a:latin typeface="Arial"/>
            </a:endParaRPr>
          </a:p>
          <a:p>
            <a:pPr lvl="4" marL="2057400" indent="-22824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Wingdings" charset="2"/>
              <a:buChar char=""/>
            </a:pPr>
            <a:r>
              <a:rPr b="0" lang="fr-FR" sz="1600" spc="-1" strike="noStrike">
                <a:solidFill>
                  <a:srgbClr val="000000"/>
                </a:solidFill>
                <a:latin typeface="Trebuchet MS"/>
              </a:rPr>
              <a:t>Cinquième niveau</a:t>
            </a:r>
            <a:endParaRPr b="0" lang="fr-FR" sz="1600" spc="-1" strike="noStrike">
              <a:latin typeface="Arial"/>
            </a:endParaRPr>
          </a:p>
        </p:txBody>
      </p:sp>
      <p:sp>
        <p:nvSpPr>
          <p:cNvPr id="46" name="Ellipse 9"/>
          <p:cNvSpPr/>
          <p:nvPr/>
        </p:nvSpPr>
        <p:spPr>
          <a:xfrm>
            <a:off x="1646280" y="6517080"/>
            <a:ext cx="61200" cy="45720"/>
          </a:xfrm>
          <a:prstGeom prst="ellipse">
            <a:avLst/>
          </a:prstGeom>
          <a:solidFill>
            <a:srgbClr val="ff9e1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pic>
        <p:nvPicPr>
          <p:cNvPr id="47" name="Image 6" descr="MRM-presentation-PPT-contenu.png"/>
          <p:cNvPicPr/>
          <p:nvPr/>
        </p:nvPicPr>
        <p:blipFill>
          <a:blip r:embed="rId3"/>
          <a:stretch/>
        </p:blipFill>
        <p:spPr>
          <a:xfrm>
            <a:off x="0" y="0"/>
            <a:ext cx="12191760" cy="6856920"/>
          </a:xfrm>
          <a:prstGeom prst="rect">
            <a:avLst/>
          </a:prstGeom>
          <a:ln w="0">
            <a:noFill/>
          </a:ln>
        </p:spPr>
      </p:pic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1363680" y="357120"/>
            <a:ext cx="10218240" cy="1242720"/>
          </a:xfrm>
          <a:prstGeom prst="rect">
            <a:avLst/>
          </a:prstGeom>
        </p:spPr>
        <p:txBody>
          <a:bodyPr lIns="90000" rIns="90000" tIns="45000" bIns="45000">
            <a:normAutofit/>
          </a:bodyPr>
          <a:p>
            <a:pPr>
              <a:lnSpc>
                <a:spcPct val="100000"/>
              </a:lnSpc>
            </a:pPr>
            <a:r>
              <a:rPr b="0" lang="fr-FR" sz="3800" spc="-1" strike="noStrike">
                <a:solidFill>
                  <a:srgbClr val="0f1b82"/>
                </a:solidFill>
                <a:latin typeface="Trebuchet MS"/>
              </a:rPr>
              <a:t>Cliquez et modifiez le titre</a:t>
            </a:r>
            <a:endParaRPr b="0" lang="fr-FR" sz="3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609480" y="1675800"/>
            <a:ext cx="10972440" cy="4525560"/>
          </a:xfrm>
          <a:prstGeom prst="rect">
            <a:avLst/>
          </a:prstGeom>
        </p:spPr>
        <p:txBody>
          <a:bodyPr lIns="90000" rIns="90000" tIns="45000" bIns="45000">
            <a:noAutofit/>
          </a:bodyPr>
          <a:p>
            <a:pPr marL="343080" indent="-342720">
              <a:lnSpc>
                <a:spcPct val="100000"/>
              </a:lnSpc>
              <a:spcBef>
                <a:spcPts val="459"/>
              </a:spcBef>
              <a:buClr>
                <a:srgbClr val="ff9e1b"/>
              </a:buClr>
              <a:buFont typeface="Arial"/>
              <a:buChar char="•"/>
            </a:pPr>
            <a:r>
              <a:rPr b="0" lang="fr-FR" sz="2300" spc="-1" strike="noStrike">
                <a:solidFill>
                  <a:srgbClr val="000000"/>
                </a:solidFill>
                <a:latin typeface="Trebuchet MS"/>
              </a:rPr>
              <a:t>Cliquez pour modifier les styles du texte du masque</a:t>
            </a:r>
            <a:endParaRPr b="0" lang="fr-FR" sz="2300" spc="-1" strike="noStrike">
              <a:solidFill>
                <a:srgbClr val="000000"/>
              </a:solidFill>
              <a:latin typeface="Calibri"/>
            </a:endParaRPr>
          </a:p>
          <a:p>
            <a:pPr lvl="1" marL="743040" indent="-285480">
              <a:lnSpc>
                <a:spcPct val="100000"/>
              </a:lnSpc>
              <a:spcBef>
                <a:spcPts val="400"/>
              </a:spcBef>
              <a:buClr>
                <a:srgbClr val="0f1b82"/>
              </a:buClr>
              <a:buFont typeface="Courier New"/>
              <a:buChar char="o"/>
            </a:pPr>
            <a:r>
              <a:rPr b="0" lang="fr-FR" sz="2000" spc="-1" strike="noStrike">
                <a:solidFill>
                  <a:srgbClr val="000000"/>
                </a:solidFill>
                <a:latin typeface="Trebuchet MS"/>
              </a:rPr>
              <a:t>Deuxième niveau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lvl="2" marL="1143000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000" spc="-1" strike="noStrike">
                <a:solidFill>
                  <a:srgbClr val="000000"/>
                </a:solidFill>
                <a:latin typeface="Trebuchet MS"/>
              </a:rPr>
              <a:t>Troisième niveau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lvl="3" marL="1600200" indent="-22824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1600" spc="-1" strike="noStrike">
                <a:solidFill>
                  <a:srgbClr val="000000"/>
                </a:solidFill>
                <a:latin typeface="Trebuchet MS"/>
              </a:rPr>
              <a:t>Quatrième niveau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  <a:p>
            <a:pPr lvl="4" marL="2057400" indent="-22824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Wingdings" charset="2"/>
              <a:buChar char=""/>
            </a:pPr>
            <a:r>
              <a:rPr b="0" lang="fr-FR" sz="1600" spc="-1" strike="noStrike">
                <a:solidFill>
                  <a:srgbClr val="000000"/>
                </a:solidFill>
                <a:latin typeface="Trebuchet MS"/>
              </a:rPr>
              <a:t>Cinquième niveau</a:t>
            </a:r>
            <a:endParaRPr b="0" lang="fr-FR" sz="16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dt"/>
          </p:nvPr>
        </p:nvSpPr>
        <p:spPr>
          <a:xfrm>
            <a:off x="609480" y="6356520"/>
            <a:ext cx="965160" cy="36468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fld id="{7BFEDE57-9102-4335-B71F-5BFC909FD689}" type="datetime1">
              <a:rPr b="0" lang="fr-FR" sz="1000" spc="-1" strike="noStrike">
                <a:solidFill>
                  <a:srgbClr val="8b8b8b"/>
                </a:solidFill>
                <a:latin typeface="Trebuchet MS"/>
              </a:rPr>
              <a:t>23/09/2021</a:t>
            </a:fld>
            <a:endParaRPr b="0" lang="fr-FR" sz="1000" spc="-1" strike="noStrike">
              <a:latin typeface="Times New Roman"/>
            </a:endParaRPr>
          </a:p>
        </p:txBody>
      </p:sp>
      <p:sp>
        <p:nvSpPr>
          <p:cNvPr id="51" name="PlaceHolder 4"/>
          <p:cNvSpPr>
            <a:spLocks noGrp="1"/>
          </p:cNvSpPr>
          <p:nvPr>
            <p:ph type="ftr"/>
          </p:nvPr>
        </p:nvSpPr>
        <p:spPr>
          <a:xfrm>
            <a:off x="1776240" y="6356520"/>
            <a:ext cx="3860280" cy="36468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r>
              <a:rPr b="0" lang="fr-FR" sz="1000" spc="-1" strike="noStrike">
                <a:solidFill>
                  <a:srgbClr val="8b8b8b"/>
                </a:solidFill>
                <a:latin typeface="Calibri"/>
              </a:rPr>
              <a:t>Titre de la présentation</a:t>
            </a:r>
            <a:endParaRPr b="0" lang="fr-FR" sz="1000" spc="-1" strike="noStrike">
              <a:latin typeface="Times New Roman"/>
            </a:endParaRPr>
          </a:p>
        </p:txBody>
      </p:sp>
      <p:sp>
        <p:nvSpPr>
          <p:cNvPr id="52" name="PlaceHolder 5"/>
          <p:cNvSpPr>
            <a:spLocks noGrp="1"/>
          </p:cNvSpPr>
          <p:nvPr>
            <p:ph type="sldNum"/>
          </p:nvPr>
        </p:nvSpPr>
        <p:spPr>
          <a:xfrm>
            <a:off x="8737560" y="6356520"/>
            <a:ext cx="284436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862E7AFE-84E9-4D4E-B9DA-73799FE3908F}" type="slidenum">
              <a:rPr b="0" lang="fr-FR" sz="1000" spc="-1" strike="noStrike">
                <a:solidFill>
                  <a:srgbClr val="8b8b8b"/>
                </a:solidFill>
                <a:latin typeface="Calibri"/>
              </a:rPr>
              <a:t>&lt;numéro&gt;</a:t>
            </a:fld>
            <a:endParaRPr b="0" lang="fr-FR" sz="1000" spc="-1" strike="noStrike">
              <a:latin typeface="Times New Roman"/>
            </a:endParaRPr>
          </a:p>
        </p:txBody>
      </p:sp>
      <p:sp>
        <p:nvSpPr>
          <p:cNvPr id="53" name="Ellipse 7"/>
          <p:cNvSpPr/>
          <p:nvPr/>
        </p:nvSpPr>
        <p:spPr>
          <a:xfrm>
            <a:off x="1824480" y="6517080"/>
            <a:ext cx="61200" cy="45720"/>
          </a:xfrm>
          <a:prstGeom prst="ellipse">
            <a:avLst/>
          </a:prstGeom>
          <a:solidFill>
            <a:srgbClr val="ff9e1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Image 6" descr="MRM-presentation-PPT-contenu.png"/>
          <p:cNvPicPr/>
          <p:nvPr/>
        </p:nvPicPr>
        <p:blipFill>
          <a:blip r:embed="rId2"/>
          <a:stretch/>
        </p:blipFill>
        <p:spPr>
          <a:xfrm>
            <a:off x="0" y="0"/>
            <a:ext cx="12191760" cy="6856920"/>
          </a:xfrm>
          <a:prstGeom prst="rect">
            <a:avLst/>
          </a:prstGeom>
          <a:ln w="0">
            <a:noFill/>
          </a:ln>
        </p:spPr>
      </p:pic>
      <p:sp>
        <p:nvSpPr>
          <p:cNvPr id="91" name="Titre 1"/>
          <p:cNvSpPr/>
          <p:nvPr/>
        </p:nvSpPr>
        <p:spPr>
          <a:xfrm>
            <a:off x="1363680" y="357120"/>
            <a:ext cx="10218240" cy="1242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>
              <a:lnSpc>
                <a:spcPct val="100000"/>
              </a:lnSpc>
            </a:pPr>
            <a:r>
              <a:rPr b="0" lang="fr-FR" sz="3800" spc="-1" strike="noStrike">
                <a:solidFill>
                  <a:srgbClr val="0f1b82"/>
                </a:solidFill>
                <a:latin typeface="Trebuchet MS"/>
              </a:rPr>
              <a:t>Cliquez et modifiez le titre</a:t>
            </a:r>
            <a:endParaRPr b="0" lang="fr-FR" sz="3800" spc="-1" strike="noStrike">
              <a:latin typeface="Arial"/>
            </a:endParaRPr>
          </a:p>
        </p:txBody>
      </p:sp>
      <p:sp>
        <p:nvSpPr>
          <p:cNvPr id="92" name="Espace réservé du contenu 2"/>
          <p:cNvSpPr/>
          <p:nvPr/>
        </p:nvSpPr>
        <p:spPr>
          <a:xfrm>
            <a:off x="609480" y="1675800"/>
            <a:ext cx="10972440" cy="452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marL="343080" indent="-342720">
              <a:lnSpc>
                <a:spcPct val="100000"/>
              </a:lnSpc>
              <a:spcBef>
                <a:spcPts val="459"/>
              </a:spcBef>
              <a:buClr>
                <a:srgbClr val="ff9e1b"/>
              </a:buClr>
              <a:buFont typeface="Arial"/>
              <a:buChar char="•"/>
            </a:pPr>
            <a:r>
              <a:rPr b="0" lang="fr-FR" sz="2300" spc="-1" strike="noStrike">
                <a:solidFill>
                  <a:srgbClr val="000000"/>
                </a:solidFill>
                <a:latin typeface="Trebuchet MS"/>
              </a:rPr>
              <a:t>Cliquez pour modifier les styles du texte du masque</a:t>
            </a:r>
            <a:endParaRPr b="0" lang="fr-FR" sz="2300" spc="-1" strike="noStrike">
              <a:latin typeface="Arial"/>
            </a:endParaRPr>
          </a:p>
          <a:p>
            <a:pPr lvl="1" marL="743040" indent="-285480">
              <a:lnSpc>
                <a:spcPct val="100000"/>
              </a:lnSpc>
              <a:spcBef>
                <a:spcPts val="400"/>
              </a:spcBef>
              <a:buClr>
                <a:srgbClr val="0f1b82"/>
              </a:buClr>
              <a:buFont typeface="Courier New"/>
              <a:buChar char="o"/>
            </a:pPr>
            <a:r>
              <a:rPr b="0" lang="fr-FR" sz="2000" spc="-1" strike="noStrike">
                <a:solidFill>
                  <a:srgbClr val="000000"/>
                </a:solidFill>
                <a:latin typeface="Trebuchet MS"/>
              </a:rPr>
              <a:t>Deuxième niveau</a:t>
            </a:r>
            <a:endParaRPr b="0" lang="fr-FR" sz="2000" spc="-1" strike="noStrike">
              <a:latin typeface="Arial"/>
            </a:endParaRPr>
          </a:p>
          <a:p>
            <a:pPr lvl="2" marL="1143000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000" spc="-1" strike="noStrike">
                <a:solidFill>
                  <a:srgbClr val="000000"/>
                </a:solidFill>
                <a:latin typeface="Trebuchet MS"/>
              </a:rPr>
              <a:t>Troisième niveau</a:t>
            </a:r>
            <a:endParaRPr b="0" lang="fr-FR" sz="2000" spc="-1" strike="noStrike">
              <a:latin typeface="Arial"/>
            </a:endParaRPr>
          </a:p>
          <a:p>
            <a:pPr lvl="3" marL="1600200" indent="-22824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1600" spc="-1" strike="noStrike">
                <a:solidFill>
                  <a:srgbClr val="000000"/>
                </a:solidFill>
                <a:latin typeface="Trebuchet MS"/>
              </a:rPr>
              <a:t>Quatrième niveau</a:t>
            </a:r>
            <a:endParaRPr b="0" lang="fr-FR" sz="1600" spc="-1" strike="noStrike">
              <a:latin typeface="Arial"/>
            </a:endParaRPr>
          </a:p>
          <a:p>
            <a:pPr lvl="4" marL="2057400" indent="-22824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Wingdings" charset="2"/>
              <a:buChar char=""/>
            </a:pPr>
            <a:r>
              <a:rPr b="0" lang="fr-FR" sz="1600" spc="-1" strike="noStrike">
                <a:solidFill>
                  <a:srgbClr val="000000"/>
                </a:solidFill>
                <a:latin typeface="Trebuchet MS"/>
              </a:rPr>
              <a:t>Cinquième niveau</a:t>
            </a:r>
            <a:endParaRPr b="0" lang="fr-FR" sz="1600" spc="-1" strike="noStrike">
              <a:latin typeface="Arial"/>
            </a:endParaRPr>
          </a:p>
        </p:txBody>
      </p:sp>
      <p:sp>
        <p:nvSpPr>
          <p:cNvPr id="93" name="Ellipse 9"/>
          <p:cNvSpPr/>
          <p:nvPr/>
        </p:nvSpPr>
        <p:spPr>
          <a:xfrm>
            <a:off x="1646280" y="6517080"/>
            <a:ext cx="61200" cy="45720"/>
          </a:xfrm>
          <a:prstGeom prst="ellipse">
            <a:avLst/>
          </a:prstGeom>
          <a:solidFill>
            <a:srgbClr val="ff9e1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pic>
        <p:nvPicPr>
          <p:cNvPr id="94" name="Image 7" descr="MRM-presentation-PPT-4e couverture.png"/>
          <p:cNvPicPr/>
          <p:nvPr/>
        </p:nvPicPr>
        <p:blipFill>
          <a:blip r:embed="rId3"/>
          <a:stretch/>
        </p:blipFill>
        <p:spPr>
          <a:xfrm>
            <a:off x="0" y="0"/>
            <a:ext cx="12191760" cy="6856920"/>
          </a:xfrm>
          <a:prstGeom prst="rect">
            <a:avLst/>
          </a:prstGeom>
          <a:ln w="0">
            <a:noFill/>
          </a:ln>
        </p:spPr>
      </p:pic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fr-FR" sz="1800" spc="-1" strike="noStrike">
                <a:solidFill>
                  <a:srgbClr val="000000"/>
                </a:solidFill>
                <a:latin typeface="Calibri"/>
              </a:rPr>
              <a:t>Cliquez pour éditer le format du texte-titre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solidFill>
                  <a:srgbClr val="000000"/>
                </a:solidFill>
                <a:latin typeface="Calibri"/>
              </a:rPr>
              <a:t>Cliquez pour éditer le format du plan de texte</a:t>
            </a:r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400" spc="-1" strike="noStrike">
                <a:solidFill>
                  <a:srgbClr val="000000"/>
                </a:solidFill>
                <a:latin typeface="Calibri"/>
              </a:rPr>
              <a:t>Second niveau de plan</a:t>
            </a:r>
            <a:endParaRPr b="0" lang="fr-FR" sz="24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Troisième niveau de plan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Quatrième niveau de plan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Cinquième niveau de plan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Sixième niveau de plan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Septième niveau de plan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jpeg"/><Relationship Id="rId7" Type="http://schemas.openxmlformats.org/officeDocument/2006/relationships/image" Target="../media/image12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49.png"/><Relationship Id="rId2" Type="http://schemas.openxmlformats.org/officeDocument/2006/relationships/image" Target="../media/image50.png"/><Relationship Id="rId3" Type="http://schemas.openxmlformats.org/officeDocument/2006/relationships/image" Target="../media/image51.png"/><Relationship Id="rId4" Type="http://schemas.openxmlformats.org/officeDocument/2006/relationships/image" Target="../media/image52.png"/><Relationship Id="rId5" Type="http://schemas.openxmlformats.org/officeDocument/2006/relationships/slideLayout" Target="../slideLayouts/slideLayout13.xml"/><Relationship Id="rId6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53.png"/><Relationship Id="rId2" Type="http://schemas.openxmlformats.org/officeDocument/2006/relationships/image" Target="../media/image54.png"/><Relationship Id="rId3" Type="http://schemas.openxmlformats.org/officeDocument/2006/relationships/image" Target="../media/image55.png"/><Relationship Id="rId4" Type="http://schemas.openxmlformats.org/officeDocument/2006/relationships/image" Target="../media/image56.png"/><Relationship Id="rId5" Type="http://schemas.openxmlformats.org/officeDocument/2006/relationships/image" Target="../media/image57.png"/><Relationship Id="rId6" Type="http://schemas.openxmlformats.org/officeDocument/2006/relationships/image" Target="../media/image58.png"/><Relationship Id="rId7" Type="http://schemas.openxmlformats.org/officeDocument/2006/relationships/slideLayout" Target="../slideLayouts/slideLayout13.xml"/><Relationship Id="rId8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59.png"/><Relationship Id="rId2" Type="http://schemas.openxmlformats.org/officeDocument/2006/relationships/image" Target="../media/image60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61.png"/><Relationship Id="rId2" Type="http://schemas.openxmlformats.org/officeDocument/2006/relationships/image" Target="../media/image62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hyperlink" Target="https://www.observatoire-rhonemediterranee.fr/test-umap-1/" TargetMode="External"/><Relationship Id="rId2" Type="http://schemas.openxmlformats.org/officeDocument/2006/relationships/hyperlink" Target="https://www.observatoire-rhonemediterranee.fr/test-umap-1/" TargetMode="External"/><Relationship Id="rId3" Type="http://schemas.openxmlformats.org/officeDocument/2006/relationships/hyperlink" Target="https://www.observatoire-rhonemediterranee.fr/territoire-et-suivis-bassin-versant-de-laude/" TargetMode="External"/><Relationship Id="rId4" Type="http://schemas.openxmlformats.org/officeDocument/2006/relationships/hyperlink" Target="https://www.observatoire-rhonemediterranee.fr/territoire-et-suivis-bassin-versant-de-laude/" TargetMode="External"/><Relationship Id="rId5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63.png"/><Relationship Id="rId2" Type="http://schemas.openxmlformats.org/officeDocument/2006/relationships/image" Target="../media/image64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1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65.png"/><Relationship Id="rId2" Type="http://schemas.openxmlformats.org/officeDocument/2006/relationships/image" Target="../media/image66.png"/><Relationship Id="rId3" Type="http://schemas.openxmlformats.org/officeDocument/2006/relationships/image" Target="../media/image67.png"/><Relationship Id="rId4" Type="http://schemas.openxmlformats.org/officeDocument/2006/relationships/image" Target="../media/image68.png"/><Relationship Id="rId5" Type="http://schemas.openxmlformats.org/officeDocument/2006/relationships/image" Target="../media/image69.png"/><Relationship Id="rId6" Type="http://schemas.openxmlformats.org/officeDocument/2006/relationships/image" Target="../media/image70.png"/><Relationship Id="rId7" Type="http://schemas.openxmlformats.org/officeDocument/2006/relationships/image" Target="../media/image71.png"/><Relationship Id="rId8" Type="http://schemas.openxmlformats.org/officeDocument/2006/relationships/slideLayout" Target="../slideLayouts/slideLayout13.xml"/><Relationship Id="rId9" Type="http://schemas.openxmlformats.org/officeDocument/2006/relationships/notesSlide" Target="../notesSlides/notesSlide16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72.png"/><Relationship Id="rId2" Type="http://schemas.openxmlformats.org/officeDocument/2006/relationships/image" Target="../media/image73.jpeg"/><Relationship Id="rId3" Type="http://schemas.openxmlformats.org/officeDocument/2006/relationships/image" Target="../media/image74.png"/><Relationship Id="rId4" Type="http://schemas.openxmlformats.org/officeDocument/2006/relationships/image" Target="../media/image75.png"/><Relationship Id="rId5" Type="http://schemas.microsoft.com/office/2007/relationships/hdphoto" Target="../media/hdphoto2.wdp"/><Relationship Id="rId6" Type="http://schemas.openxmlformats.org/officeDocument/2006/relationships/hyperlink" Target="mailto:brmpr.dreal-auvergne-rhone-alpes@developpement-durable.gouv.fr" TargetMode="External"/><Relationship Id="rId7" Type="http://schemas.openxmlformats.org/officeDocument/2006/relationships/image" Target="../media/image76.png"/><Relationship Id="rId8" Type="http://schemas.openxmlformats.org/officeDocument/2006/relationships/slideLayout" Target="../slideLayouts/slideLayout25.xml"/><Relationship Id="rId9" Type="http://schemas.openxmlformats.org/officeDocument/2006/relationships/notesSlide" Target="../notesSlides/notesSlide17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15.png"/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8.wmf"/><Relationship Id="rId6" Type="http://schemas.openxmlformats.org/officeDocument/2006/relationships/image" Target="../media/image19.png"/><Relationship Id="rId7" Type="http://schemas.microsoft.com/office/2007/relationships/hdphoto" Target="../media/hdphoto1.wdp"/><Relationship Id="rId8" Type="http://schemas.openxmlformats.org/officeDocument/2006/relationships/image" Target="../media/image20.png"/><Relationship Id="rId9" Type="http://schemas.openxmlformats.org/officeDocument/2006/relationships/slideLayout" Target="../slideLayouts/slideLayout13.xml"/><Relationship Id="rId10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image" Target="../media/image22.png"/><Relationship Id="rId3" Type="http://schemas.openxmlformats.org/officeDocument/2006/relationships/image" Target="../media/image23.png"/><Relationship Id="rId4" Type="http://schemas.openxmlformats.org/officeDocument/2006/relationships/hyperlink" Target="https://www.observatoire-rhonemediterranee.fr/" TargetMode="External"/><Relationship Id="rId5" Type="http://schemas.openxmlformats.org/officeDocument/2006/relationships/image" Target="../media/image24.png"/><Relationship Id="rId6" Type="http://schemas.openxmlformats.org/officeDocument/2006/relationships/slideLayout" Target="../slideLayouts/slideLayout13.xml"/><Relationship Id="rId7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image" Target="../media/image26.png"/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29.png"/><Relationship Id="rId6" Type="http://schemas.openxmlformats.org/officeDocument/2006/relationships/hyperlink" Target="https://www.observatoire-rhonemediterranee.fr/anguille-europeenne-2/" TargetMode="External"/><Relationship Id="rId7" Type="http://schemas.openxmlformats.org/officeDocument/2006/relationships/slideLayout" Target="../slideLayouts/slideLayout13.xml"/><Relationship Id="rId8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30.png"/><Relationship Id="rId2" Type="http://schemas.openxmlformats.org/officeDocument/2006/relationships/image" Target="../media/image31.png"/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5" Type="http://schemas.openxmlformats.org/officeDocument/2006/relationships/hyperlink" Target="https://www.observatoire-rhonemediterranee.fr/anguille-europeenne-2/" TargetMode="External"/><Relationship Id="rId6" Type="http://schemas.openxmlformats.org/officeDocument/2006/relationships/slideLayout" Target="../slideLayouts/slideLayout13.xml"/><Relationship Id="rId7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34.png"/><Relationship Id="rId2" Type="http://schemas.openxmlformats.org/officeDocument/2006/relationships/image" Target="../media/image35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36.png"/><Relationship Id="rId2" Type="http://schemas.openxmlformats.org/officeDocument/2006/relationships/image" Target="../media/image37.png"/><Relationship Id="rId3" Type="http://schemas.openxmlformats.org/officeDocument/2006/relationships/image" Target="../media/image38.png"/><Relationship Id="rId4" Type="http://schemas.openxmlformats.org/officeDocument/2006/relationships/image" Target="../media/image39.png"/><Relationship Id="rId5" Type="http://schemas.openxmlformats.org/officeDocument/2006/relationships/image" Target="../media/image40.png"/><Relationship Id="rId6" Type="http://schemas.openxmlformats.org/officeDocument/2006/relationships/image" Target="../media/image41.png"/><Relationship Id="rId7" Type="http://schemas.openxmlformats.org/officeDocument/2006/relationships/image" Target="../media/image42.png"/><Relationship Id="rId8" Type="http://schemas.openxmlformats.org/officeDocument/2006/relationships/image" Target="../media/image43.png"/><Relationship Id="rId9" Type="http://schemas.openxmlformats.org/officeDocument/2006/relationships/image" Target="../media/image44.png"/><Relationship Id="rId10" Type="http://schemas.openxmlformats.org/officeDocument/2006/relationships/slideLayout" Target="../slideLayouts/slideLayout13.xml"/><Relationship Id="rId11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45.png"/><Relationship Id="rId2" Type="http://schemas.openxmlformats.org/officeDocument/2006/relationships/image" Target="../media/image46.png"/><Relationship Id="rId3" Type="http://schemas.openxmlformats.org/officeDocument/2006/relationships/image" Target="../media/image47.png"/><Relationship Id="rId4" Type="http://schemas.openxmlformats.org/officeDocument/2006/relationships/image" Target="../media/image48.png"/><Relationship Id="rId5" Type="http://schemas.openxmlformats.org/officeDocument/2006/relationships/slideLayout" Target="../slideLayouts/slideLayout13.xml"/><Relationship Id="rId6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Image 13" descr=""/>
          <p:cNvPicPr/>
          <p:nvPr/>
        </p:nvPicPr>
        <p:blipFill>
          <a:blip r:embed="rId1"/>
          <a:stretch/>
        </p:blipFill>
        <p:spPr>
          <a:xfrm flipH="1">
            <a:off x="360" y="489240"/>
            <a:ext cx="12191760" cy="6367320"/>
          </a:xfrm>
          <a:prstGeom prst="rect">
            <a:avLst/>
          </a:prstGeom>
          <a:ln w="0">
            <a:noFill/>
          </a:ln>
        </p:spPr>
      </p:pic>
      <p:pic>
        <p:nvPicPr>
          <p:cNvPr id="140" name="Image 15" descr="MRM-presentation-PPT-couv.png"/>
          <p:cNvPicPr/>
          <p:nvPr/>
        </p:nvPicPr>
        <p:blipFill>
          <a:blip r:embed="rId2"/>
          <a:stretch/>
        </p:blipFill>
        <p:spPr>
          <a:xfrm>
            <a:off x="0" y="0"/>
            <a:ext cx="12191760" cy="2998800"/>
          </a:xfrm>
          <a:prstGeom prst="rect">
            <a:avLst/>
          </a:prstGeom>
          <a:ln w="0">
            <a:noFill/>
          </a:ln>
          <a:effectLst>
            <a:outerShdw algn="t" blurRad="50760" dir="5400000" dist="38160" rotWithShape="0">
              <a:srgbClr val="000000">
                <a:alpha val="40000"/>
              </a:srgbClr>
            </a:outerShdw>
          </a:effectLst>
        </p:spPr>
      </p:pic>
      <p:sp>
        <p:nvSpPr>
          <p:cNvPr id="141" name="Titre 1"/>
          <p:cNvSpPr/>
          <p:nvPr/>
        </p:nvSpPr>
        <p:spPr>
          <a:xfrm>
            <a:off x="1299960" y="362520"/>
            <a:ext cx="10224000" cy="1095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 fontScale="91000"/>
          </a:bodyPr>
          <a:p>
            <a:pPr algn="ctr">
              <a:lnSpc>
                <a:spcPct val="170000"/>
              </a:lnSpc>
            </a:pPr>
            <a:r>
              <a:rPr b="1" lang="fr-FR" sz="2200" spc="-1" strike="noStrike">
                <a:solidFill>
                  <a:srgbClr val="0f1b82"/>
                </a:solidFill>
                <a:latin typeface="Trebuchet MS"/>
              </a:rPr>
              <a:t>L’OBSERVATOIRE DES POISSONS MIGRATEURS RHÔNE-MEDITERRANNEE : </a:t>
            </a:r>
            <a:br/>
            <a:r>
              <a:rPr b="1" i="1" lang="fr-FR" sz="2000" spc="-1" strike="noStrike">
                <a:solidFill>
                  <a:srgbClr val="00aad7"/>
                </a:solidFill>
                <a:latin typeface="Trebuchet MS"/>
              </a:rPr>
              <a:t>Présentation et fonctionnalités du site internet - Bilan des avancées 2021</a:t>
            </a:r>
            <a:endParaRPr b="0" lang="fr-FR" sz="2000" spc="-1" strike="noStrike">
              <a:latin typeface="Arial"/>
            </a:endParaRPr>
          </a:p>
        </p:txBody>
      </p:sp>
      <p:sp>
        <p:nvSpPr>
          <p:cNvPr id="142" name="Espace réservé de la date 3"/>
          <p:cNvSpPr/>
          <p:nvPr/>
        </p:nvSpPr>
        <p:spPr>
          <a:xfrm>
            <a:off x="82080" y="6507000"/>
            <a:ext cx="3394440" cy="353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fr-FR" sz="1200" spc="-1" strike="noStrike">
                <a:solidFill>
                  <a:srgbClr val="ffffff"/>
                </a:solidFill>
                <a:latin typeface="Calibri"/>
              </a:rPr>
              <a:t>23/09/21 : Conférence Régionale ARFPPMA PACA </a:t>
            </a:r>
            <a:endParaRPr b="0" lang="fr-FR" sz="1200" spc="-1" strike="noStrike">
              <a:latin typeface="Arial"/>
            </a:endParaRPr>
          </a:p>
        </p:txBody>
      </p:sp>
      <p:sp>
        <p:nvSpPr>
          <p:cNvPr id="143" name="Espace réservé du texte 14"/>
          <p:cNvSpPr/>
          <p:nvPr/>
        </p:nvSpPr>
        <p:spPr>
          <a:xfrm>
            <a:off x="3975120" y="187560"/>
            <a:ext cx="5504760" cy="3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44" name="Image 16" descr="MRM-logo_RVB.png"/>
          <p:cNvPicPr/>
          <p:nvPr/>
        </p:nvPicPr>
        <p:blipFill>
          <a:blip r:embed="rId3"/>
          <a:stretch/>
        </p:blipFill>
        <p:spPr>
          <a:xfrm>
            <a:off x="46440" y="46080"/>
            <a:ext cx="1634760" cy="1268640"/>
          </a:xfrm>
          <a:prstGeom prst="rect">
            <a:avLst/>
          </a:prstGeom>
          <a:ln w="0">
            <a:noFill/>
          </a:ln>
          <a:effectLst>
            <a:outerShdw algn="ctr" blurRad="63360" rotWithShape="0" sx="102000" sy="102000">
              <a:schemeClr val="bg1">
                <a:alpha val="40000"/>
              </a:schemeClr>
            </a:outerShdw>
          </a:effectLst>
        </p:spPr>
      </p:pic>
      <p:pic>
        <p:nvPicPr>
          <p:cNvPr id="145" name="Image 6" descr=""/>
          <p:cNvPicPr/>
          <p:nvPr/>
        </p:nvPicPr>
        <p:blipFill>
          <a:blip r:embed="rId4">
            <a:alphaModFix amt="70000"/>
          </a:blip>
          <a:stretch/>
        </p:blipFill>
        <p:spPr>
          <a:xfrm>
            <a:off x="7006680" y="1831680"/>
            <a:ext cx="5198040" cy="5094360"/>
          </a:xfrm>
          <a:prstGeom prst="rect">
            <a:avLst/>
          </a:prstGeom>
          <a:ln w="0">
            <a:noFill/>
          </a:ln>
        </p:spPr>
      </p:pic>
      <p:sp>
        <p:nvSpPr>
          <p:cNvPr id="146" name="Graphique 27"/>
          <p:cNvSpPr/>
          <p:nvPr/>
        </p:nvSpPr>
        <p:spPr>
          <a:xfrm>
            <a:off x="9891360" y="5005080"/>
            <a:ext cx="1064520" cy="353160"/>
          </a:xfrm>
          <a:custGeom>
            <a:avLst/>
            <a:gdLst/>
            <a:ahLst/>
            <a:rect l="l" t="t" r="r" b="b"/>
            <a:pathLst>
              <a:path w="3455280" h="1274605">
                <a:moveTo>
                  <a:pt x="44794" y="197503"/>
                </a:moveTo>
                <a:lnTo>
                  <a:pt x="203611" y="335958"/>
                </a:lnTo>
                <a:lnTo>
                  <a:pt x="301344" y="454053"/>
                </a:lnTo>
                <a:lnTo>
                  <a:pt x="368536" y="529389"/>
                </a:lnTo>
                <a:lnTo>
                  <a:pt x="368536" y="580292"/>
                </a:lnTo>
                <a:lnTo>
                  <a:pt x="346139" y="643411"/>
                </a:lnTo>
                <a:lnTo>
                  <a:pt x="89589" y="836842"/>
                </a:lnTo>
                <a:lnTo>
                  <a:pt x="0" y="926431"/>
                </a:lnTo>
                <a:lnTo>
                  <a:pt x="283019" y="881636"/>
                </a:lnTo>
                <a:lnTo>
                  <a:pt x="511064" y="808336"/>
                </a:lnTo>
                <a:lnTo>
                  <a:pt x="641375" y="726892"/>
                </a:lnTo>
                <a:lnTo>
                  <a:pt x="761506" y="704494"/>
                </a:lnTo>
                <a:lnTo>
                  <a:pt x="824625" y="700422"/>
                </a:lnTo>
                <a:lnTo>
                  <a:pt x="818517" y="733000"/>
                </a:lnTo>
                <a:lnTo>
                  <a:pt x="1091356" y="938647"/>
                </a:lnTo>
                <a:lnTo>
                  <a:pt x="1217594" y="1068958"/>
                </a:lnTo>
                <a:lnTo>
                  <a:pt x="1394736" y="961044"/>
                </a:lnTo>
                <a:lnTo>
                  <a:pt x="1455820" y="944756"/>
                </a:lnTo>
                <a:lnTo>
                  <a:pt x="1506722" y="979369"/>
                </a:lnTo>
                <a:lnTo>
                  <a:pt x="1702189" y="1030272"/>
                </a:lnTo>
                <a:lnTo>
                  <a:pt x="1803995" y="1058778"/>
                </a:lnTo>
                <a:lnTo>
                  <a:pt x="1842681" y="1058778"/>
                </a:lnTo>
                <a:lnTo>
                  <a:pt x="1861006" y="1182981"/>
                </a:lnTo>
                <a:lnTo>
                  <a:pt x="1871186" y="1274606"/>
                </a:lnTo>
                <a:lnTo>
                  <a:pt x="1962811" y="1229811"/>
                </a:lnTo>
                <a:lnTo>
                  <a:pt x="2009642" y="1233883"/>
                </a:lnTo>
                <a:lnTo>
                  <a:pt x="2048328" y="1229811"/>
                </a:lnTo>
                <a:lnTo>
                  <a:pt x="2093122" y="1081175"/>
                </a:lnTo>
                <a:lnTo>
                  <a:pt x="2168459" y="1075067"/>
                </a:lnTo>
                <a:lnTo>
                  <a:pt x="2482020" y="1075067"/>
                </a:lnTo>
                <a:lnTo>
                  <a:pt x="2714136" y="1030272"/>
                </a:lnTo>
                <a:lnTo>
                  <a:pt x="3050095" y="932539"/>
                </a:lnTo>
                <a:lnTo>
                  <a:pt x="3312753" y="865347"/>
                </a:lnTo>
                <a:lnTo>
                  <a:pt x="3436956" y="783903"/>
                </a:lnTo>
                <a:lnTo>
                  <a:pt x="3455281" y="751325"/>
                </a:lnTo>
                <a:lnTo>
                  <a:pt x="3443064" y="722819"/>
                </a:lnTo>
                <a:lnTo>
                  <a:pt x="3455281" y="704494"/>
                </a:lnTo>
                <a:lnTo>
                  <a:pt x="3408450" y="653592"/>
                </a:lnTo>
                <a:lnTo>
                  <a:pt x="3135611" y="494775"/>
                </a:lnTo>
                <a:lnTo>
                  <a:pt x="2811869" y="397042"/>
                </a:lnTo>
                <a:lnTo>
                  <a:pt x="2532922" y="346139"/>
                </a:lnTo>
                <a:lnTo>
                  <a:pt x="2235650" y="323742"/>
                </a:lnTo>
                <a:lnTo>
                  <a:pt x="1918017" y="0"/>
                </a:lnTo>
                <a:lnTo>
                  <a:pt x="1889511" y="10181"/>
                </a:lnTo>
                <a:lnTo>
                  <a:pt x="1842681" y="73300"/>
                </a:lnTo>
                <a:lnTo>
                  <a:pt x="1724586" y="175106"/>
                </a:lnTo>
                <a:lnTo>
                  <a:pt x="1598347" y="244333"/>
                </a:lnTo>
                <a:lnTo>
                  <a:pt x="1588167" y="272839"/>
                </a:lnTo>
                <a:lnTo>
                  <a:pt x="1598347" y="317633"/>
                </a:lnTo>
                <a:lnTo>
                  <a:pt x="1616672" y="329850"/>
                </a:lnTo>
                <a:lnTo>
                  <a:pt x="1610564" y="352247"/>
                </a:lnTo>
                <a:lnTo>
                  <a:pt x="944756" y="443872"/>
                </a:lnTo>
                <a:lnTo>
                  <a:pt x="698386" y="443872"/>
                </a:lnTo>
                <a:lnTo>
                  <a:pt x="533461" y="340031"/>
                </a:lnTo>
                <a:lnTo>
                  <a:pt x="386861" y="254514"/>
                </a:lnTo>
                <a:lnTo>
                  <a:pt x="158817" y="197503"/>
                </a:lnTo>
                <a:close/>
              </a:path>
            </a:pathLst>
          </a:custGeom>
          <a:gradFill rotWithShape="0">
            <a:gsLst>
              <a:gs pos="0">
                <a:srgbClr val="0a3136"/>
              </a:gs>
              <a:gs pos="100000">
                <a:srgbClr val="18737d"/>
              </a:gs>
            </a:gsLst>
            <a:lin ang="8400000"/>
          </a:gradFill>
          <a:ln w="20320">
            <a:noFill/>
          </a:ln>
          <a:effectLst>
            <a:outerShdw algn="tl" blurRad="50760" dir="2700000" dist="37674" rotWithShape="0">
              <a:srgbClr val="000000">
                <a:alpha val="40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147" name="Graphique 28"/>
          <p:cNvSpPr/>
          <p:nvPr/>
        </p:nvSpPr>
        <p:spPr>
          <a:xfrm flipH="1">
            <a:off x="10149120" y="4541760"/>
            <a:ext cx="833400" cy="437400"/>
          </a:xfrm>
          <a:custGeom>
            <a:avLst/>
            <a:gdLst/>
            <a:ahLst/>
            <a:rect l="l" t="t" r="r" b="b"/>
            <a:pathLst>
              <a:path w="1831848" h="905767">
                <a:moveTo>
                  <a:pt x="1831848" y="249190"/>
                </a:moveTo>
                <a:cubicBezTo>
                  <a:pt x="1830805" y="248156"/>
                  <a:pt x="1829761" y="249190"/>
                  <a:pt x="1828718" y="247122"/>
                </a:cubicBezTo>
                <a:cubicBezTo>
                  <a:pt x="1827674" y="245054"/>
                  <a:pt x="1825587" y="245054"/>
                  <a:pt x="1825587" y="244020"/>
                </a:cubicBezTo>
                <a:cubicBezTo>
                  <a:pt x="1825587" y="242986"/>
                  <a:pt x="1823500" y="244020"/>
                  <a:pt x="1822457" y="244020"/>
                </a:cubicBezTo>
                <a:cubicBezTo>
                  <a:pt x="1821413" y="244020"/>
                  <a:pt x="1819326" y="242986"/>
                  <a:pt x="1818282" y="242986"/>
                </a:cubicBezTo>
                <a:cubicBezTo>
                  <a:pt x="1817239" y="241952"/>
                  <a:pt x="1816195" y="241952"/>
                  <a:pt x="1815152" y="240918"/>
                </a:cubicBezTo>
                <a:cubicBezTo>
                  <a:pt x="1814108" y="239884"/>
                  <a:pt x="1812021" y="236782"/>
                  <a:pt x="1812021" y="236782"/>
                </a:cubicBezTo>
                <a:cubicBezTo>
                  <a:pt x="1812021" y="236782"/>
                  <a:pt x="1809934" y="234714"/>
                  <a:pt x="1808890" y="233680"/>
                </a:cubicBezTo>
                <a:cubicBezTo>
                  <a:pt x="1807847" y="232646"/>
                  <a:pt x="1806803" y="232646"/>
                  <a:pt x="1804716" y="231612"/>
                </a:cubicBezTo>
                <a:cubicBezTo>
                  <a:pt x="1802629" y="230578"/>
                  <a:pt x="1799498" y="228510"/>
                  <a:pt x="1799498" y="227476"/>
                </a:cubicBezTo>
                <a:cubicBezTo>
                  <a:pt x="1798455" y="227476"/>
                  <a:pt x="1796368" y="225408"/>
                  <a:pt x="1795324" y="225408"/>
                </a:cubicBezTo>
                <a:cubicBezTo>
                  <a:pt x="1794280" y="224374"/>
                  <a:pt x="1786976" y="219204"/>
                  <a:pt x="1785932" y="219204"/>
                </a:cubicBezTo>
                <a:cubicBezTo>
                  <a:pt x="1784889" y="219204"/>
                  <a:pt x="1783845" y="218170"/>
                  <a:pt x="1782801" y="217136"/>
                </a:cubicBezTo>
                <a:cubicBezTo>
                  <a:pt x="1781758" y="216102"/>
                  <a:pt x="1781758" y="215068"/>
                  <a:pt x="1779671" y="215068"/>
                </a:cubicBezTo>
                <a:cubicBezTo>
                  <a:pt x="1778627" y="215068"/>
                  <a:pt x="1776540" y="214034"/>
                  <a:pt x="1775497" y="214034"/>
                </a:cubicBezTo>
                <a:cubicBezTo>
                  <a:pt x="1774453" y="213000"/>
                  <a:pt x="1773409" y="213000"/>
                  <a:pt x="1772366" y="211966"/>
                </a:cubicBezTo>
                <a:cubicBezTo>
                  <a:pt x="1771322" y="210932"/>
                  <a:pt x="1771322" y="209898"/>
                  <a:pt x="1770279" y="209898"/>
                </a:cubicBezTo>
                <a:cubicBezTo>
                  <a:pt x="1769235" y="209898"/>
                  <a:pt x="1765061" y="207830"/>
                  <a:pt x="1765061" y="207830"/>
                </a:cubicBezTo>
                <a:cubicBezTo>
                  <a:pt x="1765061" y="207830"/>
                  <a:pt x="1764017" y="206796"/>
                  <a:pt x="1762974" y="206796"/>
                </a:cubicBezTo>
                <a:cubicBezTo>
                  <a:pt x="1761930" y="206796"/>
                  <a:pt x="1755669" y="204728"/>
                  <a:pt x="1754625" y="204728"/>
                </a:cubicBezTo>
                <a:cubicBezTo>
                  <a:pt x="1753582" y="204728"/>
                  <a:pt x="1740016" y="201626"/>
                  <a:pt x="1736885" y="200592"/>
                </a:cubicBezTo>
                <a:cubicBezTo>
                  <a:pt x="1733754" y="199558"/>
                  <a:pt x="1713927" y="197490"/>
                  <a:pt x="1709753" y="197490"/>
                </a:cubicBezTo>
                <a:cubicBezTo>
                  <a:pt x="1705578" y="197490"/>
                  <a:pt x="1682620" y="195423"/>
                  <a:pt x="1678446" y="194389"/>
                </a:cubicBezTo>
                <a:cubicBezTo>
                  <a:pt x="1674272" y="193355"/>
                  <a:pt x="1651313" y="190253"/>
                  <a:pt x="1647139" y="190253"/>
                </a:cubicBezTo>
                <a:cubicBezTo>
                  <a:pt x="1642965" y="190253"/>
                  <a:pt x="1632529" y="188185"/>
                  <a:pt x="1629399" y="187151"/>
                </a:cubicBezTo>
                <a:cubicBezTo>
                  <a:pt x="1626268" y="186117"/>
                  <a:pt x="1613746" y="183015"/>
                  <a:pt x="1612702" y="183015"/>
                </a:cubicBezTo>
                <a:cubicBezTo>
                  <a:pt x="1611658" y="183015"/>
                  <a:pt x="1591831" y="177845"/>
                  <a:pt x="1591831" y="176811"/>
                </a:cubicBezTo>
                <a:cubicBezTo>
                  <a:pt x="1590787" y="176811"/>
                  <a:pt x="1558437" y="166471"/>
                  <a:pt x="1558437" y="165437"/>
                </a:cubicBezTo>
                <a:cubicBezTo>
                  <a:pt x="1558437" y="165437"/>
                  <a:pt x="1544871" y="160267"/>
                  <a:pt x="1543827" y="159233"/>
                </a:cubicBezTo>
                <a:cubicBezTo>
                  <a:pt x="1542784" y="158199"/>
                  <a:pt x="1529218" y="151995"/>
                  <a:pt x="1527130" y="150961"/>
                </a:cubicBezTo>
                <a:cubicBezTo>
                  <a:pt x="1525043" y="149927"/>
                  <a:pt x="1515651" y="143723"/>
                  <a:pt x="1514608" y="141656"/>
                </a:cubicBezTo>
                <a:cubicBezTo>
                  <a:pt x="1513564" y="139588"/>
                  <a:pt x="1506259" y="134418"/>
                  <a:pt x="1505216" y="132350"/>
                </a:cubicBezTo>
                <a:cubicBezTo>
                  <a:pt x="1504172" y="131316"/>
                  <a:pt x="1497911" y="124078"/>
                  <a:pt x="1496867" y="123044"/>
                </a:cubicBezTo>
                <a:cubicBezTo>
                  <a:pt x="1495824" y="122010"/>
                  <a:pt x="1485388" y="110636"/>
                  <a:pt x="1484345" y="109602"/>
                </a:cubicBezTo>
                <a:cubicBezTo>
                  <a:pt x="1483301" y="108568"/>
                  <a:pt x="1470778" y="95126"/>
                  <a:pt x="1469735" y="94092"/>
                </a:cubicBezTo>
                <a:cubicBezTo>
                  <a:pt x="1468691" y="93058"/>
                  <a:pt x="1451995" y="77549"/>
                  <a:pt x="1450951" y="76515"/>
                </a:cubicBezTo>
                <a:cubicBezTo>
                  <a:pt x="1449907" y="75481"/>
                  <a:pt x="1440515" y="68243"/>
                  <a:pt x="1440515" y="67209"/>
                </a:cubicBezTo>
                <a:cubicBezTo>
                  <a:pt x="1439472" y="66175"/>
                  <a:pt x="1424862" y="55835"/>
                  <a:pt x="1423818" y="54801"/>
                </a:cubicBezTo>
                <a:cubicBezTo>
                  <a:pt x="1422775" y="53767"/>
                  <a:pt x="1402947" y="42393"/>
                  <a:pt x="1401904" y="42393"/>
                </a:cubicBezTo>
                <a:cubicBezTo>
                  <a:pt x="1400860" y="42393"/>
                  <a:pt x="1383120" y="34121"/>
                  <a:pt x="1382076" y="33087"/>
                </a:cubicBezTo>
                <a:cubicBezTo>
                  <a:pt x="1381033" y="32053"/>
                  <a:pt x="1364336" y="26884"/>
                  <a:pt x="1363292" y="25850"/>
                </a:cubicBezTo>
                <a:cubicBezTo>
                  <a:pt x="1362249" y="24816"/>
                  <a:pt x="1341378" y="18612"/>
                  <a:pt x="1341378" y="18612"/>
                </a:cubicBezTo>
                <a:lnTo>
                  <a:pt x="1314245" y="10340"/>
                </a:lnTo>
                <a:cubicBezTo>
                  <a:pt x="1314245" y="10340"/>
                  <a:pt x="1285026" y="4136"/>
                  <a:pt x="1285026" y="4136"/>
                </a:cubicBezTo>
                <a:cubicBezTo>
                  <a:pt x="1285026" y="4136"/>
                  <a:pt x="1263111" y="1034"/>
                  <a:pt x="1262067" y="1034"/>
                </a:cubicBezTo>
                <a:cubicBezTo>
                  <a:pt x="1261024" y="1034"/>
                  <a:pt x="1249545" y="0"/>
                  <a:pt x="1247458" y="0"/>
                </a:cubicBezTo>
                <a:cubicBezTo>
                  <a:pt x="1246414" y="0"/>
                  <a:pt x="1184844" y="1034"/>
                  <a:pt x="1179627" y="1034"/>
                </a:cubicBezTo>
                <a:cubicBezTo>
                  <a:pt x="1174409" y="1034"/>
                  <a:pt x="1133710" y="11374"/>
                  <a:pt x="1129536" y="13442"/>
                </a:cubicBezTo>
                <a:cubicBezTo>
                  <a:pt x="1125362" y="15510"/>
                  <a:pt x="1106578" y="26884"/>
                  <a:pt x="1105534" y="26884"/>
                </a:cubicBezTo>
                <a:cubicBezTo>
                  <a:pt x="1104491" y="26884"/>
                  <a:pt x="1083620" y="42393"/>
                  <a:pt x="1081532" y="43427"/>
                </a:cubicBezTo>
                <a:cubicBezTo>
                  <a:pt x="1079445" y="44461"/>
                  <a:pt x="1058574" y="62039"/>
                  <a:pt x="1057531" y="64107"/>
                </a:cubicBezTo>
                <a:cubicBezTo>
                  <a:pt x="1056487" y="66175"/>
                  <a:pt x="1045008" y="81685"/>
                  <a:pt x="1041877" y="92024"/>
                </a:cubicBezTo>
                <a:cubicBezTo>
                  <a:pt x="1038747" y="102364"/>
                  <a:pt x="1033529" y="135452"/>
                  <a:pt x="1031442" y="146825"/>
                </a:cubicBezTo>
                <a:cubicBezTo>
                  <a:pt x="1029355" y="158199"/>
                  <a:pt x="1026224" y="204728"/>
                  <a:pt x="1035616" y="224374"/>
                </a:cubicBezTo>
                <a:cubicBezTo>
                  <a:pt x="1045008" y="245054"/>
                  <a:pt x="1046052" y="256427"/>
                  <a:pt x="1043964" y="257461"/>
                </a:cubicBezTo>
                <a:cubicBezTo>
                  <a:pt x="1042921" y="258495"/>
                  <a:pt x="1036660" y="263665"/>
                  <a:pt x="1035616" y="263665"/>
                </a:cubicBezTo>
                <a:cubicBezTo>
                  <a:pt x="1034572" y="263665"/>
                  <a:pt x="1012658" y="270903"/>
                  <a:pt x="1010571" y="270903"/>
                </a:cubicBezTo>
                <a:cubicBezTo>
                  <a:pt x="1008484" y="270903"/>
                  <a:pt x="1000135" y="275039"/>
                  <a:pt x="995961" y="275039"/>
                </a:cubicBezTo>
                <a:cubicBezTo>
                  <a:pt x="991787" y="275039"/>
                  <a:pt x="978220" y="279175"/>
                  <a:pt x="965698" y="279175"/>
                </a:cubicBezTo>
                <a:cubicBezTo>
                  <a:pt x="953175" y="279175"/>
                  <a:pt x="898910" y="279175"/>
                  <a:pt x="893692" y="279175"/>
                </a:cubicBezTo>
                <a:cubicBezTo>
                  <a:pt x="888475" y="279175"/>
                  <a:pt x="859255" y="278141"/>
                  <a:pt x="843602" y="276073"/>
                </a:cubicBezTo>
                <a:cubicBezTo>
                  <a:pt x="827949" y="274005"/>
                  <a:pt x="814382" y="272971"/>
                  <a:pt x="796642" y="268835"/>
                </a:cubicBezTo>
                <a:cubicBezTo>
                  <a:pt x="777858" y="264699"/>
                  <a:pt x="777858" y="262631"/>
                  <a:pt x="764292" y="260563"/>
                </a:cubicBezTo>
                <a:cubicBezTo>
                  <a:pt x="750725" y="258495"/>
                  <a:pt x="725680" y="254359"/>
                  <a:pt x="716288" y="253326"/>
                </a:cubicBezTo>
                <a:cubicBezTo>
                  <a:pt x="706896" y="252292"/>
                  <a:pt x="670372" y="249190"/>
                  <a:pt x="667241" y="249190"/>
                </a:cubicBezTo>
                <a:cubicBezTo>
                  <a:pt x="664110" y="249190"/>
                  <a:pt x="633847" y="244020"/>
                  <a:pt x="609846" y="247122"/>
                </a:cubicBezTo>
                <a:cubicBezTo>
                  <a:pt x="585844" y="250224"/>
                  <a:pt x="551406" y="258495"/>
                  <a:pt x="544102" y="261597"/>
                </a:cubicBezTo>
                <a:cubicBezTo>
                  <a:pt x="538884" y="266767"/>
                  <a:pt x="513838" y="277107"/>
                  <a:pt x="506534" y="281243"/>
                </a:cubicBezTo>
                <a:cubicBezTo>
                  <a:pt x="499229" y="285379"/>
                  <a:pt x="477314" y="299855"/>
                  <a:pt x="476270" y="299855"/>
                </a:cubicBezTo>
                <a:cubicBezTo>
                  <a:pt x="475227" y="300889"/>
                  <a:pt x="449138" y="319500"/>
                  <a:pt x="441833" y="327772"/>
                </a:cubicBezTo>
                <a:cubicBezTo>
                  <a:pt x="434528" y="336044"/>
                  <a:pt x="425136" y="340180"/>
                  <a:pt x="419919" y="350520"/>
                </a:cubicBezTo>
                <a:cubicBezTo>
                  <a:pt x="414701" y="359826"/>
                  <a:pt x="403222" y="379471"/>
                  <a:pt x="401135" y="390845"/>
                </a:cubicBezTo>
                <a:cubicBezTo>
                  <a:pt x="399047" y="402219"/>
                  <a:pt x="392786" y="417729"/>
                  <a:pt x="394873" y="438408"/>
                </a:cubicBezTo>
                <a:cubicBezTo>
                  <a:pt x="396960" y="459088"/>
                  <a:pt x="396960" y="471496"/>
                  <a:pt x="402178" y="484937"/>
                </a:cubicBezTo>
                <a:cubicBezTo>
                  <a:pt x="407396" y="498379"/>
                  <a:pt x="430354" y="535603"/>
                  <a:pt x="438703" y="545942"/>
                </a:cubicBezTo>
                <a:cubicBezTo>
                  <a:pt x="447051" y="556282"/>
                  <a:pt x="466878" y="580064"/>
                  <a:pt x="472096" y="587302"/>
                </a:cubicBezTo>
                <a:cubicBezTo>
                  <a:pt x="477314" y="594539"/>
                  <a:pt x="485662" y="605913"/>
                  <a:pt x="487750" y="607981"/>
                </a:cubicBezTo>
                <a:cubicBezTo>
                  <a:pt x="489837" y="610049"/>
                  <a:pt x="488793" y="612117"/>
                  <a:pt x="487750" y="613151"/>
                </a:cubicBezTo>
                <a:cubicBezTo>
                  <a:pt x="486706" y="614185"/>
                  <a:pt x="484619" y="614185"/>
                  <a:pt x="483575" y="616253"/>
                </a:cubicBezTo>
                <a:cubicBezTo>
                  <a:pt x="483575" y="618321"/>
                  <a:pt x="483575" y="619355"/>
                  <a:pt x="481488" y="620389"/>
                </a:cubicBezTo>
                <a:cubicBezTo>
                  <a:pt x="480445" y="621423"/>
                  <a:pt x="478358" y="621423"/>
                  <a:pt x="476270" y="623491"/>
                </a:cubicBezTo>
                <a:cubicBezTo>
                  <a:pt x="474183" y="624525"/>
                  <a:pt x="472096" y="625559"/>
                  <a:pt x="471053" y="627627"/>
                </a:cubicBezTo>
                <a:cubicBezTo>
                  <a:pt x="470009" y="629695"/>
                  <a:pt x="468966" y="630729"/>
                  <a:pt x="467922" y="631763"/>
                </a:cubicBezTo>
                <a:cubicBezTo>
                  <a:pt x="466878" y="632797"/>
                  <a:pt x="459574" y="636933"/>
                  <a:pt x="458530" y="639001"/>
                </a:cubicBezTo>
                <a:cubicBezTo>
                  <a:pt x="457486" y="641069"/>
                  <a:pt x="455399" y="643137"/>
                  <a:pt x="454356" y="644171"/>
                </a:cubicBezTo>
                <a:cubicBezTo>
                  <a:pt x="452269" y="645205"/>
                  <a:pt x="450182" y="643137"/>
                  <a:pt x="447051" y="645205"/>
                </a:cubicBezTo>
                <a:cubicBezTo>
                  <a:pt x="443920" y="646239"/>
                  <a:pt x="443920" y="648307"/>
                  <a:pt x="440790" y="649341"/>
                </a:cubicBezTo>
                <a:cubicBezTo>
                  <a:pt x="437659" y="650374"/>
                  <a:pt x="435572" y="650374"/>
                  <a:pt x="432441" y="651408"/>
                </a:cubicBezTo>
                <a:cubicBezTo>
                  <a:pt x="429310" y="652442"/>
                  <a:pt x="399047" y="663816"/>
                  <a:pt x="398004" y="664850"/>
                </a:cubicBezTo>
                <a:cubicBezTo>
                  <a:pt x="396960" y="664850"/>
                  <a:pt x="354175" y="677258"/>
                  <a:pt x="334347" y="683462"/>
                </a:cubicBezTo>
                <a:cubicBezTo>
                  <a:pt x="314519" y="689666"/>
                  <a:pt x="245645" y="713447"/>
                  <a:pt x="229991" y="719651"/>
                </a:cubicBezTo>
                <a:cubicBezTo>
                  <a:pt x="214338" y="725855"/>
                  <a:pt x="181988" y="737229"/>
                  <a:pt x="170509" y="741365"/>
                </a:cubicBezTo>
                <a:cubicBezTo>
                  <a:pt x="159030" y="746535"/>
                  <a:pt x="143376" y="754807"/>
                  <a:pt x="132941" y="763078"/>
                </a:cubicBezTo>
                <a:cubicBezTo>
                  <a:pt x="122505" y="771350"/>
                  <a:pt x="112070" y="780656"/>
                  <a:pt x="108939" y="784792"/>
                </a:cubicBezTo>
                <a:cubicBezTo>
                  <a:pt x="105808" y="788928"/>
                  <a:pt x="97460" y="793064"/>
                  <a:pt x="91199" y="799268"/>
                </a:cubicBezTo>
                <a:cubicBezTo>
                  <a:pt x="84937" y="805472"/>
                  <a:pt x="60936" y="825117"/>
                  <a:pt x="59892" y="826151"/>
                </a:cubicBezTo>
                <a:cubicBezTo>
                  <a:pt x="58848" y="827185"/>
                  <a:pt x="53631" y="830287"/>
                  <a:pt x="51544" y="831321"/>
                </a:cubicBezTo>
                <a:cubicBezTo>
                  <a:pt x="48413" y="832355"/>
                  <a:pt x="47369" y="834423"/>
                  <a:pt x="47369" y="834423"/>
                </a:cubicBezTo>
                <a:cubicBezTo>
                  <a:pt x="46326" y="835457"/>
                  <a:pt x="44239" y="836491"/>
                  <a:pt x="43195" y="837525"/>
                </a:cubicBezTo>
                <a:cubicBezTo>
                  <a:pt x="42152" y="838559"/>
                  <a:pt x="43195" y="840627"/>
                  <a:pt x="39021" y="841661"/>
                </a:cubicBezTo>
                <a:cubicBezTo>
                  <a:pt x="34847" y="843729"/>
                  <a:pt x="28585" y="847865"/>
                  <a:pt x="27542" y="847865"/>
                </a:cubicBezTo>
                <a:cubicBezTo>
                  <a:pt x="26498" y="847865"/>
                  <a:pt x="22324" y="852001"/>
                  <a:pt x="19193" y="855103"/>
                </a:cubicBezTo>
                <a:cubicBezTo>
                  <a:pt x="16063" y="858205"/>
                  <a:pt x="13976" y="862341"/>
                  <a:pt x="12932" y="863375"/>
                </a:cubicBezTo>
                <a:cubicBezTo>
                  <a:pt x="11888" y="864409"/>
                  <a:pt x="10845" y="869579"/>
                  <a:pt x="9801" y="870613"/>
                </a:cubicBezTo>
                <a:cubicBezTo>
                  <a:pt x="9801" y="871647"/>
                  <a:pt x="8758" y="873714"/>
                  <a:pt x="6671" y="875782"/>
                </a:cubicBezTo>
                <a:cubicBezTo>
                  <a:pt x="5627" y="876816"/>
                  <a:pt x="1453" y="876816"/>
                  <a:pt x="409" y="879918"/>
                </a:cubicBezTo>
                <a:cubicBezTo>
                  <a:pt x="-634" y="883020"/>
                  <a:pt x="409" y="888190"/>
                  <a:pt x="2496" y="891292"/>
                </a:cubicBezTo>
                <a:cubicBezTo>
                  <a:pt x="4584" y="894394"/>
                  <a:pt x="16063" y="900598"/>
                  <a:pt x="21280" y="902666"/>
                </a:cubicBezTo>
                <a:cubicBezTo>
                  <a:pt x="26498" y="904734"/>
                  <a:pt x="30672" y="905768"/>
                  <a:pt x="34847" y="905768"/>
                </a:cubicBezTo>
                <a:cubicBezTo>
                  <a:pt x="39021" y="905768"/>
                  <a:pt x="61979" y="904734"/>
                  <a:pt x="72415" y="903700"/>
                </a:cubicBezTo>
                <a:cubicBezTo>
                  <a:pt x="82850" y="902666"/>
                  <a:pt x="130854" y="896462"/>
                  <a:pt x="138159" y="895428"/>
                </a:cubicBezTo>
                <a:cubicBezTo>
                  <a:pt x="145464" y="894394"/>
                  <a:pt x="163204" y="891292"/>
                  <a:pt x="165291" y="890258"/>
                </a:cubicBezTo>
                <a:cubicBezTo>
                  <a:pt x="167378" y="889224"/>
                  <a:pt x="171552" y="886122"/>
                  <a:pt x="172596" y="886122"/>
                </a:cubicBezTo>
                <a:cubicBezTo>
                  <a:pt x="173640" y="886122"/>
                  <a:pt x="176770" y="886122"/>
                  <a:pt x="178857" y="886122"/>
                </a:cubicBezTo>
                <a:cubicBezTo>
                  <a:pt x="180944" y="886122"/>
                  <a:pt x="188249" y="883020"/>
                  <a:pt x="189293" y="883020"/>
                </a:cubicBezTo>
                <a:cubicBezTo>
                  <a:pt x="190336" y="883020"/>
                  <a:pt x="198685" y="880952"/>
                  <a:pt x="199728" y="879918"/>
                </a:cubicBezTo>
                <a:cubicBezTo>
                  <a:pt x="200772" y="878884"/>
                  <a:pt x="225817" y="872681"/>
                  <a:pt x="233122" y="870613"/>
                </a:cubicBezTo>
                <a:cubicBezTo>
                  <a:pt x="240427" y="868545"/>
                  <a:pt x="251906" y="866477"/>
                  <a:pt x="256080" y="864409"/>
                </a:cubicBezTo>
                <a:cubicBezTo>
                  <a:pt x="260255" y="863375"/>
                  <a:pt x="281126" y="860273"/>
                  <a:pt x="287387" y="859239"/>
                </a:cubicBezTo>
                <a:cubicBezTo>
                  <a:pt x="293648" y="858205"/>
                  <a:pt x="313476" y="854069"/>
                  <a:pt x="316607" y="854069"/>
                </a:cubicBezTo>
                <a:cubicBezTo>
                  <a:pt x="319737" y="854069"/>
                  <a:pt x="328086" y="850967"/>
                  <a:pt x="332260" y="850967"/>
                </a:cubicBezTo>
                <a:cubicBezTo>
                  <a:pt x="336434" y="850967"/>
                  <a:pt x="343739" y="850967"/>
                  <a:pt x="344783" y="849933"/>
                </a:cubicBezTo>
                <a:cubicBezTo>
                  <a:pt x="345826" y="848899"/>
                  <a:pt x="364610" y="844763"/>
                  <a:pt x="366697" y="843729"/>
                </a:cubicBezTo>
                <a:cubicBezTo>
                  <a:pt x="368784" y="842695"/>
                  <a:pt x="378176" y="841661"/>
                  <a:pt x="381307" y="840627"/>
                </a:cubicBezTo>
                <a:cubicBezTo>
                  <a:pt x="384438" y="839593"/>
                  <a:pt x="391743" y="837525"/>
                  <a:pt x="394873" y="836491"/>
                </a:cubicBezTo>
                <a:cubicBezTo>
                  <a:pt x="398004" y="836491"/>
                  <a:pt x="408439" y="833389"/>
                  <a:pt x="412614" y="833389"/>
                </a:cubicBezTo>
                <a:cubicBezTo>
                  <a:pt x="417831" y="832355"/>
                  <a:pt x="425136" y="829253"/>
                  <a:pt x="427223" y="829253"/>
                </a:cubicBezTo>
                <a:cubicBezTo>
                  <a:pt x="429310" y="829253"/>
                  <a:pt x="432441" y="826151"/>
                  <a:pt x="434528" y="825117"/>
                </a:cubicBezTo>
                <a:cubicBezTo>
                  <a:pt x="436615" y="824083"/>
                  <a:pt x="439746" y="820981"/>
                  <a:pt x="442877" y="817880"/>
                </a:cubicBezTo>
                <a:cubicBezTo>
                  <a:pt x="446007" y="814778"/>
                  <a:pt x="448095" y="811676"/>
                  <a:pt x="450182" y="810642"/>
                </a:cubicBezTo>
                <a:cubicBezTo>
                  <a:pt x="453312" y="809608"/>
                  <a:pt x="456443" y="806506"/>
                  <a:pt x="458530" y="806506"/>
                </a:cubicBezTo>
                <a:cubicBezTo>
                  <a:pt x="460617" y="806506"/>
                  <a:pt x="465835" y="804438"/>
                  <a:pt x="467922" y="804438"/>
                </a:cubicBezTo>
                <a:cubicBezTo>
                  <a:pt x="470009" y="804438"/>
                  <a:pt x="484619" y="812710"/>
                  <a:pt x="485662" y="813744"/>
                </a:cubicBezTo>
                <a:cubicBezTo>
                  <a:pt x="487750" y="814778"/>
                  <a:pt x="501316" y="824083"/>
                  <a:pt x="506534" y="825117"/>
                </a:cubicBezTo>
                <a:cubicBezTo>
                  <a:pt x="511751" y="826151"/>
                  <a:pt x="519056" y="828219"/>
                  <a:pt x="524274" y="829253"/>
                </a:cubicBezTo>
                <a:cubicBezTo>
                  <a:pt x="529492" y="830287"/>
                  <a:pt x="540971" y="831321"/>
                  <a:pt x="547232" y="832355"/>
                </a:cubicBezTo>
                <a:cubicBezTo>
                  <a:pt x="553494" y="833389"/>
                  <a:pt x="559755" y="835457"/>
                  <a:pt x="562886" y="835457"/>
                </a:cubicBezTo>
                <a:cubicBezTo>
                  <a:pt x="566016" y="835457"/>
                  <a:pt x="571234" y="834423"/>
                  <a:pt x="575408" y="834423"/>
                </a:cubicBezTo>
                <a:cubicBezTo>
                  <a:pt x="578539" y="834423"/>
                  <a:pt x="590018" y="832355"/>
                  <a:pt x="591062" y="832355"/>
                </a:cubicBezTo>
                <a:cubicBezTo>
                  <a:pt x="592105" y="832355"/>
                  <a:pt x="595236" y="829253"/>
                  <a:pt x="595236" y="829253"/>
                </a:cubicBezTo>
                <a:cubicBezTo>
                  <a:pt x="595236" y="829253"/>
                  <a:pt x="580626" y="827185"/>
                  <a:pt x="578539" y="826151"/>
                </a:cubicBezTo>
                <a:cubicBezTo>
                  <a:pt x="576452" y="825117"/>
                  <a:pt x="566016" y="824083"/>
                  <a:pt x="562886" y="824083"/>
                </a:cubicBezTo>
                <a:cubicBezTo>
                  <a:pt x="559755" y="824083"/>
                  <a:pt x="555581" y="825117"/>
                  <a:pt x="553494" y="824083"/>
                </a:cubicBezTo>
                <a:cubicBezTo>
                  <a:pt x="551406" y="823049"/>
                  <a:pt x="523230" y="809608"/>
                  <a:pt x="520100" y="807540"/>
                </a:cubicBezTo>
                <a:cubicBezTo>
                  <a:pt x="516969" y="805472"/>
                  <a:pt x="505490" y="799268"/>
                  <a:pt x="502359" y="797200"/>
                </a:cubicBezTo>
                <a:cubicBezTo>
                  <a:pt x="499229" y="795132"/>
                  <a:pt x="494011" y="793064"/>
                  <a:pt x="494011" y="793064"/>
                </a:cubicBezTo>
                <a:cubicBezTo>
                  <a:pt x="494011" y="793064"/>
                  <a:pt x="516969" y="782724"/>
                  <a:pt x="525318" y="777554"/>
                </a:cubicBezTo>
                <a:cubicBezTo>
                  <a:pt x="533666" y="772384"/>
                  <a:pt x="572278" y="746535"/>
                  <a:pt x="578539" y="741365"/>
                </a:cubicBezTo>
                <a:cubicBezTo>
                  <a:pt x="584800" y="735161"/>
                  <a:pt x="592105" y="729991"/>
                  <a:pt x="598366" y="723787"/>
                </a:cubicBezTo>
                <a:cubicBezTo>
                  <a:pt x="604628" y="717583"/>
                  <a:pt x="620281" y="698972"/>
                  <a:pt x="623412" y="692768"/>
                </a:cubicBezTo>
                <a:cubicBezTo>
                  <a:pt x="627586" y="686564"/>
                  <a:pt x="641152" y="663816"/>
                  <a:pt x="643239" y="655544"/>
                </a:cubicBezTo>
                <a:cubicBezTo>
                  <a:pt x="645326" y="647273"/>
                  <a:pt x="648457" y="634865"/>
                  <a:pt x="648457" y="626593"/>
                </a:cubicBezTo>
                <a:cubicBezTo>
                  <a:pt x="648457" y="618321"/>
                  <a:pt x="648457" y="591438"/>
                  <a:pt x="645326" y="581098"/>
                </a:cubicBezTo>
                <a:cubicBezTo>
                  <a:pt x="642196" y="569724"/>
                  <a:pt x="627586" y="534569"/>
                  <a:pt x="620281" y="523195"/>
                </a:cubicBezTo>
                <a:cubicBezTo>
                  <a:pt x="614020" y="511821"/>
                  <a:pt x="596279" y="491141"/>
                  <a:pt x="590018" y="482869"/>
                </a:cubicBezTo>
                <a:cubicBezTo>
                  <a:pt x="583757" y="474598"/>
                  <a:pt x="579582" y="466326"/>
                  <a:pt x="578539" y="464258"/>
                </a:cubicBezTo>
                <a:cubicBezTo>
                  <a:pt x="577495" y="462190"/>
                  <a:pt x="573321" y="457020"/>
                  <a:pt x="572278" y="455986"/>
                </a:cubicBezTo>
                <a:cubicBezTo>
                  <a:pt x="571234" y="453918"/>
                  <a:pt x="570190" y="450816"/>
                  <a:pt x="570190" y="449782"/>
                </a:cubicBezTo>
                <a:cubicBezTo>
                  <a:pt x="570190" y="448748"/>
                  <a:pt x="571234" y="442544"/>
                  <a:pt x="581670" y="437374"/>
                </a:cubicBezTo>
                <a:cubicBezTo>
                  <a:pt x="592105" y="433238"/>
                  <a:pt x="603584" y="430136"/>
                  <a:pt x="617150" y="427034"/>
                </a:cubicBezTo>
                <a:cubicBezTo>
                  <a:pt x="630717" y="423932"/>
                  <a:pt x="633847" y="421865"/>
                  <a:pt x="654718" y="422898"/>
                </a:cubicBezTo>
                <a:cubicBezTo>
                  <a:pt x="675589" y="422898"/>
                  <a:pt x="690199" y="426000"/>
                  <a:pt x="702722" y="427034"/>
                </a:cubicBezTo>
                <a:cubicBezTo>
                  <a:pt x="715245" y="427034"/>
                  <a:pt x="755943" y="433238"/>
                  <a:pt x="758030" y="433238"/>
                </a:cubicBezTo>
                <a:cubicBezTo>
                  <a:pt x="760117" y="433238"/>
                  <a:pt x="778901" y="433238"/>
                  <a:pt x="784119" y="433238"/>
                </a:cubicBezTo>
                <a:cubicBezTo>
                  <a:pt x="790381" y="434272"/>
                  <a:pt x="794555" y="435306"/>
                  <a:pt x="801860" y="436340"/>
                </a:cubicBezTo>
                <a:cubicBezTo>
                  <a:pt x="809165" y="437374"/>
                  <a:pt x="824818" y="438408"/>
                  <a:pt x="828992" y="439442"/>
                </a:cubicBezTo>
                <a:cubicBezTo>
                  <a:pt x="833166" y="440476"/>
                  <a:pt x="849863" y="441510"/>
                  <a:pt x="849863" y="441510"/>
                </a:cubicBezTo>
                <a:cubicBezTo>
                  <a:pt x="849863" y="441510"/>
                  <a:pt x="874909" y="444612"/>
                  <a:pt x="882213" y="444612"/>
                </a:cubicBezTo>
                <a:cubicBezTo>
                  <a:pt x="889518" y="444612"/>
                  <a:pt x="930217" y="444612"/>
                  <a:pt x="941696" y="443578"/>
                </a:cubicBezTo>
                <a:cubicBezTo>
                  <a:pt x="953175" y="443578"/>
                  <a:pt x="981351" y="440476"/>
                  <a:pt x="987612" y="439442"/>
                </a:cubicBezTo>
                <a:cubicBezTo>
                  <a:pt x="993874" y="438408"/>
                  <a:pt x="1026224" y="433238"/>
                  <a:pt x="1036660" y="431170"/>
                </a:cubicBezTo>
                <a:cubicBezTo>
                  <a:pt x="1048139" y="429102"/>
                  <a:pt x="1056487" y="426000"/>
                  <a:pt x="1061705" y="423932"/>
                </a:cubicBezTo>
                <a:cubicBezTo>
                  <a:pt x="1066923" y="421865"/>
                  <a:pt x="1102404" y="405321"/>
                  <a:pt x="1111796" y="400151"/>
                </a:cubicBezTo>
                <a:cubicBezTo>
                  <a:pt x="1121188" y="394981"/>
                  <a:pt x="1135797" y="381539"/>
                  <a:pt x="1139971" y="377403"/>
                </a:cubicBezTo>
                <a:cubicBezTo>
                  <a:pt x="1143102" y="373267"/>
                  <a:pt x="1153538" y="364996"/>
                  <a:pt x="1162930" y="351554"/>
                </a:cubicBezTo>
                <a:cubicBezTo>
                  <a:pt x="1171278" y="337078"/>
                  <a:pt x="1175452" y="328806"/>
                  <a:pt x="1177540" y="318466"/>
                </a:cubicBezTo>
                <a:cubicBezTo>
                  <a:pt x="1179627" y="308127"/>
                  <a:pt x="1180670" y="290549"/>
                  <a:pt x="1179627" y="280209"/>
                </a:cubicBezTo>
                <a:cubicBezTo>
                  <a:pt x="1178583" y="269869"/>
                  <a:pt x="1181714" y="252292"/>
                  <a:pt x="1180670" y="244020"/>
                </a:cubicBezTo>
                <a:cubicBezTo>
                  <a:pt x="1180670" y="235748"/>
                  <a:pt x="1175452" y="217136"/>
                  <a:pt x="1173365" y="213000"/>
                </a:cubicBezTo>
                <a:cubicBezTo>
                  <a:pt x="1171278" y="208864"/>
                  <a:pt x="1167104" y="200592"/>
                  <a:pt x="1165017" y="197490"/>
                </a:cubicBezTo>
                <a:cubicBezTo>
                  <a:pt x="1163973" y="194389"/>
                  <a:pt x="1159799" y="188185"/>
                  <a:pt x="1157712" y="186117"/>
                </a:cubicBezTo>
                <a:cubicBezTo>
                  <a:pt x="1155625" y="184049"/>
                  <a:pt x="1151451" y="177845"/>
                  <a:pt x="1150407" y="175777"/>
                </a:cubicBezTo>
                <a:cubicBezTo>
                  <a:pt x="1149363" y="173709"/>
                  <a:pt x="1143102" y="164403"/>
                  <a:pt x="1143102" y="163369"/>
                </a:cubicBezTo>
                <a:cubicBezTo>
                  <a:pt x="1143102" y="162335"/>
                  <a:pt x="1142059" y="154063"/>
                  <a:pt x="1142059" y="154063"/>
                </a:cubicBezTo>
                <a:cubicBezTo>
                  <a:pt x="1142059" y="154063"/>
                  <a:pt x="1157712" y="146825"/>
                  <a:pt x="1167104" y="143723"/>
                </a:cubicBezTo>
                <a:cubicBezTo>
                  <a:pt x="1176496" y="140621"/>
                  <a:pt x="1191106" y="137520"/>
                  <a:pt x="1199454" y="136486"/>
                </a:cubicBezTo>
                <a:cubicBezTo>
                  <a:pt x="1207803" y="135452"/>
                  <a:pt x="1244327" y="133384"/>
                  <a:pt x="1244327" y="133384"/>
                </a:cubicBezTo>
                <a:lnTo>
                  <a:pt x="1288156" y="136486"/>
                </a:lnTo>
                <a:lnTo>
                  <a:pt x="1321550" y="142689"/>
                </a:lnTo>
                <a:cubicBezTo>
                  <a:pt x="1321550" y="142689"/>
                  <a:pt x="1345552" y="150961"/>
                  <a:pt x="1347639" y="151995"/>
                </a:cubicBezTo>
                <a:cubicBezTo>
                  <a:pt x="1349726" y="154063"/>
                  <a:pt x="1368510" y="165437"/>
                  <a:pt x="1369554" y="165437"/>
                </a:cubicBezTo>
                <a:cubicBezTo>
                  <a:pt x="1370597" y="165437"/>
                  <a:pt x="1385207" y="180947"/>
                  <a:pt x="1386251" y="184049"/>
                </a:cubicBezTo>
                <a:cubicBezTo>
                  <a:pt x="1387294" y="187151"/>
                  <a:pt x="1395642" y="199558"/>
                  <a:pt x="1397730" y="202660"/>
                </a:cubicBezTo>
                <a:cubicBezTo>
                  <a:pt x="1399817" y="205762"/>
                  <a:pt x="1405035" y="211966"/>
                  <a:pt x="1406078" y="213000"/>
                </a:cubicBezTo>
                <a:cubicBezTo>
                  <a:pt x="1407122" y="214034"/>
                  <a:pt x="1410252" y="221272"/>
                  <a:pt x="1412339" y="222306"/>
                </a:cubicBezTo>
                <a:cubicBezTo>
                  <a:pt x="1414426" y="223340"/>
                  <a:pt x="1422775" y="230578"/>
                  <a:pt x="1422775" y="230578"/>
                </a:cubicBezTo>
                <a:cubicBezTo>
                  <a:pt x="1422775" y="230578"/>
                  <a:pt x="1426949" y="236782"/>
                  <a:pt x="1433211" y="239884"/>
                </a:cubicBezTo>
                <a:cubicBezTo>
                  <a:pt x="1439472" y="242986"/>
                  <a:pt x="1460343" y="252292"/>
                  <a:pt x="1467648" y="255393"/>
                </a:cubicBezTo>
                <a:cubicBezTo>
                  <a:pt x="1473909" y="258495"/>
                  <a:pt x="1498954" y="268835"/>
                  <a:pt x="1507303" y="270903"/>
                </a:cubicBezTo>
                <a:cubicBezTo>
                  <a:pt x="1515651" y="272971"/>
                  <a:pt x="1552176" y="281243"/>
                  <a:pt x="1558437" y="281243"/>
                </a:cubicBezTo>
                <a:cubicBezTo>
                  <a:pt x="1564698" y="282277"/>
                  <a:pt x="1586613" y="285379"/>
                  <a:pt x="1592874" y="286413"/>
                </a:cubicBezTo>
                <a:cubicBezTo>
                  <a:pt x="1599136" y="286413"/>
                  <a:pt x="1626268" y="289515"/>
                  <a:pt x="1635660" y="289515"/>
                </a:cubicBezTo>
                <a:cubicBezTo>
                  <a:pt x="1645052" y="289515"/>
                  <a:pt x="1696186" y="289515"/>
                  <a:pt x="1703491" y="289515"/>
                </a:cubicBezTo>
                <a:cubicBezTo>
                  <a:pt x="1710796" y="289515"/>
                  <a:pt x="1729580" y="287447"/>
                  <a:pt x="1736885" y="287447"/>
                </a:cubicBezTo>
                <a:cubicBezTo>
                  <a:pt x="1744190" y="286413"/>
                  <a:pt x="1761930" y="282277"/>
                  <a:pt x="1765061" y="282277"/>
                </a:cubicBezTo>
                <a:cubicBezTo>
                  <a:pt x="1768192" y="282277"/>
                  <a:pt x="1781758" y="278141"/>
                  <a:pt x="1782801" y="277107"/>
                </a:cubicBezTo>
                <a:cubicBezTo>
                  <a:pt x="1783845" y="276073"/>
                  <a:pt x="1792193" y="270903"/>
                  <a:pt x="1794280" y="268835"/>
                </a:cubicBezTo>
                <a:cubicBezTo>
                  <a:pt x="1796368" y="267801"/>
                  <a:pt x="1799498" y="264699"/>
                  <a:pt x="1803673" y="263665"/>
                </a:cubicBezTo>
                <a:cubicBezTo>
                  <a:pt x="1807847" y="262631"/>
                  <a:pt x="1813064" y="259529"/>
                  <a:pt x="1813064" y="259529"/>
                </a:cubicBezTo>
                <a:cubicBezTo>
                  <a:pt x="1813064" y="259529"/>
                  <a:pt x="1831848" y="249190"/>
                  <a:pt x="1831848" y="249190"/>
                </a:cubicBezTo>
                <a:close/>
              </a:path>
            </a:pathLst>
          </a:custGeom>
          <a:gradFill rotWithShape="0">
            <a:gsLst>
              <a:gs pos="0">
                <a:srgbClr val="0a3136"/>
              </a:gs>
              <a:gs pos="100000">
                <a:srgbClr val="18737d"/>
              </a:gs>
            </a:gsLst>
            <a:lin ang="16200000"/>
          </a:gradFill>
          <a:ln w="10425">
            <a:noFill/>
          </a:ln>
          <a:effectLst>
            <a:outerShdw algn="tl" blurRad="50760" dir="2700000" dist="37674" rotWithShape="0">
              <a:srgbClr val="000000">
                <a:alpha val="40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148" name="Graphique 29"/>
          <p:cNvSpPr/>
          <p:nvPr/>
        </p:nvSpPr>
        <p:spPr>
          <a:xfrm>
            <a:off x="10330560" y="5500800"/>
            <a:ext cx="833400" cy="344160"/>
          </a:xfrm>
          <a:custGeom>
            <a:avLst/>
            <a:gdLst/>
            <a:ahLst/>
            <a:rect l="l" t="t" r="r" b="b"/>
            <a:pathLst>
              <a:path w="1618297" h="505777">
                <a:moveTo>
                  <a:pt x="546735" y="0"/>
                </a:moveTo>
                <a:lnTo>
                  <a:pt x="502920" y="5715"/>
                </a:lnTo>
                <a:lnTo>
                  <a:pt x="470535" y="11430"/>
                </a:lnTo>
                <a:lnTo>
                  <a:pt x="452438" y="22860"/>
                </a:lnTo>
                <a:lnTo>
                  <a:pt x="423863" y="55245"/>
                </a:lnTo>
                <a:lnTo>
                  <a:pt x="353378" y="84773"/>
                </a:lnTo>
                <a:lnTo>
                  <a:pt x="210503" y="166688"/>
                </a:lnTo>
                <a:lnTo>
                  <a:pt x="96202" y="251460"/>
                </a:lnTo>
                <a:lnTo>
                  <a:pt x="17145" y="344805"/>
                </a:lnTo>
                <a:lnTo>
                  <a:pt x="0" y="418148"/>
                </a:lnTo>
                <a:lnTo>
                  <a:pt x="17145" y="452438"/>
                </a:lnTo>
                <a:lnTo>
                  <a:pt x="73343" y="490538"/>
                </a:lnTo>
                <a:lnTo>
                  <a:pt x="199073" y="505778"/>
                </a:lnTo>
                <a:lnTo>
                  <a:pt x="391478" y="473392"/>
                </a:lnTo>
                <a:lnTo>
                  <a:pt x="709613" y="391478"/>
                </a:lnTo>
                <a:lnTo>
                  <a:pt x="922973" y="330517"/>
                </a:lnTo>
                <a:lnTo>
                  <a:pt x="1163003" y="248602"/>
                </a:lnTo>
                <a:lnTo>
                  <a:pt x="1311593" y="201930"/>
                </a:lnTo>
                <a:lnTo>
                  <a:pt x="1382078" y="192405"/>
                </a:lnTo>
                <a:lnTo>
                  <a:pt x="1437323" y="186690"/>
                </a:lnTo>
                <a:lnTo>
                  <a:pt x="1522095" y="186690"/>
                </a:lnTo>
                <a:lnTo>
                  <a:pt x="1571625" y="158115"/>
                </a:lnTo>
                <a:lnTo>
                  <a:pt x="1612583" y="131445"/>
                </a:lnTo>
                <a:lnTo>
                  <a:pt x="1618298" y="120015"/>
                </a:lnTo>
                <a:lnTo>
                  <a:pt x="1589723" y="93345"/>
                </a:lnTo>
                <a:lnTo>
                  <a:pt x="1554480" y="76200"/>
                </a:lnTo>
                <a:lnTo>
                  <a:pt x="1513523" y="81915"/>
                </a:lnTo>
                <a:lnTo>
                  <a:pt x="1461135" y="90488"/>
                </a:lnTo>
                <a:lnTo>
                  <a:pt x="1431608" y="110490"/>
                </a:lnTo>
                <a:lnTo>
                  <a:pt x="1376363" y="128588"/>
                </a:lnTo>
                <a:lnTo>
                  <a:pt x="1297305" y="137160"/>
                </a:lnTo>
                <a:lnTo>
                  <a:pt x="1239203" y="134302"/>
                </a:lnTo>
                <a:lnTo>
                  <a:pt x="1177290" y="120015"/>
                </a:lnTo>
                <a:lnTo>
                  <a:pt x="1107758" y="117157"/>
                </a:lnTo>
                <a:lnTo>
                  <a:pt x="1072515" y="122873"/>
                </a:lnTo>
                <a:lnTo>
                  <a:pt x="1037273" y="125730"/>
                </a:lnTo>
                <a:lnTo>
                  <a:pt x="990600" y="125730"/>
                </a:lnTo>
                <a:lnTo>
                  <a:pt x="935355" y="131445"/>
                </a:lnTo>
                <a:lnTo>
                  <a:pt x="902970" y="134302"/>
                </a:lnTo>
                <a:lnTo>
                  <a:pt x="791528" y="204788"/>
                </a:lnTo>
                <a:lnTo>
                  <a:pt x="689610" y="277178"/>
                </a:lnTo>
                <a:lnTo>
                  <a:pt x="660083" y="295275"/>
                </a:lnTo>
                <a:lnTo>
                  <a:pt x="637223" y="285750"/>
                </a:lnTo>
                <a:lnTo>
                  <a:pt x="610553" y="280035"/>
                </a:lnTo>
                <a:lnTo>
                  <a:pt x="581025" y="280035"/>
                </a:lnTo>
                <a:lnTo>
                  <a:pt x="505778" y="280035"/>
                </a:lnTo>
                <a:lnTo>
                  <a:pt x="432435" y="285750"/>
                </a:lnTo>
                <a:lnTo>
                  <a:pt x="411480" y="295275"/>
                </a:lnTo>
                <a:lnTo>
                  <a:pt x="361950" y="336232"/>
                </a:lnTo>
                <a:lnTo>
                  <a:pt x="320993" y="370523"/>
                </a:lnTo>
                <a:lnTo>
                  <a:pt x="274320" y="388620"/>
                </a:lnTo>
                <a:lnTo>
                  <a:pt x="213360" y="385763"/>
                </a:lnTo>
                <a:lnTo>
                  <a:pt x="195262" y="380048"/>
                </a:lnTo>
                <a:lnTo>
                  <a:pt x="192405" y="374332"/>
                </a:lnTo>
                <a:lnTo>
                  <a:pt x="207645" y="356235"/>
                </a:lnTo>
                <a:lnTo>
                  <a:pt x="227648" y="339090"/>
                </a:lnTo>
                <a:lnTo>
                  <a:pt x="280035" y="303848"/>
                </a:lnTo>
                <a:lnTo>
                  <a:pt x="353378" y="233363"/>
                </a:lnTo>
                <a:lnTo>
                  <a:pt x="438150" y="145732"/>
                </a:lnTo>
                <a:lnTo>
                  <a:pt x="476250" y="125730"/>
                </a:lnTo>
                <a:lnTo>
                  <a:pt x="496253" y="125730"/>
                </a:lnTo>
                <a:lnTo>
                  <a:pt x="525780" y="122873"/>
                </a:lnTo>
                <a:lnTo>
                  <a:pt x="552450" y="113348"/>
                </a:lnTo>
                <a:lnTo>
                  <a:pt x="566738" y="101917"/>
                </a:lnTo>
                <a:lnTo>
                  <a:pt x="581025" y="73342"/>
                </a:lnTo>
                <a:lnTo>
                  <a:pt x="583883" y="49530"/>
                </a:lnTo>
                <a:lnTo>
                  <a:pt x="566738" y="14288"/>
                </a:lnTo>
                <a:close/>
              </a:path>
            </a:pathLst>
          </a:custGeom>
          <a:gradFill rotWithShape="0">
            <a:gsLst>
              <a:gs pos="18000">
                <a:srgbClr val="0a3136"/>
              </a:gs>
              <a:gs pos="100000">
                <a:srgbClr val="18737d"/>
              </a:gs>
            </a:gsLst>
            <a:lin ang="8400000"/>
          </a:gradFill>
          <a:ln w="9525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49" name="Image 4" descr=""/>
          <p:cNvPicPr/>
          <p:nvPr/>
        </p:nvPicPr>
        <p:blipFill>
          <a:blip r:embed="rId5"/>
          <a:stretch/>
        </p:blipFill>
        <p:spPr>
          <a:xfrm rot="6728400">
            <a:off x="8187480" y="3880440"/>
            <a:ext cx="3336480" cy="3347640"/>
          </a:xfrm>
          <a:prstGeom prst="rect">
            <a:avLst/>
          </a:prstGeom>
          <a:ln w="0">
            <a:noFill/>
          </a:ln>
        </p:spPr>
      </p:pic>
      <p:pic>
        <p:nvPicPr>
          <p:cNvPr id="150" name="Picture 9" descr="Image associée"/>
          <p:cNvPicPr/>
          <p:nvPr/>
        </p:nvPicPr>
        <p:blipFill>
          <a:blip r:embed="rId6"/>
          <a:stretch/>
        </p:blipFill>
        <p:spPr>
          <a:xfrm>
            <a:off x="11354760" y="117360"/>
            <a:ext cx="714960" cy="909360"/>
          </a:xfrm>
          <a:prstGeom prst="rect">
            <a:avLst/>
          </a:prstGeom>
          <a:ln w="0">
            <a:noFill/>
          </a:ln>
        </p:spPr>
      </p:pic>
      <p:pic>
        <p:nvPicPr>
          <p:cNvPr id="151" name="Image 22" descr=""/>
          <p:cNvPicPr/>
          <p:nvPr/>
        </p:nvPicPr>
        <p:blipFill>
          <a:blip r:embed="rId7"/>
          <a:stretch/>
        </p:blipFill>
        <p:spPr>
          <a:xfrm>
            <a:off x="156960" y="5254560"/>
            <a:ext cx="3155760" cy="1196280"/>
          </a:xfrm>
          <a:prstGeom prst="rect">
            <a:avLst/>
          </a:prstGeom>
          <a:ln w="0">
            <a:noFill/>
          </a:ln>
          <a:effectLst>
            <a:outerShdw algn="ctr" blurRad="63360" rotWithShape="0" sx="102000" sy="102000">
              <a:schemeClr val="bg1">
                <a:alpha val="40000"/>
              </a:schemeClr>
            </a:outerShdw>
          </a:effectLst>
        </p:spPr>
      </p:pic>
      <p:sp>
        <p:nvSpPr>
          <p:cNvPr id="152" name="Espace réservé de la date 3"/>
          <p:cNvSpPr/>
          <p:nvPr/>
        </p:nvSpPr>
        <p:spPr>
          <a:xfrm>
            <a:off x="9152640" y="1639440"/>
            <a:ext cx="3394440" cy="353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fr-FR" sz="1200" spc="-1" strike="noStrike">
                <a:solidFill>
                  <a:srgbClr val="00b0f0"/>
                </a:solidFill>
                <a:latin typeface="Calibri"/>
              </a:rPr>
              <a:t>Perrier Charlie / Campton Pierre </a:t>
            </a:r>
            <a:endParaRPr b="0" lang="fr-FR" sz="1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Espace réservé du numéro de diapositive 7"/>
          <p:cNvSpPr txBox="1"/>
          <p:nvPr/>
        </p:nvSpPr>
        <p:spPr>
          <a:xfrm>
            <a:off x="8737560" y="635652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72D5886F-437F-464B-8A15-51D6327061A4}" type="slidenum">
              <a:rPr b="0" lang="fr-FR" sz="1000" spc="-1" strike="noStrike">
                <a:solidFill>
                  <a:srgbClr val="8b8b8b"/>
                </a:solidFill>
                <a:latin typeface="Calibri"/>
              </a:rPr>
              <a:t>9</a:t>
            </a:fld>
            <a:endParaRPr b="0" lang="fr-FR" sz="1000" spc="-1" strike="noStrike">
              <a:latin typeface="Times New Roman"/>
            </a:endParaRPr>
          </a:p>
        </p:txBody>
      </p:sp>
      <p:sp>
        <p:nvSpPr>
          <p:cNvPr id="312" name="Rectangle : coins arrondis 8"/>
          <p:cNvSpPr/>
          <p:nvPr/>
        </p:nvSpPr>
        <p:spPr>
          <a:xfrm>
            <a:off x="289080" y="903960"/>
            <a:ext cx="11613600" cy="5738400"/>
          </a:xfrm>
          <a:prstGeom prst="roundRect">
            <a:avLst>
              <a:gd name="adj" fmla="val 9686"/>
            </a:avLst>
          </a:prstGeom>
          <a:gradFill rotWithShape="0">
            <a:gsLst>
              <a:gs pos="0">
                <a:srgbClr val="ffffff"/>
              </a:gs>
              <a:gs pos="100000">
                <a:srgbClr val="00aad7"/>
              </a:gs>
            </a:gsLst>
            <a:path path="rect">
              <a:fillToRect l="50000" t="50000" r="50000" b="50000"/>
            </a:path>
          </a:gra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313" name="Titre 1"/>
          <p:cNvSpPr txBox="1"/>
          <p:nvPr/>
        </p:nvSpPr>
        <p:spPr>
          <a:xfrm>
            <a:off x="1208520" y="94320"/>
            <a:ext cx="10218240" cy="1242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>
            <a:normAutofit/>
          </a:bodyPr>
          <a:p>
            <a:pPr>
              <a:lnSpc>
                <a:spcPct val="100000"/>
              </a:lnSpc>
            </a:pPr>
            <a:r>
              <a:rPr b="0" lang="fr-FR" sz="2800" spc="-1" strike="noStrike">
                <a:solidFill>
                  <a:srgbClr val="0f1b82"/>
                </a:solidFill>
                <a:latin typeface="Trebuchet MS"/>
              </a:rPr>
              <a:t>I. PRESENTATION DES FONCTIONNALITES DU SITE</a:t>
            </a: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4" name="ZoneTexte 11"/>
          <p:cNvSpPr/>
          <p:nvPr/>
        </p:nvSpPr>
        <p:spPr>
          <a:xfrm>
            <a:off x="11886840" y="6523920"/>
            <a:ext cx="304920" cy="3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fr-FR" sz="1800" spc="-1" strike="noStrike">
                <a:solidFill>
                  <a:srgbClr val="6bb1c1"/>
                </a:solidFill>
                <a:latin typeface="Trebuchet MS"/>
              </a:rPr>
              <a:t>5</a:t>
            </a:r>
            <a:endParaRPr b="0" lang="fr-FR" sz="1800" spc="-1" strike="noStrike">
              <a:latin typeface="Arial"/>
            </a:endParaRPr>
          </a:p>
        </p:txBody>
      </p:sp>
      <p:sp>
        <p:nvSpPr>
          <p:cNvPr id="315" name="Titre 1"/>
          <p:cNvSpPr/>
          <p:nvPr/>
        </p:nvSpPr>
        <p:spPr>
          <a:xfrm>
            <a:off x="1234080" y="564120"/>
            <a:ext cx="10218240" cy="1242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>
              <a:lnSpc>
                <a:spcPct val="100000"/>
              </a:lnSpc>
            </a:pPr>
            <a:r>
              <a:rPr b="0" lang="fr-FR" sz="1400" spc="-1" strike="noStrike">
                <a:solidFill>
                  <a:srgbClr val="0f1b82"/>
                </a:solidFill>
                <a:latin typeface="Trebuchet MS"/>
              </a:rPr>
              <a:t>L’OBSERVATOIRE EN DIRECT</a:t>
            </a:r>
            <a:endParaRPr b="0" lang="fr-FR" sz="1400" spc="-1" strike="noStrike">
              <a:latin typeface="Arial"/>
            </a:endParaRPr>
          </a:p>
        </p:txBody>
      </p:sp>
      <p:sp>
        <p:nvSpPr>
          <p:cNvPr id="316" name="Image 2"/>
          <p:cNvSpPr/>
          <p:nvPr/>
        </p:nvSpPr>
        <p:spPr>
          <a:xfrm>
            <a:off x="2706120" y="1061280"/>
            <a:ext cx="8988120" cy="5455440"/>
          </a:xfrm>
          <a:prstGeom prst="roundRect">
            <a:avLst>
              <a:gd name="adj" fmla="val 7123"/>
            </a:avLst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317" name="Image 4" descr=""/>
          <p:cNvPicPr/>
          <p:nvPr/>
        </p:nvPicPr>
        <p:blipFill>
          <a:blip r:embed="rId2"/>
          <a:stretch/>
        </p:blipFill>
        <p:spPr>
          <a:xfrm>
            <a:off x="7826760" y="1080000"/>
            <a:ext cx="1821600" cy="5349960"/>
          </a:xfrm>
          <a:prstGeom prst="rect">
            <a:avLst/>
          </a:prstGeom>
          <a:ln w="0">
            <a:noFill/>
          </a:ln>
        </p:spPr>
      </p:pic>
      <p:pic>
        <p:nvPicPr>
          <p:cNvPr id="318" name="Image 15" descr=""/>
          <p:cNvPicPr/>
          <p:nvPr/>
        </p:nvPicPr>
        <p:blipFill>
          <a:blip r:embed="rId3"/>
          <a:srcRect l="-2427" t="-8970" r="-3313" b="2926"/>
          <a:stretch/>
        </p:blipFill>
        <p:spPr>
          <a:xfrm>
            <a:off x="945000" y="1689120"/>
            <a:ext cx="1534680" cy="615240"/>
          </a:xfrm>
          <a:prstGeom prst="rect">
            <a:avLst/>
          </a:prstGeom>
          <a:ln w="0">
            <a:noFill/>
          </a:ln>
        </p:spPr>
      </p:pic>
      <p:sp>
        <p:nvSpPr>
          <p:cNvPr id="319" name="ZoneTexte 16"/>
          <p:cNvSpPr/>
          <p:nvPr/>
        </p:nvSpPr>
        <p:spPr>
          <a:xfrm>
            <a:off x="615600" y="3879720"/>
            <a:ext cx="1763640" cy="2007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50000"/>
              </a:lnSpc>
            </a:pPr>
            <a:r>
              <a:rPr b="0" lang="fr-FR" sz="1400" spc="-1" strike="noStrike">
                <a:solidFill>
                  <a:srgbClr val="be2861"/>
                </a:solidFill>
                <a:latin typeface="Chalkduster"/>
              </a:rPr>
              <a:t>LES DONNEES AFFICHEES SUR CES PAGES SONT CELLES DE </a:t>
            </a:r>
            <a:r>
              <a:rPr b="0" lang="fr-FR" sz="1400" spc="-1" strike="noStrike" u="sng">
                <a:solidFill>
                  <a:srgbClr val="be2861"/>
                </a:solidFill>
                <a:uFillTx/>
                <a:latin typeface="Chalkduster"/>
              </a:rPr>
              <a:t>L’ANNEE EN COURS</a:t>
            </a:r>
            <a:endParaRPr b="0" lang="fr-FR" sz="1400" spc="-1" strike="noStrike">
              <a:latin typeface="Arial"/>
            </a:endParaRPr>
          </a:p>
        </p:txBody>
      </p:sp>
      <p:sp>
        <p:nvSpPr>
          <p:cNvPr id="320" name="ZoneTexte 17"/>
          <p:cNvSpPr/>
          <p:nvPr/>
        </p:nvSpPr>
        <p:spPr>
          <a:xfrm>
            <a:off x="555480" y="2358000"/>
            <a:ext cx="1989720" cy="115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fr-FR" sz="1400" spc="-1" strike="noStrike">
                <a:solidFill>
                  <a:srgbClr val="595959"/>
                </a:solidFill>
                <a:latin typeface="Trebuchet MS"/>
              </a:rPr>
              <a:t>Accès en temps réel aux données récoltées dans le cadre des suivis présentés précédemment </a:t>
            </a:r>
            <a:endParaRPr b="0" lang="fr-FR" sz="1400" spc="-1" strike="noStrike">
              <a:latin typeface="Arial"/>
            </a:endParaRPr>
          </a:p>
        </p:txBody>
      </p:sp>
      <p:pic>
        <p:nvPicPr>
          <p:cNvPr id="321" name="Image 18" descr="Une image contenant horloge, dessin, signe&#10;&#10;Description générée automatiquement"/>
          <p:cNvPicPr/>
          <p:nvPr/>
        </p:nvPicPr>
        <p:blipFill>
          <a:blip r:embed="rId4"/>
          <a:stretch/>
        </p:blipFill>
        <p:spPr>
          <a:xfrm>
            <a:off x="555480" y="1773000"/>
            <a:ext cx="410400" cy="417600"/>
          </a:xfrm>
          <a:prstGeom prst="rect">
            <a:avLst/>
          </a:prstGeom>
          <a:ln w="0">
            <a:noFill/>
          </a:ln>
        </p:spPr>
      </p:pic>
      <p:sp>
        <p:nvSpPr>
          <p:cNvPr id="322" name="ZoneTexte 20"/>
          <p:cNvSpPr/>
          <p:nvPr/>
        </p:nvSpPr>
        <p:spPr>
          <a:xfrm>
            <a:off x="764640" y="1168200"/>
            <a:ext cx="1654200" cy="333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fr-FR" sz="1600" spc="-1" strike="noStrike">
                <a:solidFill>
                  <a:srgbClr val="0f1b82"/>
                </a:solidFill>
                <a:latin typeface="Trebuchet MS"/>
              </a:rPr>
              <a:t>DEUX PARTIES :</a:t>
            </a:r>
            <a:endParaRPr b="0" lang="fr-FR" sz="1600" spc="-1" strike="noStrike"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Espace réservé du numéro de diapositive 7"/>
          <p:cNvSpPr txBox="1"/>
          <p:nvPr/>
        </p:nvSpPr>
        <p:spPr>
          <a:xfrm>
            <a:off x="8737560" y="635652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44AC5FCD-683C-4325-AD72-034B0AF69230}" type="slidenum">
              <a:rPr b="0" lang="fr-FR" sz="1000" spc="-1" strike="noStrike">
                <a:solidFill>
                  <a:srgbClr val="8b8b8b"/>
                </a:solidFill>
                <a:latin typeface="Calibri"/>
              </a:rPr>
              <a:t>10</a:t>
            </a:fld>
            <a:endParaRPr b="0" lang="fr-FR" sz="1000" spc="-1" strike="noStrike">
              <a:latin typeface="Times New Roman"/>
            </a:endParaRPr>
          </a:p>
        </p:txBody>
      </p:sp>
      <p:sp>
        <p:nvSpPr>
          <p:cNvPr id="324" name="Rectangle : coins arrondis 8"/>
          <p:cNvSpPr/>
          <p:nvPr/>
        </p:nvSpPr>
        <p:spPr>
          <a:xfrm>
            <a:off x="289080" y="903960"/>
            <a:ext cx="11613600" cy="5738400"/>
          </a:xfrm>
          <a:prstGeom prst="roundRect">
            <a:avLst>
              <a:gd name="adj" fmla="val 9686"/>
            </a:avLst>
          </a:prstGeom>
          <a:gradFill rotWithShape="0">
            <a:gsLst>
              <a:gs pos="0">
                <a:srgbClr val="ffffff"/>
              </a:gs>
              <a:gs pos="100000">
                <a:srgbClr val="00aad7"/>
              </a:gs>
            </a:gsLst>
            <a:path path="rect">
              <a:fillToRect l="50000" t="50000" r="50000" b="50000"/>
            </a:path>
          </a:gra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325" name="Titre 1"/>
          <p:cNvSpPr txBox="1"/>
          <p:nvPr/>
        </p:nvSpPr>
        <p:spPr>
          <a:xfrm>
            <a:off x="1208520" y="94320"/>
            <a:ext cx="10218240" cy="1242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>
            <a:normAutofit/>
          </a:bodyPr>
          <a:p>
            <a:pPr>
              <a:lnSpc>
                <a:spcPct val="100000"/>
              </a:lnSpc>
            </a:pPr>
            <a:r>
              <a:rPr b="0" lang="fr-FR" sz="2800" spc="-1" strike="noStrike">
                <a:solidFill>
                  <a:srgbClr val="0f1b82"/>
                </a:solidFill>
                <a:latin typeface="Trebuchet MS"/>
              </a:rPr>
              <a:t>I. PRESENTATION DES FONCTIONNALITES DU SITE</a:t>
            </a: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6" name="ZoneTexte 11"/>
          <p:cNvSpPr/>
          <p:nvPr/>
        </p:nvSpPr>
        <p:spPr>
          <a:xfrm>
            <a:off x="11886840" y="6523920"/>
            <a:ext cx="304920" cy="3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fr-FR" sz="1800" spc="-1" strike="noStrike">
                <a:solidFill>
                  <a:srgbClr val="6bb1c1"/>
                </a:solidFill>
                <a:latin typeface="Trebuchet MS"/>
              </a:rPr>
              <a:t>5</a:t>
            </a:r>
            <a:endParaRPr b="0" lang="fr-FR" sz="1800" spc="-1" strike="noStrike">
              <a:latin typeface="Arial"/>
            </a:endParaRPr>
          </a:p>
        </p:txBody>
      </p:sp>
      <p:sp>
        <p:nvSpPr>
          <p:cNvPr id="327" name="Titre 1"/>
          <p:cNvSpPr/>
          <p:nvPr/>
        </p:nvSpPr>
        <p:spPr>
          <a:xfrm>
            <a:off x="1234080" y="564120"/>
            <a:ext cx="10218240" cy="1242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>
              <a:lnSpc>
                <a:spcPct val="100000"/>
              </a:lnSpc>
            </a:pPr>
            <a:r>
              <a:rPr b="0" lang="fr-FR" sz="1400" spc="-1" strike="noStrike">
                <a:solidFill>
                  <a:srgbClr val="0f1b82"/>
                </a:solidFill>
                <a:latin typeface="Trebuchet MS"/>
              </a:rPr>
              <a:t>L’OBSERVATOIRE EN DIRECT</a:t>
            </a:r>
            <a:endParaRPr b="0" lang="fr-FR" sz="1400" spc="-1" strike="noStrike">
              <a:latin typeface="Arial"/>
            </a:endParaRPr>
          </a:p>
        </p:txBody>
      </p:sp>
      <p:sp>
        <p:nvSpPr>
          <p:cNvPr id="328" name="ZoneTexte 19"/>
          <p:cNvSpPr/>
          <p:nvPr/>
        </p:nvSpPr>
        <p:spPr>
          <a:xfrm>
            <a:off x="161280" y="1820160"/>
            <a:ext cx="7419960" cy="303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fr-FR" sz="1400" spc="-1" strike="noStrike">
                <a:solidFill>
                  <a:srgbClr val="595959"/>
                </a:solidFill>
                <a:latin typeface="Trebuchet MS"/>
              </a:rPr>
              <a:t>Accès aux pages spécifiquement liées aux stations de vidéocomptage :</a:t>
            </a:r>
            <a:endParaRPr b="0" lang="fr-FR" sz="1400" spc="-1" strike="noStrike">
              <a:latin typeface="Arial"/>
            </a:endParaRPr>
          </a:p>
        </p:txBody>
      </p:sp>
      <p:pic>
        <p:nvPicPr>
          <p:cNvPr id="329" name="Image 12" descr="Une image contenant dessin&#10;&#10;Description générée automatiquement"/>
          <p:cNvPicPr/>
          <p:nvPr/>
        </p:nvPicPr>
        <p:blipFill>
          <a:blip r:embed="rId1"/>
          <a:stretch/>
        </p:blipFill>
        <p:spPr>
          <a:xfrm>
            <a:off x="551880" y="1757160"/>
            <a:ext cx="425880" cy="433440"/>
          </a:xfrm>
          <a:prstGeom prst="rect">
            <a:avLst/>
          </a:prstGeom>
          <a:ln w="0">
            <a:noFill/>
          </a:ln>
        </p:spPr>
      </p:pic>
      <p:sp>
        <p:nvSpPr>
          <p:cNvPr id="330" name="ZoneTexte 16"/>
          <p:cNvSpPr/>
          <p:nvPr/>
        </p:nvSpPr>
        <p:spPr>
          <a:xfrm>
            <a:off x="764640" y="1168200"/>
            <a:ext cx="1654200" cy="333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fr-FR" sz="1600" spc="-1" strike="noStrike">
                <a:solidFill>
                  <a:srgbClr val="0f1b82"/>
                </a:solidFill>
                <a:latin typeface="Trebuchet MS"/>
              </a:rPr>
              <a:t>DEUX PARTIES :</a:t>
            </a:r>
            <a:endParaRPr b="0" lang="fr-FR" sz="1600" spc="-1" strike="noStrike">
              <a:latin typeface="Arial"/>
            </a:endParaRPr>
          </a:p>
        </p:txBody>
      </p:sp>
      <p:pic>
        <p:nvPicPr>
          <p:cNvPr id="331" name="Image 3" descr="Une image contenant table&#10;&#10;Description générée automatiquement"/>
          <p:cNvPicPr/>
          <p:nvPr/>
        </p:nvPicPr>
        <p:blipFill>
          <a:blip r:embed="rId2"/>
          <a:stretch/>
        </p:blipFill>
        <p:spPr>
          <a:xfrm>
            <a:off x="977760" y="2338200"/>
            <a:ext cx="10008360" cy="2306880"/>
          </a:xfrm>
          <a:prstGeom prst="rect">
            <a:avLst/>
          </a:prstGeom>
          <a:ln w="0">
            <a:noFill/>
          </a:ln>
        </p:spPr>
      </p:pic>
      <p:pic>
        <p:nvPicPr>
          <p:cNvPr id="332" name="Image 6" descr="Une image contenant clavier, différent, botte, plastique&#10;&#10;Description générée automatiquement"/>
          <p:cNvPicPr/>
          <p:nvPr/>
        </p:nvPicPr>
        <p:blipFill>
          <a:blip r:embed="rId3"/>
          <a:srcRect l="0" t="0" r="0" b="-1815"/>
          <a:stretch/>
        </p:blipFill>
        <p:spPr>
          <a:xfrm>
            <a:off x="6553440" y="4855680"/>
            <a:ext cx="4847760" cy="1408320"/>
          </a:xfrm>
          <a:prstGeom prst="rect">
            <a:avLst/>
          </a:prstGeom>
          <a:ln w="0">
            <a:noFill/>
          </a:ln>
        </p:spPr>
      </p:pic>
      <p:sp>
        <p:nvSpPr>
          <p:cNvPr id="333" name="ZoneTexte 20"/>
          <p:cNvSpPr/>
          <p:nvPr/>
        </p:nvSpPr>
        <p:spPr>
          <a:xfrm>
            <a:off x="289800" y="4755960"/>
            <a:ext cx="534852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fr-FR" sz="1400" spc="-1" strike="noStrike">
                <a:solidFill>
                  <a:srgbClr val="595959"/>
                </a:solidFill>
                <a:latin typeface="Trebuchet MS"/>
              </a:rPr>
              <a:t>Toutes les espèces piscicoles sont comptabilisées </a:t>
            </a:r>
            <a:br/>
            <a:r>
              <a:rPr b="0" lang="fr-FR" sz="1400" spc="-1" strike="noStrike">
                <a:solidFill>
                  <a:srgbClr val="595959"/>
                </a:solidFill>
                <a:latin typeface="Trebuchet MS"/>
              </a:rPr>
              <a:t>(accès via le      ), sur deux sites de suivis</a:t>
            </a:r>
            <a:endParaRPr b="0" lang="fr-FR" sz="1400" spc="-1" strike="noStrike">
              <a:latin typeface="Arial"/>
            </a:endParaRPr>
          </a:p>
        </p:txBody>
      </p:sp>
      <p:sp>
        <p:nvSpPr>
          <p:cNvPr id="334" name="Image 22"/>
          <p:cNvSpPr/>
          <p:nvPr/>
        </p:nvSpPr>
        <p:spPr>
          <a:xfrm>
            <a:off x="2390760" y="5045400"/>
            <a:ext cx="151920" cy="168480"/>
          </a:xfrm>
          <a:prstGeom prst="ellipse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35" name="ZoneTexte 25"/>
          <p:cNvSpPr/>
          <p:nvPr/>
        </p:nvSpPr>
        <p:spPr>
          <a:xfrm>
            <a:off x="764640" y="5455080"/>
            <a:ext cx="3927960" cy="942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marL="285840" indent="-285480">
              <a:lnSpc>
                <a:spcPct val="100000"/>
              </a:lnSpc>
              <a:buClr>
                <a:srgbClr val="595959"/>
              </a:buClr>
              <a:buFont typeface="Courier New"/>
              <a:buChar char="o"/>
            </a:pPr>
            <a:r>
              <a:rPr b="0" lang="fr-FR" sz="1400" spc="-1" strike="noStrike">
                <a:solidFill>
                  <a:srgbClr val="595959"/>
                </a:solidFill>
                <a:latin typeface="Trebuchet MS"/>
              </a:rPr>
              <a:t>Station de </a:t>
            </a:r>
            <a:r>
              <a:rPr b="1" lang="fr-FR" sz="1400" spc="-1" strike="noStrike">
                <a:solidFill>
                  <a:srgbClr val="595959"/>
                </a:solidFill>
                <a:latin typeface="Trebuchet MS"/>
              </a:rPr>
              <a:t>SAUVETERRE</a:t>
            </a:r>
            <a:r>
              <a:rPr b="0" lang="fr-FR" sz="1400" spc="-1" strike="noStrike">
                <a:solidFill>
                  <a:srgbClr val="595959"/>
                </a:solidFill>
                <a:latin typeface="Trebuchet MS"/>
              </a:rPr>
              <a:t> (Rhône) :</a:t>
            </a:r>
            <a:endParaRPr b="0" lang="fr-FR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14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595959"/>
              </a:buClr>
              <a:buFont typeface="Courier New"/>
              <a:buChar char="o"/>
            </a:pPr>
            <a:r>
              <a:rPr b="0" lang="fr-FR" sz="1400" spc="-1" strike="noStrike">
                <a:solidFill>
                  <a:srgbClr val="595959"/>
                </a:solidFill>
                <a:latin typeface="Trebuchet MS"/>
              </a:rPr>
              <a:t>Station de </a:t>
            </a:r>
            <a:r>
              <a:rPr b="1" lang="fr-FR" sz="1400" spc="-1" strike="noStrike">
                <a:solidFill>
                  <a:srgbClr val="595959"/>
                </a:solidFill>
                <a:latin typeface="Trebuchet MS"/>
              </a:rPr>
              <a:t>BLADIER-RICARD</a:t>
            </a:r>
            <a:r>
              <a:rPr b="0" lang="fr-FR" sz="1400" spc="-1" strike="noStrike">
                <a:solidFill>
                  <a:srgbClr val="595959"/>
                </a:solidFill>
                <a:latin typeface="Trebuchet MS"/>
              </a:rPr>
              <a:t> (Hérault) :</a:t>
            </a:r>
            <a:endParaRPr b="0" lang="fr-FR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1400" spc="-1" strike="noStrike">
              <a:latin typeface="Arial"/>
            </a:endParaRPr>
          </a:p>
        </p:txBody>
      </p:sp>
      <p:pic>
        <p:nvPicPr>
          <p:cNvPr id="336" name="Image 24" descr=""/>
          <p:cNvPicPr/>
          <p:nvPr/>
        </p:nvPicPr>
        <p:blipFill>
          <a:blip r:embed="rId5"/>
          <a:stretch/>
        </p:blipFill>
        <p:spPr>
          <a:xfrm>
            <a:off x="4317840" y="5825160"/>
            <a:ext cx="1968120" cy="377280"/>
          </a:xfrm>
          <a:prstGeom prst="rect">
            <a:avLst/>
          </a:prstGeom>
          <a:ln w="0">
            <a:noFill/>
          </a:ln>
        </p:spPr>
      </p:pic>
      <p:pic>
        <p:nvPicPr>
          <p:cNvPr id="337" name="Image 28" descr=""/>
          <p:cNvPicPr/>
          <p:nvPr/>
        </p:nvPicPr>
        <p:blipFill>
          <a:blip r:embed="rId6"/>
          <a:stretch/>
        </p:blipFill>
        <p:spPr>
          <a:xfrm>
            <a:off x="3949920" y="5333040"/>
            <a:ext cx="1968120" cy="3790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Espace réservé du numéro de diapositive 7"/>
          <p:cNvSpPr txBox="1"/>
          <p:nvPr/>
        </p:nvSpPr>
        <p:spPr>
          <a:xfrm>
            <a:off x="8737560" y="635652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D6DA56BE-BC84-408D-8423-9E69C1B1C426}" type="slidenum">
              <a:rPr b="0" lang="fr-FR" sz="1000" spc="-1" strike="noStrike">
                <a:solidFill>
                  <a:srgbClr val="8b8b8b"/>
                </a:solidFill>
                <a:latin typeface="Calibri"/>
              </a:rPr>
              <a:t>11</a:t>
            </a:fld>
            <a:endParaRPr b="0" lang="fr-FR" sz="1000" spc="-1" strike="noStrike">
              <a:latin typeface="Times New Roman"/>
            </a:endParaRPr>
          </a:p>
        </p:txBody>
      </p:sp>
      <p:sp>
        <p:nvSpPr>
          <p:cNvPr id="339" name="Rectangle : coins arrondis 8"/>
          <p:cNvSpPr/>
          <p:nvPr/>
        </p:nvSpPr>
        <p:spPr>
          <a:xfrm>
            <a:off x="289080" y="903960"/>
            <a:ext cx="11613600" cy="5738400"/>
          </a:xfrm>
          <a:prstGeom prst="roundRect">
            <a:avLst>
              <a:gd name="adj" fmla="val 9686"/>
            </a:avLst>
          </a:prstGeom>
          <a:gradFill rotWithShape="0">
            <a:gsLst>
              <a:gs pos="0">
                <a:srgbClr val="ffffff"/>
              </a:gs>
              <a:gs pos="100000">
                <a:srgbClr val="00aad7"/>
              </a:gs>
            </a:gsLst>
            <a:path path="rect">
              <a:fillToRect l="50000" t="50000" r="50000" b="50000"/>
            </a:path>
          </a:gra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340" name="Titre 1"/>
          <p:cNvSpPr txBox="1"/>
          <p:nvPr/>
        </p:nvSpPr>
        <p:spPr>
          <a:xfrm>
            <a:off x="1208520" y="94320"/>
            <a:ext cx="10218240" cy="1242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>
            <a:normAutofit/>
          </a:bodyPr>
          <a:p>
            <a:pPr>
              <a:lnSpc>
                <a:spcPct val="100000"/>
              </a:lnSpc>
            </a:pPr>
            <a:r>
              <a:rPr b="0" lang="fr-FR" sz="2800" spc="-1" strike="noStrike">
                <a:solidFill>
                  <a:srgbClr val="0f1b82"/>
                </a:solidFill>
                <a:latin typeface="Trebuchet MS"/>
              </a:rPr>
              <a:t>I. PRESENTATION DES FONCTIONNALITES DU SITE</a:t>
            </a: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41" name="ZoneTexte 11"/>
          <p:cNvSpPr/>
          <p:nvPr/>
        </p:nvSpPr>
        <p:spPr>
          <a:xfrm>
            <a:off x="11886840" y="6523920"/>
            <a:ext cx="304920" cy="3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fr-FR" sz="1800" spc="-1" strike="noStrike">
                <a:solidFill>
                  <a:srgbClr val="6bb1c1"/>
                </a:solidFill>
                <a:latin typeface="Trebuchet MS"/>
              </a:rPr>
              <a:t>5</a:t>
            </a:r>
            <a:endParaRPr b="0" lang="fr-FR" sz="1800" spc="-1" strike="noStrike">
              <a:latin typeface="Arial"/>
            </a:endParaRPr>
          </a:p>
        </p:txBody>
      </p:sp>
      <p:sp>
        <p:nvSpPr>
          <p:cNvPr id="342" name="Titre 1"/>
          <p:cNvSpPr/>
          <p:nvPr/>
        </p:nvSpPr>
        <p:spPr>
          <a:xfrm>
            <a:off x="1234080" y="564120"/>
            <a:ext cx="10218240" cy="1242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>
              <a:lnSpc>
                <a:spcPct val="100000"/>
              </a:lnSpc>
            </a:pPr>
            <a:r>
              <a:rPr b="0" lang="fr-FR" sz="1400" spc="-1" strike="noStrike">
                <a:solidFill>
                  <a:srgbClr val="0f1b82"/>
                </a:solidFill>
                <a:latin typeface="Trebuchet MS"/>
              </a:rPr>
              <a:t>LA PAGE TERRITOIRE ET SUIVIS</a:t>
            </a:r>
            <a:endParaRPr b="0" lang="fr-FR" sz="1400" spc="-1" strike="noStrike">
              <a:latin typeface="Arial"/>
            </a:endParaRPr>
          </a:p>
        </p:txBody>
      </p:sp>
      <p:sp>
        <p:nvSpPr>
          <p:cNvPr id="343" name="Image 2"/>
          <p:cNvSpPr/>
          <p:nvPr/>
        </p:nvSpPr>
        <p:spPr>
          <a:xfrm>
            <a:off x="3732480" y="1111320"/>
            <a:ext cx="7745040" cy="5286600"/>
          </a:xfrm>
          <a:prstGeom prst="roundRect">
            <a:avLst>
              <a:gd name="adj" fmla="val 5371"/>
            </a:avLst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44" name="ZoneTexte 17"/>
          <p:cNvSpPr/>
          <p:nvPr/>
        </p:nvSpPr>
        <p:spPr>
          <a:xfrm>
            <a:off x="7841160" y="1188360"/>
            <a:ext cx="326808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50000"/>
              </a:lnSpc>
            </a:pPr>
            <a:r>
              <a:rPr b="0" lang="fr-FR" sz="2400" spc="-1" strike="noStrike">
                <a:solidFill>
                  <a:srgbClr val="00b050"/>
                </a:solidFill>
                <a:latin typeface="Chalkduster"/>
              </a:rPr>
              <a:t>NOUVEAUTÉ 2021</a:t>
            </a:r>
            <a:endParaRPr b="0" lang="fr-FR" sz="2400" spc="-1" strike="noStrike">
              <a:latin typeface="Arial"/>
            </a:endParaRPr>
          </a:p>
        </p:txBody>
      </p:sp>
      <p:pic>
        <p:nvPicPr>
          <p:cNvPr id="345" name="Image 23" descr="Une image contenant alimentation&#10;&#10;Description générée automatiquement"/>
          <p:cNvPicPr/>
          <p:nvPr/>
        </p:nvPicPr>
        <p:blipFill>
          <a:blip r:embed="rId2"/>
          <a:srcRect l="-6558" t="-6102" r="-8225" b="-8174"/>
          <a:stretch/>
        </p:blipFill>
        <p:spPr>
          <a:xfrm>
            <a:off x="677880" y="1137240"/>
            <a:ext cx="726480" cy="702720"/>
          </a:xfrm>
          <a:prstGeom prst="rect">
            <a:avLst/>
          </a:prstGeom>
          <a:ln w="0">
            <a:noFill/>
          </a:ln>
        </p:spPr>
      </p:pic>
      <p:sp>
        <p:nvSpPr>
          <p:cNvPr id="346" name="ZoneTexte 26"/>
          <p:cNvSpPr/>
          <p:nvPr/>
        </p:nvSpPr>
        <p:spPr>
          <a:xfrm>
            <a:off x="1627920" y="1068120"/>
            <a:ext cx="1654200" cy="820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fr-FR" sz="1600" spc="-1" strike="noStrike">
                <a:solidFill>
                  <a:srgbClr val="0f1b82"/>
                </a:solidFill>
                <a:latin typeface="Trebuchet MS"/>
              </a:rPr>
              <a:t>ETAPE 1 : Choisir son Bassin Versant</a:t>
            </a:r>
            <a:endParaRPr b="0" lang="fr-FR" sz="1600" spc="-1" strike="noStrike">
              <a:latin typeface="Arial"/>
            </a:endParaRPr>
          </a:p>
        </p:txBody>
      </p:sp>
      <p:sp>
        <p:nvSpPr>
          <p:cNvPr id="347" name="Connecteur droit 27"/>
          <p:cNvSpPr/>
          <p:nvPr/>
        </p:nvSpPr>
        <p:spPr>
          <a:xfrm flipH="1">
            <a:off x="677880" y="2759760"/>
            <a:ext cx="2766240" cy="360"/>
          </a:xfrm>
          <a:prstGeom prst="line">
            <a:avLst/>
          </a:prstGeom>
          <a:ln>
            <a:solidFill>
              <a:srgbClr val="00aad7"/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348" name="ZoneTexte 29"/>
          <p:cNvSpPr/>
          <p:nvPr/>
        </p:nvSpPr>
        <p:spPr>
          <a:xfrm>
            <a:off x="677880" y="2063160"/>
            <a:ext cx="272628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fr-FR" sz="1400" spc="-1" strike="noStrike">
                <a:solidFill>
                  <a:srgbClr val="595959"/>
                </a:solidFill>
                <a:latin typeface="Trebuchet MS"/>
              </a:rPr>
              <a:t>Permet de voir rapidement les suivis menés sur chaque bassin</a:t>
            </a:r>
            <a:endParaRPr b="0" lang="fr-FR" sz="1400" spc="-1" strike="noStrike">
              <a:latin typeface="Arial"/>
            </a:endParaRPr>
          </a:p>
        </p:txBody>
      </p:sp>
      <p:sp>
        <p:nvSpPr>
          <p:cNvPr id="349" name="ZoneTexte 30"/>
          <p:cNvSpPr/>
          <p:nvPr/>
        </p:nvSpPr>
        <p:spPr>
          <a:xfrm>
            <a:off x="472680" y="2933640"/>
            <a:ext cx="313740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fr-FR" sz="1400" spc="-1" strike="noStrike">
                <a:solidFill>
                  <a:srgbClr val="595959"/>
                </a:solidFill>
                <a:latin typeface="Trebuchet MS"/>
              </a:rPr>
              <a:t>Plusieurs BV déjà disponibles : Durance / Vidourle / Hérault / Aude</a:t>
            </a:r>
            <a:endParaRPr b="0" lang="fr-FR" sz="1400" spc="-1" strike="noStrike">
              <a:latin typeface="Arial"/>
            </a:endParaRPr>
          </a:p>
        </p:txBody>
      </p:sp>
      <p:sp>
        <p:nvSpPr>
          <p:cNvPr id="350" name="Rectangle : coins arrondis 32"/>
          <p:cNvSpPr/>
          <p:nvPr/>
        </p:nvSpPr>
        <p:spPr>
          <a:xfrm>
            <a:off x="821160" y="3784320"/>
            <a:ext cx="2378880" cy="169452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be2861"/>
            </a:solidFill>
            <a:round/>
          </a:ln>
          <a:effectLst>
            <a:outerShdw algn="ctr" blurRad="63360" rotWithShape="0" sx="102000" sy="102000">
              <a:srgbClr val="000000">
                <a:alpha val="40000"/>
              </a:srgbClr>
            </a:outerShdw>
          </a:effectLst>
          <a:scene3d>
            <a:camera prst="orthographicFront"/>
            <a:lightRig dir="t" rig="threePt"/>
          </a:scene3d>
          <a:sp3d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/>
        </p:style>
      </p:sp>
      <p:sp>
        <p:nvSpPr>
          <p:cNvPr id="351" name="ZoneTexte 31"/>
          <p:cNvSpPr/>
          <p:nvPr/>
        </p:nvSpPr>
        <p:spPr>
          <a:xfrm>
            <a:off x="964440" y="4028760"/>
            <a:ext cx="2092320" cy="118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fr-FR" sz="1800" spc="-1" strike="noStrike">
                <a:solidFill>
                  <a:srgbClr val="595959"/>
                </a:solidFill>
                <a:latin typeface="Trebuchet MS"/>
              </a:rPr>
              <a:t>Accès à la carte interactive spécifique au bassin choisi</a:t>
            </a:r>
            <a:endParaRPr b="0" lang="fr-FR" sz="1800" spc="-1" strike="noStrike">
              <a:latin typeface="Arial"/>
            </a:endParaRPr>
          </a:p>
        </p:txBody>
      </p:sp>
      <p:sp>
        <p:nvSpPr>
          <p:cNvPr id="352" name="Virage 5"/>
          <p:cNvSpPr/>
          <p:nvPr/>
        </p:nvSpPr>
        <p:spPr>
          <a:xfrm flipV="1">
            <a:off x="1904400" y="5486040"/>
            <a:ext cx="2381760" cy="37800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gradFill rotWithShape="0">
            <a:gsLst>
              <a:gs pos="0">
                <a:srgbClr val="771037"/>
              </a:gs>
              <a:gs pos="100000">
                <a:srgbClr val="aa174f"/>
              </a:gs>
            </a:gsLst>
            <a:lin ang="19800000"/>
          </a:gra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Espace réservé du numéro de diapositive 7"/>
          <p:cNvSpPr txBox="1"/>
          <p:nvPr/>
        </p:nvSpPr>
        <p:spPr>
          <a:xfrm>
            <a:off x="8737560" y="635652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36730476-A150-43D1-B07A-9ACEB73A65F2}" type="slidenum">
              <a:rPr b="0" lang="fr-FR" sz="1000" spc="-1" strike="noStrike">
                <a:solidFill>
                  <a:srgbClr val="8b8b8b"/>
                </a:solidFill>
                <a:latin typeface="Calibri"/>
              </a:rPr>
              <a:t>12</a:t>
            </a:fld>
            <a:endParaRPr b="0" lang="fr-FR" sz="1000" spc="-1" strike="noStrike">
              <a:latin typeface="Times New Roman"/>
            </a:endParaRPr>
          </a:p>
        </p:txBody>
      </p:sp>
      <p:sp>
        <p:nvSpPr>
          <p:cNvPr id="354" name="Rectangle : coins arrondis 8"/>
          <p:cNvSpPr/>
          <p:nvPr/>
        </p:nvSpPr>
        <p:spPr>
          <a:xfrm>
            <a:off x="289080" y="903960"/>
            <a:ext cx="11613600" cy="5738400"/>
          </a:xfrm>
          <a:prstGeom prst="roundRect">
            <a:avLst>
              <a:gd name="adj" fmla="val 9686"/>
            </a:avLst>
          </a:prstGeom>
          <a:gradFill rotWithShape="0">
            <a:gsLst>
              <a:gs pos="0">
                <a:srgbClr val="ffffff"/>
              </a:gs>
              <a:gs pos="100000">
                <a:srgbClr val="00aad7"/>
              </a:gs>
            </a:gsLst>
            <a:path path="rect">
              <a:fillToRect l="50000" t="50000" r="50000" b="50000"/>
            </a:path>
          </a:gra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355" name="Titre 1"/>
          <p:cNvSpPr txBox="1"/>
          <p:nvPr/>
        </p:nvSpPr>
        <p:spPr>
          <a:xfrm>
            <a:off x="1208520" y="94320"/>
            <a:ext cx="10218240" cy="1242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>
            <a:normAutofit/>
          </a:bodyPr>
          <a:p>
            <a:pPr>
              <a:lnSpc>
                <a:spcPct val="100000"/>
              </a:lnSpc>
            </a:pPr>
            <a:r>
              <a:rPr b="0" lang="fr-FR" sz="2800" spc="-1" strike="noStrike">
                <a:solidFill>
                  <a:srgbClr val="0f1b82"/>
                </a:solidFill>
                <a:latin typeface="Trebuchet MS"/>
              </a:rPr>
              <a:t>I. PRESENTATION DES FONCTIONNALITES DU SITE</a:t>
            </a: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6" name="ZoneTexte 11"/>
          <p:cNvSpPr/>
          <p:nvPr/>
        </p:nvSpPr>
        <p:spPr>
          <a:xfrm>
            <a:off x="11886840" y="6523920"/>
            <a:ext cx="304920" cy="3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fr-FR" sz="1800" spc="-1" strike="noStrike">
                <a:solidFill>
                  <a:srgbClr val="6bb1c1"/>
                </a:solidFill>
                <a:latin typeface="Trebuchet MS"/>
              </a:rPr>
              <a:t>5</a:t>
            </a:r>
            <a:endParaRPr b="0" lang="fr-FR" sz="1800" spc="-1" strike="noStrike">
              <a:latin typeface="Arial"/>
            </a:endParaRPr>
          </a:p>
        </p:txBody>
      </p:sp>
      <p:sp>
        <p:nvSpPr>
          <p:cNvPr id="357" name="Titre 1"/>
          <p:cNvSpPr/>
          <p:nvPr/>
        </p:nvSpPr>
        <p:spPr>
          <a:xfrm>
            <a:off x="1234080" y="564120"/>
            <a:ext cx="10218240" cy="1242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>
              <a:lnSpc>
                <a:spcPct val="100000"/>
              </a:lnSpc>
            </a:pPr>
            <a:r>
              <a:rPr b="0" lang="fr-FR" sz="1400" spc="-1" strike="noStrike">
                <a:solidFill>
                  <a:srgbClr val="0f1b82"/>
                </a:solidFill>
                <a:latin typeface="Trebuchet MS"/>
              </a:rPr>
              <a:t>LA PAGE TERRITOIRE ET SUIVIS</a:t>
            </a:r>
            <a:endParaRPr b="0" lang="fr-FR" sz="1400" spc="-1" strike="noStrike">
              <a:latin typeface="Arial"/>
            </a:endParaRPr>
          </a:p>
        </p:txBody>
      </p:sp>
      <p:pic>
        <p:nvPicPr>
          <p:cNvPr id="358" name="Image 23" descr="Une image contenant alimentation&#10;&#10;Description générée automatiquement"/>
          <p:cNvPicPr/>
          <p:nvPr/>
        </p:nvPicPr>
        <p:blipFill>
          <a:blip r:embed="rId1"/>
          <a:srcRect l="-6558" t="-6102" r="-8225" b="-8174"/>
          <a:stretch/>
        </p:blipFill>
        <p:spPr>
          <a:xfrm>
            <a:off x="677880" y="1137240"/>
            <a:ext cx="726480" cy="702720"/>
          </a:xfrm>
          <a:prstGeom prst="rect">
            <a:avLst/>
          </a:prstGeom>
          <a:ln w="0">
            <a:noFill/>
          </a:ln>
        </p:spPr>
      </p:pic>
      <p:sp>
        <p:nvSpPr>
          <p:cNvPr id="359" name="ZoneTexte 26"/>
          <p:cNvSpPr/>
          <p:nvPr/>
        </p:nvSpPr>
        <p:spPr>
          <a:xfrm>
            <a:off x="1627920" y="1194120"/>
            <a:ext cx="1802880" cy="57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fr-FR" sz="1600" spc="-1" strike="noStrike">
                <a:solidFill>
                  <a:srgbClr val="0f1b82"/>
                </a:solidFill>
                <a:latin typeface="Trebuchet MS"/>
              </a:rPr>
              <a:t>ETAPE 2 : </a:t>
            </a:r>
            <a:br/>
            <a:r>
              <a:rPr b="1" lang="fr-FR" sz="1600" spc="-1" strike="noStrike">
                <a:solidFill>
                  <a:srgbClr val="0f1b82"/>
                </a:solidFill>
                <a:latin typeface="Trebuchet MS"/>
              </a:rPr>
              <a:t>Carte Interactive</a:t>
            </a:r>
            <a:endParaRPr b="0" lang="fr-FR" sz="1600" spc="-1" strike="noStrike">
              <a:latin typeface="Arial"/>
            </a:endParaRPr>
          </a:p>
        </p:txBody>
      </p:sp>
      <p:sp>
        <p:nvSpPr>
          <p:cNvPr id="360" name="Image 5"/>
          <p:cNvSpPr/>
          <p:nvPr/>
        </p:nvSpPr>
        <p:spPr>
          <a:xfrm>
            <a:off x="3881520" y="1068120"/>
            <a:ext cx="7745040" cy="5443560"/>
          </a:xfrm>
          <a:prstGeom prst="roundRect">
            <a:avLst>
              <a:gd name="adj" fmla="val 9202"/>
            </a:avLst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61" name="ZoneTexte 17"/>
          <p:cNvSpPr/>
          <p:nvPr/>
        </p:nvSpPr>
        <p:spPr>
          <a:xfrm>
            <a:off x="7841160" y="1188360"/>
            <a:ext cx="326808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50000"/>
              </a:lnSpc>
            </a:pPr>
            <a:r>
              <a:rPr b="0" lang="fr-FR" sz="2400" spc="-1" strike="noStrike">
                <a:solidFill>
                  <a:srgbClr val="00b050"/>
                </a:solidFill>
                <a:latin typeface="Chalkduster"/>
              </a:rPr>
              <a:t>NOUVEAUTÉ 2021</a:t>
            </a:r>
            <a:endParaRPr b="0" lang="fr-FR" sz="2400" spc="-1" strike="noStrike">
              <a:latin typeface="Arial"/>
            </a:endParaRPr>
          </a:p>
        </p:txBody>
      </p:sp>
      <p:sp>
        <p:nvSpPr>
          <p:cNvPr id="362" name="ZoneTexte 18"/>
          <p:cNvSpPr/>
          <p:nvPr/>
        </p:nvSpPr>
        <p:spPr>
          <a:xfrm>
            <a:off x="865800" y="2015640"/>
            <a:ext cx="272628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fr-FR" sz="1400" spc="-1" strike="noStrike">
                <a:solidFill>
                  <a:srgbClr val="595959"/>
                </a:solidFill>
                <a:latin typeface="Trebuchet MS"/>
              </a:rPr>
              <a:t>Déplacement libre sur le bassin (</a:t>
            </a:r>
            <a:r>
              <a:rPr b="0" i="1" lang="fr-FR" sz="1400" spc="-1" strike="noStrike">
                <a:solidFill>
                  <a:srgbClr val="595959"/>
                </a:solidFill>
                <a:latin typeface="Trebuchet MS"/>
              </a:rPr>
              <a:t>Type GoogleMaps</a:t>
            </a:r>
            <a:r>
              <a:rPr b="0" lang="fr-FR" sz="1400" spc="-1" strike="noStrike">
                <a:solidFill>
                  <a:srgbClr val="595959"/>
                </a:solidFill>
                <a:latin typeface="Trebuchet MS"/>
              </a:rPr>
              <a:t>)</a:t>
            </a:r>
            <a:endParaRPr b="0" lang="fr-FR" sz="1400" spc="-1" strike="noStrike">
              <a:latin typeface="Arial"/>
            </a:endParaRPr>
          </a:p>
        </p:txBody>
      </p:sp>
      <p:sp>
        <p:nvSpPr>
          <p:cNvPr id="363" name="ZoneTexte 19"/>
          <p:cNvSpPr/>
          <p:nvPr/>
        </p:nvSpPr>
        <p:spPr>
          <a:xfrm>
            <a:off x="929520" y="2646000"/>
            <a:ext cx="2726280" cy="369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fr-FR" sz="1400" spc="-1" strike="noStrike">
                <a:solidFill>
                  <a:srgbClr val="595959"/>
                </a:solidFill>
                <a:latin typeface="Trebuchet MS"/>
              </a:rPr>
              <a:t>Possibilité d’</a:t>
            </a:r>
            <a:r>
              <a:rPr b="1" lang="fr-FR" sz="1400" spc="-1" strike="noStrike">
                <a:solidFill>
                  <a:srgbClr val="6bb1c1"/>
                </a:solidFill>
                <a:latin typeface="Trebuchet MS"/>
              </a:rPr>
              <a:t>Afficher/Masquer </a:t>
            </a:r>
            <a:r>
              <a:rPr b="0" lang="fr-FR" sz="1400" spc="-1" strike="noStrike">
                <a:solidFill>
                  <a:srgbClr val="595959"/>
                </a:solidFill>
                <a:latin typeface="Trebuchet MS"/>
              </a:rPr>
              <a:t>une dizaine de couches :</a:t>
            </a:r>
            <a:endParaRPr b="0" lang="fr-FR" sz="1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FR" sz="1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i="1" lang="fr-FR" sz="1200" spc="-1" strike="noStrike">
                <a:solidFill>
                  <a:srgbClr val="595959"/>
                </a:solidFill>
                <a:latin typeface="Trebuchet MS"/>
              </a:rPr>
              <a:t>ZAP / ZALT de chaque espèce</a:t>
            </a:r>
            <a:endParaRPr b="0" lang="fr-FR" sz="1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FR" sz="1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i="1" lang="fr-FR" sz="1200" spc="-1" strike="noStrike">
                <a:solidFill>
                  <a:srgbClr val="595959"/>
                </a:solidFill>
                <a:latin typeface="Trebuchet MS"/>
              </a:rPr>
              <a:t>ROE du bassin</a:t>
            </a:r>
            <a:endParaRPr b="0" lang="fr-FR" sz="1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FR" sz="1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i="1" lang="fr-FR" sz="1200" spc="-1" strike="noStrike">
                <a:solidFill>
                  <a:srgbClr val="595959"/>
                </a:solidFill>
                <a:latin typeface="Trebuchet MS"/>
              </a:rPr>
              <a:t>Ouvrages prioritaires</a:t>
            </a:r>
            <a:endParaRPr b="0" lang="fr-FR" sz="1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FR" sz="1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i="1" lang="fr-FR" sz="1200" spc="-1" strike="noStrike">
                <a:solidFill>
                  <a:srgbClr val="595959"/>
                </a:solidFill>
                <a:latin typeface="Trebuchet MS"/>
              </a:rPr>
              <a:t>Réseau de suivi </a:t>
            </a:r>
            <a:br/>
            <a:r>
              <a:rPr b="0" i="1" lang="fr-FR" sz="1200" spc="-1" strike="noStrike">
                <a:solidFill>
                  <a:srgbClr val="595959"/>
                </a:solidFill>
                <a:latin typeface="Trebuchet MS"/>
              </a:rPr>
              <a:t>&amp;</a:t>
            </a:r>
            <a:br/>
            <a:r>
              <a:rPr b="0" i="1" lang="fr-FR" sz="1200" spc="-1" strike="noStrike">
                <a:solidFill>
                  <a:srgbClr val="595959"/>
                </a:solidFill>
                <a:latin typeface="Trebuchet MS"/>
              </a:rPr>
              <a:t>Passes à anguilles</a:t>
            </a:r>
            <a:endParaRPr b="0" lang="fr-FR" sz="1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FR" sz="1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i="1" lang="fr-FR" sz="1200" spc="-1" strike="noStrike">
                <a:solidFill>
                  <a:srgbClr val="595959"/>
                </a:solidFill>
                <a:latin typeface="Trebuchet MS"/>
              </a:rPr>
              <a:t>Zones de frayères Aloses</a:t>
            </a:r>
            <a:endParaRPr b="0" lang="fr-FR" sz="1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FR" sz="1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i="1" lang="fr-FR" sz="1200" spc="-1" strike="noStrike">
                <a:solidFill>
                  <a:srgbClr val="595959"/>
                </a:solidFill>
                <a:latin typeface="Trebuchet MS"/>
              </a:rPr>
              <a:t>Etc.</a:t>
            </a:r>
            <a:endParaRPr b="0" lang="fr-FR" sz="1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FR" sz="1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i="1" lang="fr-FR" sz="1100" spc="-1" strike="noStrike">
                <a:solidFill>
                  <a:srgbClr val="595959"/>
                </a:solidFill>
                <a:latin typeface="Trebuchet MS"/>
              </a:rPr>
              <a:t>PAGES EN LIBRE ACCES !</a:t>
            </a:r>
            <a:endParaRPr b="0" lang="fr-FR" sz="11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FR" sz="1100" spc="-1" strike="noStrike"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Espace réservé de la date 3"/>
          <p:cNvSpPr txBox="1"/>
          <p:nvPr/>
        </p:nvSpPr>
        <p:spPr>
          <a:xfrm>
            <a:off x="609480" y="6356520"/>
            <a:ext cx="9651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fld id="{01D40638-907E-4C70-8C84-1F015B8F328C}" type="datetime1">
              <a:rPr b="0" lang="fr-FR" sz="1000" spc="-1" strike="noStrike">
                <a:solidFill>
                  <a:srgbClr val="8b8b8b"/>
                </a:solidFill>
                <a:latin typeface="Trebuchet MS"/>
              </a:rPr>
              <a:t>23/09/2021</a:t>
            </a:fld>
            <a:endParaRPr b="0" lang="fr-FR" sz="1000" spc="-1" strike="noStrike">
              <a:latin typeface="Times New Roman"/>
            </a:endParaRPr>
          </a:p>
        </p:txBody>
      </p:sp>
      <p:sp>
        <p:nvSpPr>
          <p:cNvPr id="365" name="Espace réservé du pied de page 4"/>
          <p:cNvSpPr txBox="1"/>
          <p:nvPr/>
        </p:nvSpPr>
        <p:spPr>
          <a:xfrm>
            <a:off x="1776240" y="6356520"/>
            <a:ext cx="386028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r>
              <a:rPr b="0" lang="fr-FR" sz="1000" spc="-1" strike="noStrike">
                <a:solidFill>
                  <a:srgbClr val="8b8b8b"/>
                </a:solidFill>
                <a:latin typeface="Calibri"/>
              </a:rPr>
              <a:t>Titre de la présentation</a:t>
            </a:r>
            <a:endParaRPr b="0" lang="fr-FR" sz="1000" spc="-1" strike="noStrike">
              <a:latin typeface="Times New Roman"/>
            </a:endParaRPr>
          </a:p>
        </p:txBody>
      </p:sp>
      <p:sp>
        <p:nvSpPr>
          <p:cNvPr id="366" name="Espace réservé du numéro de diapositive 5"/>
          <p:cNvSpPr txBox="1"/>
          <p:nvPr/>
        </p:nvSpPr>
        <p:spPr>
          <a:xfrm>
            <a:off x="8737560" y="635652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0E365252-B6A9-4E64-98B9-1E7220856378}" type="slidenum">
              <a:rPr b="0" lang="fr-FR" sz="1000" spc="-1" strike="noStrike">
                <a:solidFill>
                  <a:srgbClr val="8b8b8b"/>
                </a:solidFill>
                <a:latin typeface="Calibri"/>
              </a:rPr>
              <a:t>13</a:t>
            </a:fld>
            <a:endParaRPr b="0" lang="fr-FR" sz="1000" spc="-1" strike="noStrike">
              <a:latin typeface="Times New Roman"/>
            </a:endParaRPr>
          </a:p>
        </p:txBody>
      </p:sp>
      <p:sp>
        <p:nvSpPr>
          <p:cNvPr id="367" name="ZoneTexte 6"/>
          <p:cNvSpPr/>
          <p:nvPr/>
        </p:nvSpPr>
        <p:spPr>
          <a:xfrm>
            <a:off x="3198960" y="5800320"/>
            <a:ext cx="590148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i="1" lang="fr-FR" sz="1200" spc="-1" strike="noStrike">
                <a:solidFill>
                  <a:srgbClr val="595959"/>
                </a:solidFill>
                <a:latin typeface="Trebuchet MS"/>
              </a:rPr>
              <a:t>Cliquez pour afficher la page</a:t>
            </a:r>
            <a:endParaRPr b="0" lang="fr-FR" sz="1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FR" sz="1200" spc="-1" strike="noStrike">
              <a:latin typeface="Arial"/>
            </a:endParaRPr>
          </a:p>
        </p:txBody>
      </p:sp>
      <p:sp>
        <p:nvSpPr>
          <p:cNvPr id="368" name="Titre 1"/>
          <p:cNvSpPr/>
          <p:nvPr/>
        </p:nvSpPr>
        <p:spPr>
          <a:xfrm>
            <a:off x="1363680" y="4420440"/>
            <a:ext cx="10218240" cy="1242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69" name="Rectangle : coins arrondis 8"/>
          <p:cNvSpPr/>
          <p:nvPr/>
        </p:nvSpPr>
        <p:spPr>
          <a:xfrm>
            <a:off x="1417680" y="1527840"/>
            <a:ext cx="9356400" cy="1726560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 w="38100">
            <a:solidFill>
              <a:srgbClr val="ff9e1b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  <a:scene3d>
            <a:camera prst="orthographicFront"/>
            <a:lightRig dir="t" rig="threePt"/>
          </a:scene3d>
          <a:sp3d>
            <a:bevelT w="279400" h="15875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  <a:scene3d>
              <a:camera prst="orthographicFront"/>
              <a:lightRig dir="t" rig="threePt"/>
            </a:scene3d>
            <a:sp3d>
              <a:bevelT w="279400" h="158750"/>
            </a:sp3d>
          </a:bodyPr>
          <a:p>
            <a:pPr algn="ctr">
              <a:lnSpc>
                <a:spcPct val="100000"/>
              </a:lnSpc>
            </a:pPr>
            <a:r>
              <a:rPr b="0" lang="fr-FR" sz="3600" spc="-1" strike="noStrike" u="sng">
                <a:solidFill>
                  <a:srgbClr val="0f1b82"/>
                </a:solidFill>
                <a:uFillTx/>
                <a:latin typeface="Calibri"/>
                <a:hlinkClick r:id="rId1"/>
              </a:rPr>
              <a:t>LIEN VERS LA PAGE TERRITOIRE ET SUIVIS </a:t>
            </a:r>
            <a:r>
              <a:rPr b="0" lang="fr-FR" sz="3600" spc="-1" strike="noStrike" u="sng">
                <a:solidFill>
                  <a:srgbClr val="0f1b82"/>
                </a:solidFill>
                <a:uFillTx/>
                <a:latin typeface="Calibri"/>
                <a:hlinkClick r:id="rId2"/>
              </a:rPr>
              <a:t>(DURANCE)</a:t>
            </a:r>
            <a:endParaRPr b="0" lang="fr-FR" sz="3600" spc="-1" strike="noStrike">
              <a:latin typeface="Arial"/>
            </a:endParaRPr>
          </a:p>
        </p:txBody>
      </p:sp>
      <p:sp>
        <p:nvSpPr>
          <p:cNvPr id="370" name="Rectangle : coins arrondis 9"/>
          <p:cNvSpPr/>
          <p:nvPr/>
        </p:nvSpPr>
        <p:spPr>
          <a:xfrm>
            <a:off x="1471680" y="3816360"/>
            <a:ext cx="9356400" cy="1726560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 w="38100">
            <a:solidFill>
              <a:srgbClr val="ff9e1b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  <a:scene3d>
            <a:camera prst="orthographicFront"/>
            <a:lightRig dir="t" rig="threePt"/>
          </a:scene3d>
          <a:sp3d>
            <a:bevelT w="279400" h="15875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  <a:scene3d>
              <a:camera prst="orthographicFront"/>
              <a:lightRig dir="t" rig="threePt"/>
            </a:scene3d>
            <a:sp3d>
              <a:bevelT w="279400" h="158750"/>
            </a:sp3d>
          </a:bodyPr>
          <a:p>
            <a:pPr algn="ctr">
              <a:lnSpc>
                <a:spcPct val="100000"/>
              </a:lnSpc>
            </a:pPr>
            <a:r>
              <a:rPr b="0" lang="fr-FR" sz="3600" spc="-1" strike="noStrike" u="sng">
                <a:solidFill>
                  <a:srgbClr val="0f1b82"/>
                </a:solidFill>
                <a:uFillTx/>
                <a:latin typeface="Calibri"/>
                <a:hlinkClick r:id="rId3"/>
              </a:rPr>
              <a:t>LIEN VERS LA PAGE TERRITOIRE ET SUIVIS </a:t>
            </a:r>
            <a:r>
              <a:rPr b="0" lang="fr-FR" sz="3600" spc="-1" strike="noStrike" u="sng">
                <a:solidFill>
                  <a:srgbClr val="0f1b82"/>
                </a:solidFill>
                <a:uFillTx/>
                <a:latin typeface="Calibri"/>
                <a:hlinkClick r:id="rId4"/>
              </a:rPr>
              <a:t>(AUDE)</a:t>
            </a:r>
            <a:endParaRPr b="0" lang="fr-FR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Espace réservé du numéro de diapositive 7"/>
          <p:cNvSpPr txBox="1"/>
          <p:nvPr/>
        </p:nvSpPr>
        <p:spPr>
          <a:xfrm>
            <a:off x="8737560" y="635652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30DD04C5-9DB6-4885-BD94-9DF0A1D20731}" type="slidenum">
              <a:rPr b="0" lang="fr-FR" sz="1000" spc="-1" strike="noStrike">
                <a:solidFill>
                  <a:srgbClr val="8b8b8b"/>
                </a:solidFill>
                <a:latin typeface="Calibri"/>
              </a:rPr>
              <a:t>13</a:t>
            </a:fld>
            <a:endParaRPr b="0" lang="fr-FR" sz="1000" spc="-1" strike="noStrike">
              <a:latin typeface="Times New Roman"/>
            </a:endParaRPr>
          </a:p>
        </p:txBody>
      </p:sp>
      <p:sp>
        <p:nvSpPr>
          <p:cNvPr id="372" name="Rectangle : coins arrondis 8"/>
          <p:cNvSpPr/>
          <p:nvPr/>
        </p:nvSpPr>
        <p:spPr>
          <a:xfrm>
            <a:off x="289080" y="903960"/>
            <a:ext cx="11613600" cy="5738400"/>
          </a:xfrm>
          <a:prstGeom prst="roundRect">
            <a:avLst>
              <a:gd name="adj" fmla="val 9686"/>
            </a:avLst>
          </a:prstGeom>
          <a:gradFill rotWithShape="0">
            <a:gsLst>
              <a:gs pos="0">
                <a:srgbClr val="ffffff"/>
              </a:gs>
              <a:gs pos="100000">
                <a:srgbClr val="00aad7"/>
              </a:gs>
            </a:gsLst>
            <a:path path="rect">
              <a:fillToRect l="50000" t="50000" r="50000" b="50000"/>
            </a:path>
          </a:gra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373" name="Titre 1"/>
          <p:cNvSpPr txBox="1"/>
          <p:nvPr/>
        </p:nvSpPr>
        <p:spPr>
          <a:xfrm>
            <a:off x="1208520" y="94320"/>
            <a:ext cx="10218240" cy="1242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>
            <a:normAutofit/>
          </a:bodyPr>
          <a:p>
            <a:pPr>
              <a:lnSpc>
                <a:spcPct val="100000"/>
              </a:lnSpc>
            </a:pPr>
            <a:r>
              <a:rPr b="0" lang="fr-FR" sz="2800" spc="-1" strike="noStrike">
                <a:solidFill>
                  <a:srgbClr val="0f1b82"/>
                </a:solidFill>
                <a:latin typeface="Trebuchet MS"/>
              </a:rPr>
              <a:t>I. PRESENTATION DES FONCTIONNALITES DU SITE</a:t>
            </a: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4" name="ZoneTexte 11"/>
          <p:cNvSpPr/>
          <p:nvPr/>
        </p:nvSpPr>
        <p:spPr>
          <a:xfrm>
            <a:off x="11886840" y="6523920"/>
            <a:ext cx="304920" cy="3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fr-FR" sz="1800" spc="-1" strike="noStrike">
                <a:solidFill>
                  <a:srgbClr val="6bb1c1"/>
                </a:solidFill>
                <a:latin typeface="Trebuchet MS"/>
              </a:rPr>
              <a:t>5</a:t>
            </a:r>
            <a:endParaRPr b="0" lang="fr-FR" sz="1800" spc="-1" strike="noStrike">
              <a:latin typeface="Arial"/>
            </a:endParaRPr>
          </a:p>
        </p:txBody>
      </p:sp>
      <p:sp>
        <p:nvSpPr>
          <p:cNvPr id="375" name="Titre 1"/>
          <p:cNvSpPr/>
          <p:nvPr/>
        </p:nvSpPr>
        <p:spPr>
          <a:xfrm>
            <a:off x="1234080" y="564120"/>
            <a:ext cx="10218240" cy="1242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>
              <a:lnSpc>
                <a:spcPct val="100000"/>
              </a:lnSpc>
            </a:pPr>
            <a:r>
              <a:rPr b="0" lang="fr-FR" sz="1400" spc="-1" strike="noStrike">
                <a:solidFill>
                  <a:srgbClr val="0f1b82"/>
                </a:solidFill>
                <a:latin typeface="Trebuchet MS"/>
              </a:rPr>
              <a:t>LA PAGE ACTUALITES &amp; LE SYSTEME DE NEWSLETTER</a:t>
            </a:r>
            <a:endParaRPr b="0" lang="fr-FR" sz="1400" spc="-1" strike="noStrike">
              <a:latin typeface="Arial"/>
            </a:endParaRPr>
          </a:p>
        </p:txBody>
      </p:sp>
      <p:sp>
        <p:nvSpPr>
          <p:cNvPr id="376" name="ZoneTexte 17"/>
          <p:cNvSpPr/>
          <p:nvPr/>
        </p:nvSpPr>
        <p:spPr>
          <a:xfrm>
            <a:off x="9349200" y="-17640"/>
            <a:ext cx="3268080" cy="50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50000"/>
              </a:lnSpc>
            </a:pPr>
            <a:r>
              <a:rPr b="0" lang="fr-FR" sz="1800" spc="-1" strike="noStrike">
                <a:solidFill>
                  <a:srgbClr val="00b050"/>
                </a:solidFill>
                <a:latin typeface="Chalkduster"/>
              </a:rPr>
              <a:t>NOUVEAUTÉ 2021</a:t>
            </a:r>
            <a:endParaRPr b="0" lang="fr-FR" sz="1800" spc="-1" strike="noStrike">
              <a:latin typeface="Arial"/>
            </a:endParaRPr>
          </a:p>
        </p:txBody>
      </p:sp>
      <p:sp>
        <p:nvSpPr>
          <p:cNvPr id="377" name="ZoneTexte 18"/>
          <p:cNvSpPr/>
          <p:nvPr/>
        </p:nvSpPr>
        <p:spPr>
          <a:xfrm>
            <a:off x="2254320" y="1108440"/>
            <a:ext cx="419688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fr-FR" sz="1400" spc="-1" strike="noStrike">
                <a:solidFill>
                  <a:srgbClr val="595959"/>
                </a:solidFill>
                <a:latin typeface="Trebuchet MS"/>
              </a:rPr>
              <a:t>Objectif : Centraliser les Newsletter qui seront </a:t>
            </a:r>
            <a:br/>
            <a:r>
              <a:rPr b="0" lang="fr-FR" sz="1400" spc="-1" strike="noStrike">
                <a:solidFill>
                  <a:srgbClr val="595959"/>
                </a:solidFill>
                <a:latin typeface="Trebuchet MS"/>
              </a:rPr>
              <a:t>envoyées aux abonnés de l’observatoire </a:t>
            </a:r>
            <a:endParaRPr b="0" lang="fr-FR" sz="1400" spc="-1" strike="noStrike">
              <a:latin typeface="Arial"/>
            </a:endParaRPr>
          </a:p>
        </p:txBody>
      </p:sp>
      <p:pic>
        <p:nvPicPr>
          <p:cNvPr id="378" name="Image 2" descr="Une image contenant texte&#10;&#10;Description générée automatiquement"/>
          <p:cNvPicPr/>
          <p:nvPr/>
        </p:nvPicPr>
        <p:blipFill>
          <a:blip r:embed="rId1"/>
          <a:stretch/>
        </p:blipFill>
        <p:spPr>
          <a:xfrm>
            <a:off x="783720" y="1196280"/>
            <a:ext cx="1355760" cy="281880"/>
          </a:xfrm>
          <a:prstGeom prst="rect">
            <a:avLst/>
          </a:prstGeom>
          <a:ln w="0">
            <a:noFill/>
          </a:ln>
        </p:spPr>
      </p:pic>
      <p:sp>
        <p:nvSpPr>
          <p:cNvPr id="379" name="ZoneTexte 14"/>
          <p:cNvSpPr/>
          <p:nvPr/>
        </p:nvSpPr>
        <p:spPr>
          <a:xfrm>
            <a:off x="694440" y="1979280"/>
            <a:ext cx="5401080" cy="3926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marL="285840" indent="-285480">
              <a:lnSpc>
                <a:spcPct val="100000"/>
              </a:lnSpc>
              <a:buClr>
                <a:srgbClr val="595959"/>
              </a:buClr>
              <a:buFont typeface="StarSymbol"/>
              <a:buChar char="-"/>
            </a:pPr>
            <a:r>
              <a:rPr b="1" lang="fr-FR" sz="1400" spc="-1" strike="noStrike">
                <a:solidFill>
                  <a:srgbClr val="595959"/>
                </a:solidFill>
                <a:latin typeface="Trebuchet MS"/>
              </a:rPr>
              <a:t>Objectif : </a:t>
            </a:r>
            <a:r>
              <a:rPr b="0" lang="fr-FR" sz="1400" spc="-1" strike="noStrike">
                <a:solidFill>
                  <a:srgbClr val="595959"/>
                </a:solidFill>
                <a:latin typeface="Trebuchet MS"/>
              </a:rPr>
              <a:t>une dizaine de Newsletters (format mail) par an </a:t>
            </a:r>
            <a:endParaRPr b="0" lang="fr-FR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14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595959"/>
              </a:buClr>
              <a:buFont typeface="StarSymbol"/>
              <a:buChar char="-"/>
            </a:pPr>
            <a:r>
              <a:rPr b="1" lang="fr-FR" sz="1400" spc="-1" strike="noStrike">
                <a:solidFill>
                  <a:srgbClr val="595959"/>
                </a:solidFill>
                <a:latin typeface="Trebuchet MS"/>
              </a:rPr>
              <a:t>Contenu : </a:t>
            </a:r>
            <a:r>
              <a:rPr b="0" lang="fr-FR" sz="1400" spc="-1" strike="noStrike">
                <a:solidFill>
                  <a:srgbClr val="595959"/>
                </a:solidFill>
                <a:latin typeface="Trebuchet MS"/>
              </a:rPr>
              <a:t>Lancement &amp; Clôture des différents suivis / Chiffres clefs / Observations de lamproies /</a:t>
            </a:r>
            <a:br/>
            <a:r>
              <a:rPr b="0" lang="fr-FR" sz="1400" spc="-1" strike="noStrike">
                <a:solidFill>
                  <a:srgbClr val="595959"/>
                </a:solidFill>
                <a:latin typeface="Trebuchet MS"/>
              </a:rPr>
              <a:t>Bilan des Ateliers Indicateurs /  Mises à jours majeurs du site Internet / </a:t>
            </a:r>
            <a:endParaRPr b="0" lang="fr-FR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14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595959"/>
              </a:buClr>
              <a:buFont typeface="StarSymbol"/>
              <a:buChar char="-"/>
            </a:pPr>
            <a:r>
              <a:rPr b="0" lang="fr-FR" sz="1400" spc="-1" strike="noStrike">
                <a:solidFill>
                  <a:srgbClr val="595959"/>
                </a:solidFill>
                <a:latin typeface="Trebuchet MS"/>
              </a:rPr>
              <a:t>Lancement d’une campagne de proposition d’abonnement à la Newsletter de l’observatoire fin 2021, mais </a:t>
            </a:r>
            <a:r>
              <a:rPr b="1" lang="fr-FR" sz="1400" spc="-1" strike="noStrike">
                <a:solidFill>
                  <a:srgbClr val="6bb1c1"/>
                </a:solidFill>
                <a:latin typeface="Trebuchet MS"/>
              </a:rPr>
              <a:t>possibilité de s’abonner dès maintenant via la page d’accueil ou la page Actualités </a:t>
            </a:r>
            <a:endParaRPr b="0" lang="fr-FR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14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595959"/>
              </a:buClr>
              <a:buFont typeface="StarSymbol"/>
              <a:buChar char="-"/>
            </a:pPr>
            <a:r>
              <a:rPr b="0" lang="fr-FR" sz="1400" spc="-1" strike="noStrike">
                <a:solidFill>
                  <a:srgbClr val="595959"/>
                </a:solidFill>
                <a:latin typeface="Trebuchet MS"/>
              </a:rPr>
              <a:t>Une adresse mail suffit pour s’abonner (Aucun renseignement personnel n’est demandé). Possibilité de se désabonner à tout moment.</a:t>
            </a:r>
            <a:endParaRPr b="0" lang="fr-FR" sz="1400" spc="-1" strike="noStrike">
              <a:latin typeface="Arial"/>
            </a:endParaRPr>
          </a:p>
        </p:txBody>
      </p:sp>
      <p:sp>
        <p:nvSpPr>
          <p:cNvPr id="380" name="Image 4"/>
          <p:cNvSpPr/>
          <p:nvPr/>
        </p:nvSpPr>
        <p:spPr>
          <a:xfrm>
            <a:off x="6901920" y="1370160"/>
            <a:ext cx="4445640" cy="5110920"/>
          </a:xfrm>
          <a:prstGeom prst="roundRect">
            <a:avLst>
              <a:gd name="adj" fmla="val 3386"/>
            </a:avLst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81" name="Connecteur droit 20"/>
          <p:cNvSpPr/>
          <p:nvPr/>
        </p:nvSpPr>
        <p:spPr>
          <a:xfrm>
            <a:off x="6310440" y="1057320"/>
            <a:ext cx="360" cy="5396760"/>
          </a:xfrm>
          <a:prstGeom prst="line">
            <a:avLst/>
          </a:prstGeom>
          <a:ln>
            <a:solidFill>
              <a:srgbClr val="00aad7"/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382" name="ZoneTexte 22"/>
          <p:cNvSpPr/>
          <p:nvPr/>
        </p:nvSpPr>
        <p:spPr>
          <a:xfrm>
            <a:off x="7068240" y="1100160"/>
            <a:ext cx="4196880" cy="303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fr-FR" sz="1400" spc="-1" strike="noStrike">
                <a:solidFill>
                  <a:srgbClr val="ff9e1b"/>
                </a:solidFill>
                <a:latin typeface="Trebuchet MS"/>
              </a:rPr>
              <a:t>MODELE DE NEWSLETTER (spécimen) :</a:t>
            </a:r>
            <a:endParaRPr b="0" lang="fr-FR" sz="1400" spc="-1" strike="noStrike"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Espace réservé du numéro de diapositive 7"/>
          <p:cNvSpPr txBox="1"/>
          <p:nvPr/>
        </p:nvSpPr>
        <p:spPr>
          <a:xfrm>
            <a:off x="8737560" y="635652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07104EB9-3E42-4D0A-BA83-390277E991B8}" type="slidenum">
              <a:rPr b="0" lang="fr-FR" sz="1000" spc="-1" strike="noStrike">
                <a:solidFill>
                  <a:srgbClr val="8b8b8b"/>
                </a:solidFill>
                <a:latin typeface="Calibri"/>
              </a:rPr>
              <a:t>15</a:t>
            </a:fld>
            <a:endParaRPr b="0" lang="fr-FR" sz="1000" spc="-1" strike="noStrike">
              <a:latin typeface="Times New Roman"/>
            </a:endParaRPr>
          </a:p>
        </p:txBody>
      </p:sp>
      <p:sp>
        <p:nvSpPr>
          <p:cNvPr id="384" name="Rectangle : coins arrondis 8"/>
          <p:cNvSpPr/>
          <p:nvPr/>
        </p:nvSpPr>
        <p:spPr>
          <a:xfrm>
            <a:off x="289080" y="903960"/>
            <a:ext cx="11613600" cy="5738400"/>
          </a:xfrm>
          <a:prstGeom prst="roundRect">
            <a:avLst>
              <a:gd name="adj" fmla="val 9686"/>
            </a:avLst>
          </a:prstGeom>
          <a:gradFill rotWithShape="0">
            <a:gsLst>
              <a:gs pos="0">
                <a:srgbClr val="ffffff"/>
              </a:gs>
              <a:gs pos="100000">
                <a:srgbClr val="00aad7"/>
              </a:gs>
            </a:gsLst>
            <a:path path="rect">
              <a:fillToRect l="50000" t="50000" r="50000" b="50000"/>
            </a:path>
          </a:gra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385" name="Rectangle : coins arrondis 29"/>
          <p:cNvSpPr/>
          <p:nvPr/>
        </p:nvSpPr>
        <p:spPr>
          <a:xfrm>
            <a:off x="7095600" y="1196640"/>
            <a:ext cx="4312080" cy="5159160"/>
          </a:xfrm>
          <a:prstGeom prst="roundRect">
            <a:avLst>
              <a:gd name="adj" fmla="val 5741"/>
            </a:avLst>
          </a:prstGeom>
          <a:gradFill rotWithShape="0">
            <a:gsLst>
              <a:gs pos="0">
                <a:srgbClr val="ffffff"/>
              </a:gs>
              <a:gs pos="100000">
                <a:srgbClr val="00aad7"/>
              </a:gs>
            </a:gsLst>
            <a:path path="rect">
              <a:fillToRect l="50000" t="50000" r="50000" b="50000"/>
            </a:path>
          </a:gra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386" name="Titre 1"/>
          <p:cNvSpPr/>
          <p:nvPr/>
        </p:nvSpPr>
        <p:spPr>
          <a:xfrm>
            <a:off x="1208520" y="94320"/>
            <a:ext cx="11135520" cy="1242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>
              <a:lnSpc>
                <a:spcPct val="100000"/>
              </a:lnSpc>
            </a:pPr>
            <a:r>
              <a:rPr b="0" lang="fr-FR" sz="2800" spc="-1" strike="noStrike">
                <a:solidFill>
                  <a:srgbClr val="0f1b82"/>
                </a:solidFill>
                <a:latin typeface="Trebuchet MS"/>
              </a:rPr>
              <a:t>II. LA DEMARCHE INDICATEURS :</a:t>
            </a:r>
            <a:endParaRPr b="0" lang="fr-FR" sz="2800" spc="-1" strike="noStrike">
              <a:latin typeface="Arial"/>
            </a:endParaRPr>
          </a:p>
        </p:txBody>
      </p:sp>
      <p:sp>
        <p:nvSpPr>
          <p:cNvPr id="387" name="Titre 1"/>
          <p:cNvSpPr/>
          <p:nvPr/>
        </p:nvSpPr>
        <p:spPr>
          <a:xfrm>
            <a:off x="1234080" y="564120"/>
            <a:ext cx="10218240" cy="1242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>
              <a:lnSpc>
                <a:spcPct val="100000"/>
              </a:lnSpc>
            </a:pPr>
            <a:r>
              <a:rPr b="0" lang="fr-FR" sz="1400" spc="-1" strike="noStrike">
                <a:solidFill>
                  <a:srgbClr val="0f1b82"/>
                </a:solidFill>
                <a:latin typeface="Trebuchet MS"/>
              </a:rPr>
              <a:t>VERS UNE APPROPRIATION LOCALE DE LA THEMATIQUE DES MIGRATEURS</a:t>
            </a:r>
            <a:endParaRPr b="0" lang="fr-FR" sz="1400" spc="-1" strike="noStrike">
              <a:latin typeface="Arial"/>
            </a:endParaRPr>
          </a:p>
        </p:txBody>
      </p:sp>
      <p:sp>
        <p:nvSpPr>
          <p:cNvPr id="388" name="ZoneTexte 34"/>
          <p:cNvSpPr/>
          <p:nvPr/>
        </p:nvSpPr>
        <p:spPr>
          <a:xfrm>
            <a:off x="11737440" y="6523920"/>
            <a:ext cx="454320" cy="3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fr-FR" sz="1800" spc="-1" strike="noStrike">
                <a:solidFill>
                  <a:srgbClr val="6bb1c1"/>
                </a:solidFill>
                <a:latin typeface="Trebuchet MS"/>
              </a:rPr>
              <a:t>18</a:t>
            </a:r>
            <a:endParaRPr b="0" lang="fr-FR" sz="1800" spc="-1" strike="noStrike">
              <a:latin typeface="Arial"/>
            </a:endParaRPr>
          </a:p>
        </p:txBody>
      </p:sp>
      <p:sp>
        <p:nvSpPr>
          <p:cNvPr id="389" name="ZoneTexte 35"/>
          <p:cNvSpPr/>
          <p:nvPr/>
        </p:nvSpPr>
        <p:spPr>
          <a:xfrm>
            <a:off x="846000" y="1217520"/>
            <a:ext cx="612864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fr-FR" sz="1400" spc="-1" strike="noStrike">
                <a:solidFill>
                  <a:srgbClr val="595959"/>
                </a:solidFill>
                <a:latin typeface="Trebuchet MS"/>
              </a:rPr>
              <a:t>LE PLAGEPOMI 2016-2021 préconise </a:t>
            </a:r>
            <a:r>
              <a:rPr b="1" lang="fr-FR" sz="1400" spc="-1" strike="noStrike">
                <a:solidFill>
                  <a:srgbClr val="be2861"/>
                </a:solidFill>
                <a:latin typeface="Trebuchet MS"/>
              </a:rPr>
              <a:t>la mise en place d’indicateurs d’état de la population </a:t>
            </a:r>
            <a:r>
              <a:rPr b="1" lang="fr-FR" sz="1400" spc="-1" strike="noStrike">
                <a:solidFill>
                  <a:srgbClr val="595959"/>
                </a:solidFill>
                <a:latin typeface="Trebuchet MS"/>
              </a:rPr>
              <a:t>pour chaque </a:t>
            </a:r>
            <a:r>
              <a:rPr b="0" lang="fr-FR" sz="1400" spc="-1" strike="noStrike">
                <a:solidFill>
                  <a:srgbClr val="595959"/>
                </a:solidFill>
                <a:latin typeface="Trebuchet MS"/>
              </a:rPr>
              <a:t>espèce amphihaline :</a:t>
            </a:r>
            <a:endParaRPr b="0" lang="fr-FR" sz="1400" spc="-1" strike="noStrike">
              <a:latin typeface="Arial"/>
            </a:endParaRPr>
          </a:p>
        </p:txBody>
      </p:sp>
      <p:sp>
        <p:nvSpPr>
          <p:cNvPr id="390" name="Rectangle : coins arrondis 54"/>
          <p:cNvSpPr/>
          <p:nvPr/>
        </p:nvSpPr>
        <p:spPr>
          <a:xfrm>
            <a:off x="613800" y="4534920"/>
            <a:ext cx="6266880" cy="1535040"/>
          </a:xfrm>
          <a:prstGeom prst="roundRect">
            <a:avLst>
              <a:gd name="adj" fmla="val 20119"/>
            </a:avLst>
          </a:prstGeom>
          <a:solidFill>
            <a:schemeClr val="bg1"/>
          </a:solidFill>
          <a:ln>
            <a:solidFill>
              <a:srgbClr val="6bb1c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391" name="ZoneTexte 55"/>
          <p:cNvSpPr/>
          <p:nvPr/>
        </p:nvSpPr>
        <p:spPr>
          <a:xfrm>
            <a:off x="613800" y="4619160"/>
            <a:ext cx="6266880" cy="115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fr-FR" sz="1400" spc="-1" strike="noStrike">
                <a:solidFill>
                  <a:srgbClr val="595959"/>
                </a:solidFill>
                <a:latin typeface="Trebuchet MS"/>
              </a:rPr>
              <a:t>Proposition d’un indicateur pour le suivi du recrutement en civelles dès 2020 en COGEPOMI, qui a été validé et publié sur l’observatoire</a:t>
            </a:r>
            <a:endParaRPr b="0" lang="fr-FR" sz="1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FR" sz="1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fr-FR" sz="1400" spc="-1" strike="noStrike">
                <a:solidFill>
                  <a:srgbClr val="595959"/>
                </a:solidFill>
                <a:latin typeface="Trebuchet MS"/>
              </a:rPr>
              <a:t>Ce dernier transcrit l’état du recrutement annuel </a:t>
            </a:r>
            <a:br/>
            <a:r>
              <a:rPr b="0" lang="fr-FR" sz="1400" spc="-1" strike="noStrike">
                <a:solidFill>
                  <a:srgbClr val="ffc000"/>
                </a:solidFill>
                <a:latin typeface="Trebuchet MS"/>
              </a:rPr>
              <a:t>au niveau du site de suivi de l’Etang de Vaccarès</a:t>
            </a:r>
            <a:r>
              <a:rPr b="0" lang="fr-FR" sz="1050" spc="-1" strike="noStrike">
                <a:solidFill>
                  <a:srgbClr val="595959"/>
                </a:solidFill>
                <a:latin typeface="Trebuchet MS"/>
              </a:rPr>
              <a:t> </a:t>
            </a:r>
            <a:endParaRPr b="0" lang="fr-FR" sz="1050" spc="-1" strike="noStrike">
              <a:latin typeface="Arial"/>
            </a:endParaRPr>
          </a:p>
        </p:txBody>
      </p:sp>
      <p:pic>
        <p:nvPicPr>
          <p:cNvPr id="392" name="Image 3" descr=""/>
          <p:cNvPicPr/>
          <p:nvPr/>
        </p:nvPicPr>
        <p:blipFill>
          <a:blip r:embed="rId1"/>
          <a:stretch/>
        </p:blipFill>
        <p:spPr>
          <a:xfrm>
            <a:off x="7425000" y="1370160"/>
            <a:ext cx="3749760" cy="628920"/>
          </a:xfrm>
          <a:prstGeom prst="rect">
            <a:avLst/>
          </a:prstGeom>
          <a:ln w="0">
            <a:noFill/>
          </a:ln>
        </p:spPr>
      </p:pic>
      <p:sp>
        <p:nvSpPr>
          <p:cNvPr id="393" name="Forme libre 57"/>
          <p:cNvSpPr/>
          <p:nvPr/>
        </p:nvSpPr>
        <p:spPr>
          <a:xfrm>
            <a:off x="8218800" y="1757880"/>
            <a:ext cx="1145160" cy="534240"/>
          </a:xfrm>
          <a:custGeom>
            <a:avLst/>
            <a:gdLst/>
            <a:ahLst/>
            <a:rect l="l" t="t" r="r" b="b"/>
            <a:pathLst>
              <a:path w="1984443" h="535021">
                <a:moveTo>
                  <a:pt x="1984443" y="0"/>
                </a:moveTo>
                <a:lnTo>
                  <a:pt x="1984443" y="311285"/>
                </a:lnTo>
                <a:lnTo>
                  <a:pt x="0" y="311285"/>
                </a:lnTo>
                <a:lnTo>
                  <a:pt x="0" y="535021"/>
                </a:lnTo>
                <a:lnTo>
                  <a:pt x="0" y="535021"/>
                </a:lnTo>
              </a:path>
            </a:pathLst>
          </a:custGeom>
          <a:noFill/>
          <a:ln w="28575">
            <a:solidFill>
              <a:srgbClr val="000000">
                <a:lumMod val="85000"/>
                <a:lumOff val="15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94" name="Rectangle : coins arrondis 58"/>
          <p:cNvSpPr/>
          <p:nvPr/>
        </p:nvSpPr>
        <p:spPr>
          <a:xfrm>
            <a:off x="7244640" y="2277360"/>
            <a:ext cx="2366640" cy="1709640"/>
          </a:xfrm>
          <a:prstGeom prst="roundRect">
            <a:avLst>
              <a:gd name="adj" fmla="val 9104"/>
            </a:avLst>
          </a:prstGeom>
          <a:solidFill>
            <a:schemeClr val="bg1"/>
          </a:solidFill>
          <a:ln>
            <a:solidFill>
              <a:srgbClr val="6bb1c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395" name="ZoneTexte 56"/>
          <p:cNvSpPr/>
          <p:nvPr/>
        </p:nvSpPr>
        <p:spPr>
          <a:xfrm>
            <a:off x="7259760" y="2331360"/>
            <a:ext cx="2336400" cy="75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fr-FR" sz="1100" spc="-1" strike="noStrike">
                <a:solidFill>
                  <a:srgbClr val="595959"/>
                </a:solidFill>
                <a:latin typeface="Trebuchet MS"/>
              </a:rPr>
              <a:t>Basé sur 3 sources, qui attestent de l’état critique des effectifs d’Anguilles européennes à l’échelle mondiale :</a:t>
            </a:r>
            <a:endParaRPr b="0" lang="fr-FR" sz="1100" spc="-1" strike="noStrike">
              <a:latin typeface="Arial"/>
            </a:endParaRPr>
          </a:p>
        </p:txBody>
      </p:sp>
      <p:pic>
        <p:nvPicPr>
          <p:cNvPr id="396" name="Image 5" descr="Une image contenant texte&#10;&#10;Description générée automatiquement"/>
          <p:cNvPicPr/>
          <p:nvPr/>
        </p:nvPicPr>
        <p:blipFill>
          <a:blip r:embed="rId2"/>
          <a:stretch/>
        </p:blipFill>
        <p:spPr>
          <a:xfrm>
            <a:off x="7310520" y="3128760"/>
            <a:ext cx="2234880" cy="772200"/>
          </a:xfrm>
          <a:prstGeom prst="rect">
            <a:avLst/>
          </a:prstGeom>
          <a:ln w="0">
            <a:noFill/>
          </a:ln>
        </p:spPr>
      </p:pic>
      <p:sp>
        <p:nvSpPr>
          <p:cNvPr id="397" name="Forme libre 59"/>
          <p:cNvSpPr/>
          <p:nvPr/>
        </p:nvSpPr>
        <p:spPr>
          <a:xfrm flipH="1">
            <a:off x="10347120" y="1771920"/>
            <a:ext cx="140400" cy="534240"/>
          </a:xfrm>
          <a:custGeom>
            <a:avLst/>
            <a:gdLst/>
            <a:ahLst/>
            <a:rect l="l" t="t" r="r" b="b"/>
            <a:pathLst>
              <a:path w="1984443" h="535021">
                <a:moveTo>
                  <a:pt x="1984443" y="0"/>
                </a:moveTo>
                <a:lnTo>
                  <a:pt x="1984443" y="311285"/>
                </a:lnTo>
                <a:lnTo>
                  <a:pt x="0" y="311285"/>
                </a:lnTo>
                <a:lnTo>
                  <a:pt x="0" y="535021"/>
                </a:lnTo>
                <a:lnTo>
                  <a:pt x="0" y="535021"/>
                </a:lnTo>
              </a:path>
            </a:pathLst>
          </a:custGeom>
          <a:noFill/>
          <a:ln w="28575">
            <a:solidFill>
              <a:srgbClr val="000000">
                <a:lumMod val="85000"/>
                <a:lumOff val="15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98" name="Rectangle : coins arrondis 60"/>
          <p:cNvSpPr/>
          <p:nvPr/>
        </p:nvSpPr>
        <p:spPr>
          <a:xfrm>
            <a:off x="9770400" y="2274120"/>
            <a:ext cx="1388160" cy="3795840"/>
          </a:xfrm>
          <a:prstGeom prst="roundRect">
            <a:avLst>
              <a:gd name="adj" fmla="val 9104"/>
            </a:avLst>
          </a:prstGeom>
          <a:solidFill>
            <a:schemeClr val="bg1"/>
          </a:solidFill>
          <a:ln>
            <a:solidFill>
              <a:srgbClr val="6bb1c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399" name="Rectangle : coins arrondis 61"/>
          <p:cNvSpPr/>
          <p:nvPr/>
        </p:nvSpPr>
        <p:spPr>
          <a:xfrm>
            <a:off x="7244640" y="4290480"/>
            <a:ext cx="3913920" cy="1799640"/>
          </a:xfrm>
          <a:prstGeom prst="roundRect">
            <a:avLst>
              <a:gd name="adj" fmla="val 9104"/>
            </a:avLst>
          </a:prstGeom>
          <a:solidFill>
            <a:schemeClr val="bg1"/>
          </a:solidFill>
          <a:ln>
            <a:solidFill>
              <a:srgbClr val="6bb1c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400" name="Rectangle 6"/>
          <p:cNvSpPr/>
          <p:nvPr/>
        </p:nvSpPr>
        <p:spPr>
          <a:xfrm>
            <a:off x="9785880" y="3987360"/>
            <a:ext cx="1372680" cy="6314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401" name="ZoneTexte 63"/>
          <p:cNvSpPr/>
          <p:nvPr/>
        </p:nvSpPr>
        <p:spPr>
          <a:xfrm>
            <a:off x="9827640" y="2331360"/>
            <a:ext cx="1289160" cy="193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fr-FR" sz="1100" spc="-1" strike="noStrike">
                <a:solidFill>
                  <a:srgbClr val="595959"/>
                </a:solidFill>
                <a:latin typeface="Trebuchet MS"/>
              </a:rPr>
              <a:t>Basé sur les propositions des acteurs locaux</a:t>
            </a:r>
            <a:endParaRPr b="0" lang="fr-FR" sz="11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FR" sz="11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FR" sz="1100" spc="-1" strike="noStrike">
                <a:solidFill>
                  <a:srgbClr val="6bb1c1"/>
                </a:solidFill>
                <a:latin typeface="Trebuchet MS"/>
              </a:rPr>
              <a:t>Les modalités de calcul peuvent être consultées en toute transparence sur le site de l’observatoire </a:t>
            </a:r>
            <a:endParaRPr b="0" lang="fr-FR" sz="1100" spc="-1" strike="noStrike">
              <a:latin typeface="Arial"/>
            </a:endParaRPr>
          </a:p>
        </p:txBody>
      </p:sp>
      <p:pic>
        <p:nvPicPr>
          <p:cNvPr id="402" name="Image 64" descr=""/>
          <p:cNvPicPr/>
          <p:nvPr/>
        </p:nvPicPr>
        <p:blipFill>
          <a:blip r:embed="rId3"/>
          <a:stretch/>
        </p:blipFill>
        <p:spPr>
          <a:xfrm>
            <a:off x="7416000" y="4413960"/>
            <a:ext cx="3571560" cy="1542600"/>
          </a:xfrm>
          <a:prstGeom prst="rect">
            <a:avLst/>
          </a:prstGeom>
          <a:ln w="0">
            <a:noFill/>
          </a:ln>
        </p:spPr>
      </p:pic>
      <p:sp>
        <p:nvSpPr>
          <p:cNvPr id="403" name="Demi-tour 65"/>
          <p:cNvSpPr/>
          <p:nvPr/>
        </p:nvSpPr>
        <p:spPr>
          <a:xfrm flipV="1" rot="5400000">
            <a:off x="278280" y="4204440"/>
            <a:ext cx="878040" cy="429480"/>
          </a:xfrm>
          <a:prstGeom prst="uturnArrow">
            <a:avLst>
              <a:gd name="adj1" fmla="val 17581"/>
              <a:gd name="adj2" fmla="val 22527"/>
              <a:gd name="adj3" fmla="val 25001"/>
              <a:gd name="adj4" fmla="val 50000"/>
              <a:gd name="adj5" fmla="val 75000"/>
            </a:avLst>
          </a:prstGeom>
          <a:gradFill rotWithShape="0">
            <a:gsLst>
              <a:gs pos="0">
                <a:srgbClr val="771037"/>
              </a:gs>
              <a:gs pos="100000">
                <a:srgbClr val="aa174f"/>
              </a:gs>
            </a:gsLst>
            <a:lin ang="3600000"/>
          </a:gra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404" name="Rectangle : coins arrondis 36"/>
          <p:cNvSpPr/>
          <p:nvPr/>
        </p:nvSpPr>
        <p:spPr>
          <a:xfrm>
            <a:off x="638640" y="1896480"/>
            <a:ext cx="6266880" cy="25038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rgbClr val="6bb1c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405" name="Image 37"/>
          <p:cNvSpPr/>
          <p:nvPr/>
        </p:nvSpPr>
        <p:spPr>
          <a:xfrm>
            <a:off x="758880" y="1962360"/>
            <a:ext cx="3249360" cy="2343960"/>
          </a:xfrm>
          <a:prstGeom prst="roundRect">
            <a:avLst>
              <a:gd name="adj" fmla="val 14488"/>
            </a:avLst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06" name="ZoneTexte 38"/>
          <p:cNvSpPr/>
          <p:nvPr/>
        </p:nvSpPr>
        <p:spPr>
          <a:xfrm>
            <a:off x="4074480" y="1989360"/>
            <a:ext cx="2764080" cy="279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fr-FR" sz="1400" spc="-1" strike="noStrike" u="sng">
                <a:solidFill>
                  <a:srgbClr val="595959"/>
                </a:solidFill>
                <a:uFillTx/>
                <a:latin typeface="Trebuchet MS"/>
              </a:rPr>
              <a:t>Démarches proposées par MRM:</a:t>
            </a:r>
            <a:endParaRPr b="0" lang="fr-FR" sz="1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fr-FR" sz="1400" spc="-1" strike="noStrike" u="sng">
                <a:solidFill>
                  <a:srgbClr val="595959"/>
                </a:solidFill>
                <a:uFillTx/>
                <a:latin typeface="Trebuchet MS"/>
              </a:rPr>
              <a:t>Réunir les acteurs locaux </a:t>
            </a:r>
            <a:br/>
            <a:br/>
            <a:r>
              <a:rPr b="0" lang="fr-FR" sz="1400" spc="-1" strike="noStrike">
                <a:solidFill>
                  <a:srgbClr val="595959"/>
                </a:solidFill>
                <a:latin typeface="Trebuchet MS"/>
              </a:rPr>
              <a:t>Pour construire des indicateurs solides</a:t>
            </a:r>
            <a:endParaRPr b="0" lang="fr-FR" sz="1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i="1" lang="fr-FR" sz="1200" spc="-1" strike="noStrike">
                <a:solidFill>
                  <a:srgbClr val="595959"/>
                </a:solidFill>
                <a:latin typeface="Trebuchet MS"/>
              </a:rPr>
              <a:t>« Atelier indicateur » réuni en Juillet 2019</a:t>
            </a:r>
            <a:endParaRPr b="0" lang="fr-FR" sz="1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FR" sz="1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fr-FR" sz="1400" spc="-1" strike="noStrike">
                <a:solidFill>
                  <a:srgbClr val="595959"/>
                </a:solidFill>
                <a:latin typeface="Trebuchet MS"/>
              </a:rPr>
              <a:t>Pour dresser le bilan des migrations de l’année </a:t>
            </a:r>
            <a:endParaRPr b="0" lang="fr-FR" sz="1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i="1" lang="fr-FR" sz="1200" spc="-1" strike="noStrike">
                <a:solidFill>
                  <a:srgbClr val="595959"/>
                </a:solidFill>
                <a:latin typeface="Trebuchet MS"/>
              </a:rPr>
              <a:t>« Ateliers bilan » réunis en 2019, 2020 et 2021</a:t>
            </a:r>
            <a:endParaRPr b="0" lang="fr-FR" sz="1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FR" sz="1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FR" sz="1200" spc="-1" strike="noStrike">
              <a:latin typeface="Arial"/>
            </a:endParaRPr>
          </a:p>
        </p:txBody>
      </p:sp>
      <p:pic>
        <p:nvPicPr>
          <p:cNvPr id="407" name="Picture 2" descr="Sticker Science Rouages couleur cerveau - TenStickers"/>
          <p:cNvPicPr/>
          <p:nvPr/>
        </p:nvPicPr>
        <p:blipFill>
          <a:blip r:embed="rId5"/>
          <a:stretch/>
        </p:blipFill>
        <p:spPr>
          <a:xfrm>
            <a:off x="932760" y="1783080"/>
            <a:ext cx="1659240" cy="1360440"/>
          </a:xfrm>
          <a:prstGeom prst="rect">
            <a:avLst/>
          </a:prstGeom>
          <a:ln w="0">
            <a:noFill/>
          </a:ln>
        </p:spPr>
      </p:pic>
      <p:pic>
        <p:nvPicPr>
          <p:cNvPr id="408" name="Picture 2" descr="Sticker Science Rouages couleur cerveau - TenStickers"/>
          <p:cNvPicPr/>
          <p:nvPr/>
        </p:nvPicPr>
        <p:blipFill>
          <a:blip r:embed="rId6"/>
          <a:stretch/>
        </p:blipFill>
        <p:spPr>
          <a:xfrm flipH="1">
            <a:off x="3110760" y="2277360"/>
            <a:ext cx="484920" cy="413280"/>
          </a:xfrm>
          <a:prstGeom prst="rect">
            <a:avLst/>
          </a:prstGeom>
          <a:ln w="0">
            <a:noFill/>
          </a:ln>
        </p:spPr>
      </p:pic>
      <p:pic>
        <p:nvPicPr>
          <p:cNvPr id="409" name="Picture 2" descr="Sticker Science Rouages couleur cerveau - TenStickers"/>
          <p:cNvPicPr/>
          <p:nvPr/>
        </p:nvPicPr>
        <p:blipFill>
          <a:blip r:embed="rId7"/>
          <a:stretch/>
        </p:blipFill>
        <p:spPr>
          <a:xfrm flipH="1" rot="10800000">
            <a:off x="667080" y="3215520"/>
            <a:ext cx="662040" cy="5097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ZoneTexte 1"/>
          <p:cNvSpPr/>
          <p:nvPr/>
        </p:nvSpPr>
        <p:spPr>
          <a:xfrm>
            <a:off x="2398320" y="315360"/>
            <a:ext cx="7592400" cy="760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fr-FR" sz="4400" spc="-1" strike="noStrike">
                <a:solidFill>
                  <a:srgbClr val="be2861"/>
                </a:solidFill>
                <a:latin typeface="Calibri"/>
              </a:rPr>
              <a:t>MERCI DE VOTRE ATTENTION !..</a:t>
            </a:r>
            <a:endParaRPr b="0" lang="fr-FR" sz="4400" spc="-1" strike="noStrike">
              <a:latin typeface="Arial"/>
            </a:endParaRPr>
          </a:p>
        </p:txBody>
      </p:sp>
      <p:sp>
        <p:nvSpPr>
          <p:cNvPr id="411" name="ZoneTexte 2"/>
          <p:cNvSpPr/>
          <p:nvPr/>
        </p:nvSpPr>
        <p:spPr>
          <a:xfrm>
            <a:off x="1210320" y="3426480"/>
            <a:ext cx="4479120" cy="106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i="1" lang="fr-FR" sz="3200" spc="-1" strike="noStrike">
                <a:solidFill>
                  <a:srgbClr val="be2861"/>
                </a:solidFill>
                <a:latin typeface="Calibri"/>
              </a:rPr>
              <a:t>… </a:t>
            </a:r>
            <a:r>
              <a:rPr b="0" i="1" lang="fr-FR" sz="3200" spc="-1" strike="noStrike">
                <a:solidFill>
                  <a:srgbClr val="be2861"/>
                </a:solidFill>
                <a:latin typeface="Calibri"/>
              </a:rPr>
              <a:t>Et n’oubliez pas de visiter l’observatoire …</a:t>
            </a:r>
            <a:endParaRPr b="0" lang="fr-FR" sz="3200" spc="-1" strike="noStrike">
              <a:latin typeface="Arial"/>
            </a:endParaRPr>
          </a:p>
        </p:txBody>
      </p:sp>
      <p:sp>
        <p:nvSpPr>
          <p:cNvPr id="412" name="Rectangle 8"/>
          <p:cNvSpPr/>
          <p:nvPr/>
        </p:nvSpPr>
        <p:spPr>
          <a:xfrm>
            <a:off x="2306520" y="4503600"/>
            <a:ext cx="9129960" cy="180108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pic>
        <p:nvPicPr>
          <p:cNvPr id="413" name="Image 7" descr=""/>
          <p:cNvPicPr/>
          <p:nvPr/>
        </p:nvPicPr>
        <p:blipFill>
          <a:blip r:embed="rId1">
            <a:alphaModFix amt="85000"/>
          </a:blip>
          <a:stretch/>
        </p:blipFill>
        <p:spPr>
          <a:xfrm>
            <a:off x="171720" y="5404680"/>
            <a:ext cx="4986720" cy="1205640"/>
          </a:xfrm>
          <a:prstGeom prst="rect">
            <a:avLst/>
          </a:prstGeom>
          <a:ln w="0">
            <a:noFill/>
          </a:ln>
        </p:spPr>
      </p:pic>
      <p:pic>
        <p:nvPicPr>
          <p:cNvPr id="414" name="Picture 5" descr="Résultat de recherche d'images pour &quot;dreal auvergne rhone alpes&quot;"/>
          <p:cNvPicPr/>
          <p:nvPr/>
        </p:nvPicPr>
        <p:blipFill>
          <a:blip r:embed="rId2"/>
          <a:stretch/>
        </p:blipFill>
        <p:spPr>
          <a:xfrm>
            <a:off x="10962720" y="5404680"/>
            <a:ext cx="947880" cy="1205640"/>
          </a:xfrm>
          <a:prstGeom prst="rect">
            <a:avLst/>
          </a:prstGeom>
          <a:ln w="0">
            <a:noFill/>
          </a:ln>
        </p:spPr>
      </p:pic>
      <p:pic>
        <p:nvPicPr>
          <p:cNvPr id="415" name="Image 12" descr=""/>
          <p:cNvPicPr/>
          <p:nvPr/>
        </p:nvPicPr>
        <p:blipFill>
          <a:blip r:embed="rId3"/>
          <a:stretch/>
        </p:blipFill>
        <p:spPr>
          <a:xfrm>
            <a:off x="5158800" y="1599480"/>
            <a:ext cx="5962320" cy="2829960"/>
          </a:xfrm>
          <a:prstGeom prst="rect">
            <a:avLst/>
          </a:prstGeom>
          <a:ln w="0">
            <a:noFill/>
          </a:ln>
          <a:effectLst>
            <a:outerShdw algn="ctr" blurRad="63360" rotWithShape="0" sx="102000" sy="102000">
              <a:srgbClr val="000000">
                <a:alpha val="40000"/>
              </a:srgbClr>
            </a:outerShdw>
          </a:effectLst>
          <a:scene3d>
            <a:camera prst="perspectiveHeroicExtremeLeftFacing"/>
            <a:lightRig dir="t" rig="threePt"/>
          </a:scene3d>
        </p:spPr>
      </p:pic>
      <p:pic>
        <p:nvPicPr>
          <p:cNvPr id="416" name="Image 13" descr=""/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/>
        </p:blipFill>
        <p:spPr>
          <a:xfrm rot="18910200">
            <a:off x="8861040" y="2629080"/>
            <a:ext cx="721080" cy="771120"/>
          </a:xfrm>
          <a:prstGeom prst="rect">
            <a:avLst/>
          </a:prstGeom>
          <a:ln w="0">
            <a:noFill/>
          </a:ln>
          <a:effectLst>
            <a:outerShdw algn="tl" blurRad="50760" dir="2700000" dist="37674" rotWithShape="0">
              <a:srgbClr val="000000">
                <a:alpha val="40000"/>
              </a:srgbClr>
            </a:outerShdw>
          </a:effectLst>
        </p:spPr>
      </p:pic>
      <p:sp>
        <p:nvSpPr>
          <p:cNvPr id="417" name="ZoneTexte 14"/>
          <p:cNvSpPr/>
          <p:nvPr/>
        </p:nvSpPr>
        <p:spPr>
          <a:xfrm>
            <a:off x="6931800" y="5597280"/>
            <a:ext cx="4189680" cy="889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fr-FR" sz="1050" spc="-1" strike="noStrike">
                <a:solidFill>
                  <a:srgbClr val="4f81bd"/>
                </a:solidFill>
                <a:latin typeface="Trebuchet MS"/>
              </a:rPr>
              <a:t>DREAL AUVERGNE RHÔNE-ALPES</a:t>
            </a:r>
            <a:endParaRPr b="0" lang="fr-FR" sz="105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FR" sz="105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fr-FR" sz="1050" spc="-1" strike="noStrike">
                <a:solidFill>
                  <a:srgbClr val="808080"/>
                </a:solidFill>
                <a:latin typeface="Trebuchet MS"/>
              </a:rPr>
              <a:t>5 Place Jules Ferry, 69006 Lyon</a:t>
            </a:r>
            <a:br/>
            <a:r>
              <a:rPr b="0" lang="fr-FR" sz="1050" spc="-1" strike="noStrike" u="sng">
                <a:solidFill>
                  <a:srgbClr val="808080"/>
                </a:solidFill>
                <a:uFillTx/>
                <a:latin typeface="Trebuchet MS"/>
                <a:hlinkClick r:id="rId6"/>
              </a:rPr>
              <a:t>brmpr.dreal-auvergne-rhone-alpes@developpement-durable.gouv.fr</a:t>
            </a:r>
            <a:endParaRPr b="0" lang="fr-FR" sz="105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fr-FR" sz="1050" spc="-1" strike="noStrike">
                <a:solidFill>
                  <a:srgbClr val="808080"/>
                </a:solidFill>
                <a:latin typeface="Trebuchet MS"/>
              </a:rPr>
              <a:t>Tel : 04 26 28 60 00</a:t>
            </a:r>
            <a:endParaRPr b="0" lang="fr-FR" sz="1050" spc="-1" strike="noStrike">
              <a:latin typeface="Arial"/>
            </a:endParaRPr>
          </a:p>
        </p:txBody>
      </p:sp>
      <p:pic>
        <p:nvPicPr>
          <p:cNvPr id="418" name="Image 11" descr=""/>
          <p:cNvPicPr/>
          <p:nvPr/>
        </p:nvPicPr>
        <p:blipFill>
          <a:blip r:embed="rId7"/>
          <a:stretch/>
        </p:blipFill>
        <p:spPr>
          <a:xfrm flipH="1" rot="20569200">
            <a:off x="325440" y="1430640"/>
            <a:ext cx="3751200" cy="1669680"/>
          </a:xfrm>
          <a:prstGeom prst="rect">
            <a:avLst/>
          </a:prstGeom>
          <a:ln w="0">
            <a:noFill/>
          </a:ln>
        </p:spPr>
      </p:pic>
      <p:sp>
        <p:nvSpPr>
          <p:cNvPr id="419" name="Espace réservé de la date 3"/>
          <p:cNvSpPr/>
          <p:nvPr/>
        </p:nvSpPr>
        <p:spPr>
          <a:xfrm>
            <a:off x="2201040" y="4800240"/>
            <a:ext cx="3394440" cy="353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fr-FR" sz="1200" spc="-1" strike="noStrike">
                <a:solidFill>
                  <a:srgbClr val="00b0f0"/>
                </a:solidFill>
                <a:latin typeface="Calibri"/>
              </a:rPr>
              <a:t>Perrier Charlie / Campton Pierre </a:t>
            </a:r>
            <a:endParaRPr b="0" lang="fr-FR" sz="1200" spc="-1" strike="noStrike"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75" dur="indefinite" restart="never" nodeType="tmRoot">
          <p:childTnLst>
            <p:seq>
              <p:cTn id="76" dur="indefinite" nodeType="mainSeq">
                <p:childTnLst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nodeType="clickEffect" fill="hold" presetClass="entr" presetID="1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81" dur="500"/>
                                        <p:tgtEl>
                                          <p:spTgt spid="4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wipe(up)" transition="in">
                                      <p:cBhvr additive="repl">
                                        <p:cTn id="82" dur="500"/>
                                        <p:tgtEl>
                                          <p:spTgt spid="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nodeType="withEffect" fill="hold" presetClass="entr" presetID="1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85" dur="500"/>
                                        <p:tgtEl>
                                          <p:spTgt spid="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wipe(up)" transition="in">
                                      <p:cBhvr additive="repl">
                                        <p:cTn id="86" dur="50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nodeType="withEffect" fill="hold" presetClass="entr" presetID="1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89" dur="500"/>
                                        <p:tgtEl>
                                          <p:spTgt spid="4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wipe(up)" transition="in">
                                      <p:cBhvr additive="repl">
                                        <p:cTn id="90" dur="500"/>
                                        <p:tgtEl>
                                          <p:spTgt spid="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Rectangle : coins arrondis 34"/>
          <p:cNvSpPr/>
          <p:nvPr/>
        </p:nvSpPr>
        <p:spPr>
          <a:xfrm>
            <a:off x="711360" y="2953080"/>
            <a:ext cx="10489680" cy="669600"/>
          </a:xfrm>
          <a:prstGeom prst="roundRect">
            <a:avLst>
              <a:gd name="adj" fmla="val 9581"/>
            </a:avLst>
          </a:prstGeom>
          <a:solidFill>
            <a:schemeClr val="bg1"/>
          </a:solidFill>
          <a:ln>
            <a:solidFill>
              <a:srgbClr val="6bb1c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154" name="Rectangle : coins arrondis 29"/>
          <p:cNvSpPr/>
          <p:nvPr/>
        </p:nvSpPr>
        <p:spPr>
          <a:xfrm>
            <a:off x="711360" y="1128600"/>
            <a:ext cx="10489680" cy="1601640"/>
          </a:xfrm>
          <a:prstGeom prst="roundRect">
            <a:avLst>
              <a:gd name="adj" fmla="val 9581"/>
            </a:avLst>
          </a:prstGeom>
          <a:solidFill>
            <a:schemeClr val="bg1"/>
          </a:solidFill>
          <a:ln>
            <a:solidFill>
              <a:srgbClr val="6bb1c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155" name="Titre 1"/>
          <p:cNvSpPr txBox="1"/>
          <p:nvPr/>
        </p:nvSpPr>
        <p:spPr>
          <a:xfrm>
            <a:off x="1236240" y="458640"/>
            <a:ext cx="10503720" cy="1242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>
            <a:normAutofit/>
          </a:bodyPr>
          <a:p>
            <a:pPr>
              <a:lnSpc>
                <a:spcPct val="100000"/>
              </a:lnSpc>
            </a:pPr>
            <a:r>
              <a:rPr b="0" lang="fr-FR" sz="2800" spc="-1" strike="noStrike">
                <a:solidFill>
                  <a:srgbClr val="0f1b82"/>
                </a:solidFill>
                <a:latin typeface="Trebuchet MS"/>
              </a:rPr>
              <a:t>INTRODUCTION : LA DEMARCHE OBSERVATOIRE</a:t>
            </a: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6" name="Flèche vers la droite 8"/>
          <p:cNvSpPr/>
          <p:nvPr/>
        </p:nvSpPr>
        <p:spPr>
          <a:xfrm>
            <a:off x="2387160" y="1616400"/>
            <a:ext cx="352800" cy="37404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6bb1c1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157" name="Titre 1"/>
          <p:cNvSpPr/>
          <p:nvPr/>
        </p:nvSpPr>
        <p:spPr>
          <a:xfrm>
            <a:off x="711360" y="1139400"/>
            <a:ext cx="10489680" cy="85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70000"/>
              </a:lnSpc>
            </a:pPr>
            <a:r>
              <a:rPr b="1" lang="fr-FR" sz="1400" spc="-1" strike="noStrike">
                <a:solidFill>
                  <a:srgbClr val="595959"/>
                </a:solidFill>
                <a:latin typeface="Trebuchet MS"/>
              </a:rPr>
              <a:t>Constat : </a:t>
            </a:r>
            <a:r>
              <a:rPr b="0" lang="fr-FR" sz="1400" spc="-1" strike="noStrike">
                <a:solidFill>
                  <a:srgbClr val="595959"/>
                </a:solidFill>
                <a:latin typeface="Trebuchet MS"/>
              </a:rPr>
              <a:t>Les informations sur les poissons migrateurs sont souvent </a:t>
            </a:r>
            <a:r>
              <a:rPr b="1" lang="fr-FR" sz="1400" spc="-1" strike="noStrike">
                <a:solidFill>
                  <a:srgbClr val="6bb1c1"/>
                </a:solidFill>
                <a:latin typeface="Trebuchet MS"/>
              </a:rPr>
              <a:t>individualisées et éparpillées sur les différents bassins</a:t>
            </a:r>
            <a:endParaRPr b="0" lang="fr-FR" sz="1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FR" sz="1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fr-FR" sz="400" spc="-1" strike="noStrike">
                <a:solidFill>
                  <a:srgbClr val="595959"/>
                </a:solidFill>
                <a:latin typeface="Trebuchet MS"/>
              </a:rPr>
              <a:t> </a:t>
            </a:r>
            <a:endParaRPr b="0" lang="fr-FR" sz="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FR" sz="400" spc="-1" strike="noStrike">
              <a:latin typeface="Arial"/>
            </a:endParaRPr>
          </a:p>
        </p:txBody>
      </p:sp>
      <p:sp>
        <p:nvSpPr>
          <p:cNvPr id="158" name="ZoneTexte 10"/>
          <p:cNvSpPr/>
          <p:nvPr/>
        </p:nvSpPr>
        <p:spPr>
          <a:xfrm>
            <a:off x="2774160" y="1636560"/>
            <a:ext cx="8039880" cy="3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fr-FR" sz="1800" spc="-1" strike="noStrike">
                <a:solidFill>
                  <a:srgbClr val="ff9e1b"/>
                </a:solidFill>
                <a:latin typeface="Chalkduster"/>
              </a:rPr>
              <a:t>Valorisation et communication complexes </a:t>
            </a:r>
            <a:endParaRPr b="0" lang="fr-FR" sz="1800" spc="-1" strike="noStrike">
              <a:latin typeface="Arial"/>
            </a:endParaRPr>
          </a:p>
        </p:txBody>
      </p:sp>
      <p:sp>
        <p:nvSpPr>
          <p:cNvPr id="159" name="Titre 1"/>
          <p:cNvSpPr/>
          <p:nvPr/>
        </p:nvSpPr>
        <p:spPr>
          <a:xfrm>
            <a:off x="722520" y="3039120"/>
            <a:ext cx="10478520" cy="590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 algn="ctr">
              <a:lnSpc>
                <a:spcPct val="170000"/>
              </a:lnSpc>
            </a:pPr>
            <a:r>
              <a:rPr b="0" lang="fr-FR" sz="1400" spc="-1" strike="noStrike">
                <a:solidFill>
                  <a:srgbClr val="595959"/>
                </a:solidFill>
                <a:latin typeface="Trebuchet MS"/>
              </a:rPr>
              <a:t>Nécessité de centraliser les données pour </a:t>
            </a:r>
            <a:r>
              <a:rPr b="0" lang="fr-FR" sz="1400" spc="-1" strike="noStrike">
                <a:solidFill>
                  <a:srgbClr val="be2861"/>
                </a:solidFill>
                <a:latin typeface="Trebuchet MS"/>
              </a:rPr>
              <a:t>disposer d’une vision globale </a:t>
            </a:r>
            <a:r>
              <a:rPr b="0" lang="fr-FR" sz="1400" spc="-1" strike="noStrike">
                <a:solidFill>
                  <a:srgbClr val="595959"/>
                </a:solidFill>
                <a:latin typeface="Trebuchet MS"/>
              </a:rPr>
              <a:t>et </a:t>
            </a:r>
            <a:r>
              <a:rPr b="0" lang="fr-FR" sz="1400" spc="-1" strike="noStrike">
                <a:solidFill>
                  <a:srgbClr val="be2861"/>
                </a:solidFill>
                <a:latin typeface="Trebuchet MS"/>
              </a:rPr>
              <a:t>optimiser la gestion</a:t>
            </a:r>
            <a:endParaRPr b="0" lang="fr-FR" sz="1400" spc="-1" strike="noStrike">
              <a:latin typeface="Arial"/>
            </a:endParaRPr>
          </a:p>
        </p:txBody>
      </p:sp>
      <p:sp>
        <p:nvSpPr>
          <p:cNvPr id="160" name="ZoneTexte 26"/>
          <p:cNvSpPr/>
          <p:nvPr/>
        </p:nvSpPr>
        <p:spPr>
          <a:xfrm>
            <a:off x="281160" y="3836520"/>
            <a:ext cx="9333000" cy="333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marL="285840" indent="-285480">
              <a:lnSpc>
                <a:spcPct val="100000"/>
              </a:lnSpc>
              <a:buClr>
                <a:srgbClr val="4bacc6"/>
              </a:buClr>
              <a:buFont typeface="Arial"/>
              <a:buChar char="•"/>
            </a:pPr>
            <a:r>
              <a:rPr b="0" lang="fr-FR" sz="1600" spc="-1" strike="noStrike">
                <a:solidFill>
                  <a:srgbClr val="4bacc6"/>
                </a:solidFill>
                <a:latin typeface="Trebuchet MS"/>
              </a:rPr>
              <a:t>2014</a:t>
            </a:r>
            <a:r>
              <a:rPr b="0" lang="fr-FR" sz="1400" spc="-1" strike="noStrike">
                <a:solidFill>
                  <a:srgbClr val="4bacc6"/>
                </a:solidFill>
                <a:latin typeface="Trebuchet MS"/>
              </a:rPr>
              <a:t> :  </a:t>
            </a:r>
            <a:r>
              <a:rPr b="0" lang="fr-FR" sz="1400" spc="-1" strike="noStrike">
                <a:solidFill>
                  <a:srgbClr val="595959"/>
                </a:solidFill>
                <a:latin typeface="Trebuchet MS"/>
              </a:rPr>
              <a:t>Lancement de la démarche « Observatoire » validée collégialement </a:t>
            </a:r>
            <a:r>
              <a:rPr b="0" i="1" lang="fr-FR" sz="1100" spc="-1" strike="noStrike">
                <a:solidFill>
                  <a:srgbClr val="595959"/>
                </a:solidFill>
                <a:latin typeface="Trebuchet MS"/>
              </a:rPr>
              <a:t>(Convention DREAL - MRM)  </a:t>
            </a:r>
            <a:endParaRPr b="0" lang="fr-FR" sz="1100" spc="-1" strike="noStrike">
              <a:latin typeface="Arial"/>
            </a:endParaRPr>
          </a:p>
        </p:txBody>
      </p:sp>
      <p:sp>
        <p:nvSpPr>
          <p:cNvPr id="161" name="ZoneTexte 27"/>
          <p:cNvSpPr/>
          <p:nvPr/>
        </p:nvSpPr>
        <p:spPr>
          <a:xfrm>
            <a:off x="281160" y="4265280"/>
            <a:ext cx="7704720" cy="333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marL="285840" indent="-285480">
              <a:lnSpc>
                <a:spcPct val="100000"/>
              </a:lnSpc>
              <a:buClr>
                <a:srgbClr val="4bacc6"/>
              </a:buClr>
              <a:buFont typeface="Arial"/>
              <a:buChar char="•"/>
            </a:pPr>
            <a:r>
              <a:rPr b="0" lang="fr-FR" sz="1600" spc="-1" strike="noStrike">
                <a:solidFill>
                  <a:srgbClr val="4bacc6"/>
                </a:solidFill>
                <a:latin typeface="Trebuchet MS"/>
              </a:rPr>
              <a:t>2015 </a:t>
            </a:r>
            <a:r>
              <a:rPr b="0" lang="fr-FR" sz="1400" spc="-1" strike="noStrike">
                <a:solidFill>
                  <a:srgbClr val="4bacc6"/>
                </a:solidFill>
                <a:latin typeface="Trebuchet MS"/>
              </a:rPr>
              <a:t>:  </a:t>
            </a:r>
            <a:r>
              <a:rPr b="0" lang="fr-FR" sz="1400" spc="-1" strike="noStrike">
                <a:solidFill>
                  <a:srgbClr val="595959"/>
                </a:solidFill>
                <a:latin typeface="Trebuchet MS"/>
              </a:rPr>
              <a:t>Synthèse des infos scientifiques et techniques sur le bassin Rhône-Méditerranée</a:t>
            </a:r>
            <a:endParaRPr b="0" lang="fr-FR" sz="1400" spc="-1" strike="noStrike">
              <a:latin typeface="Arial"/>
            </a:endParaRPr>
          </a:p>
        </p:txBody>
      </p:sp>
      <p:sp>
        <p:nvSpPr>
          <p:cNvPr id="162" name="ZoneTexte 28"/>
          <p:cNvSpPr/>
          <p:nvPr/>
        </p:nvSpPr>
        <p:spPr>
          <a:xfrm>
            <a:off x="291240" y="4681800"/>
            <a:ext cx="7694640" cy="333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marL="285840" indent="-285480">
              <a:lnSpc>
                <a:spcPct val="100000"/>
              </a:lnSpc>
              <a:buClr>
                <a:srgbClr val="4bacc6"/>
              </a:buClr>
              <a:buFont typeface="Arial"/>
              <a:buChar char="•"/>
            </a:pPr>
            <a:r>
              <a:rPr b="0" lang="fr-FR" sz="1600" spc="-1" strike="noStrike">
                <a:solidFill>
                  <a:srgbClr val="4bacc6"/>
                </a:solidFill>
                <a:latin typeface="Trebuchet MS"/>
              </a:rPr>
              <a:t>2016 </a:t>
            </a:r>
            <a:r>
              <a:rPr b="0" lang="fr-FR" sz="1400" spc="-1" strike="noStrike">
                <a:solidFill>
                  <a:srgbClr val="4bacc6"/>
                </a:solidFill>
                <a:latin typeface="Trebuchet MS"/>
              </a:rPr>
              <a:t>:  </a:t>
            </a:r>
            <a:r>
              <a:rPr b="0" lang="fr-FR" sz="1400" spc="-1" strike="noStrike">
                <a:solidFill>
                  <a:srgbClr val="595959"/>
                </a:solidFill>
                <a:latin typeface="Trebuchet MS"/>
              </a:rPr>
              <a:t>Orientation de l’observatoire selon les objectifs PLAGEPOMI 2016-2021 </a:t>
            </a:r>
            <a:endParaRPr b="0" lang="fr-FR" sz="1400" spc="-1" strike="noStrike">
              <a:latin typeface="Arial"/>
            </a:endParaRPr>
          </a:p>
        </p:txBody>
      </p:sp>
      <p:sp>
        <p:nvSpPr>
          <p:cNvPr id="163" name="ZoneTexte 30"/>
          <p:cNvSpPr/>
          <p:nvPr/>
        </p:nvSpPr>
        <p:spPr>
          <a:xfrm>
            <a:off x="291240" y="5116680"/>
            <a:ext cx="7694640" cy="333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marL="285840" indent="-285480">
              <a:lnSpc>
                <a:spcPct val="100000"/>
              </a:lnSpc>
              <a:buClr>
                <a:srgbClr val="4bacc6"/>
              </a:buClr>
              <a:buFont typeface="Arial"/>
              <a:buChar char="•"/>
            </a:pPr>
            <a:r>
              <a:rPr b="0" lang="fr-FR" sz="1600" spc="-1" strike="noStrike">
                <a:solidFill>
                  <a:srgbClr val="4bacc6"/>
                </a:solidFill>
                <a:latin typeface="Trebuchet MS"/>
              </a:rPr>
              <a:t>2017 </a:t>
            </a:r>
            <a:r>
              <a:rPr b="0" lang="fr-FR" sz="1400" spc="-1" strike="noStrike">
                <a:solidFill>
                  <a:srgbClr val="595959"/>
                </a:solidFill>
                <a:latin typeface="Trebuchet MS"/>
              </a:rPr>
              <a:t>:  Construction de l’architecture du site</a:t>
            </a:r>
            <a:endParaRPr b="0" lang="fr-FR" sz="1400" spc="-1" strike="noStrike">
              <a:latin typeface="Arial"/>
            </a:endParaRPr>
          </a:p>
        </p:txBody>
      </p:sp>
      <p:sp>
        <p:nvSpPr>
          <p:cNvPr id="164" name="Flèche vers la droite 31"/>
          <p:cNvSpPr/>
          <p:nvPr/>
        </p:nvSpPr>
        <p:spPr>
          <a:xfrm>
            <a:off x="2387160" y="2163960"/>
            <a:ext cx="352800" cy="37404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6bb1c1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165" name="ZoneTexte 33"/>
          <p:cNvSpPr/>
          <p:nvPr/>
        </p:nvSpPr>
        <p:spPr>
          <a:xfrm>
            <a:off x="2826000" y="2169360"/>
            <a:ext cx="8039880" cy="3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fr-FR" sz="1800" spc="-1" strike="noStrike">
                <a:solidFill>
                  <a:srgbClr val="ff9e1b"/>
                </a:solidFill>
                <a:latin typeface="Chalkduster"/>
              </a:rPr>
              <a:t>Mesures de gestion efficaces difficiles à mettre en place</a:t>
            </a:r>
            <a:endParaRPr b="0" lang="fr-FR" sz="1800" spc="-1" strike="noStrike">
              <a:latin typeface="Arial"/>
            </a:endParaRPr>
          </a:p>
        </p:txBody>
      </p:sp>
      <p:pic>
        <p:nvPicPr>
          <p:cNvPr id="166" name="Picture 2" descr="3D, 3D Caractère, Caractère, 3D Homme, 3d Personne, 3D Les Gens, Idée,  Illustration Stock - Illustration du produisez, idée: 59976571"/>
          <p:cNvPicPr/>
          <p:nvPr/>
        </p:nvPicPr>
        <p:blipFill>
          <a:blip r:embed="rId1"/>
          <a:srcRect l="25445" t="3443" r="23164" b="10225"/>
          <a:stretch/>
        </p:blipFill>
        <p:spPr>
          <a:xfrm>
            <a:off x="913680" y="1841400"/>
            <a:ext cx="953280" cy="1712880"/>
          </a:xfrm>
          <a:prstGeom prst="rect">
            <a:avLst/>
          </a:prstGeom>
          <a:ln w="0">
            <a:noFill/>
          </a:ln>
        </p:spPr>
      </p:pic>
      <p:sp>
        <p:nvSpPr>
          <p:cNvPr id="167" name="ZoneTexte 35"/>
          <p:cNvSpPr/>
          <p:nvPr/>
        </p:nvSpPr>
        <p:spPr>
          <a:xfrm>
            <a:off x="291240" y="5487120"/>
            <a:ext cx="11576160" cy="54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marL="285840" indent="-285480">
              <a:lnSpc>
                <a:spcPct val="100000"/>
              </a:lnSpc>
              <a:buClr>
                <a:srgbClr val="4bacc6"/>
              </a:buClr>
              <a:buFont typeface="Arial"/>
              <a:buChar char="•"/>
            </a:pPr>
            <a:r>
              <a:rPr b="0" lang="fr-FR" sz="1600" spc="-1" strike="noStrike">
                <a:solidFill>
                  <a:srgbClr val="4bacc6"/>
                </a:solidFill>
                <a:latin typeface="Trebuchet MS"/>
              </a:rPr>
              <a:t>2018-2019 </a:t>
            </a:r>
            <a:r>
              <a:rPr b="0" lang="fr-FR" sz="1400" spc="-1" strike="noStrike">
                <a:solidFill>
                  <a:srgbClr val="595959"/>
                </a:solidFill>
                <a:latin typeface="Trebuchet MS"/>
              </a:rPr>
              <a:t>:  Mise en ligne du site internet et lancement de la démarche « </a:t>
            </a:r>
            <a:r>
              <a:rPr b="0" lang="fr-FR" sz="1400" spc="-1" strike="noStrike">
                <a:solidFill>
                  <a:srgbClr val="be2861"/>
                </a:solidFill>
                <a:latin typeface="Trebuchet MS"/>
              </a:rPr>
              <a:t>indicateurs</a:t>
            </a:r>
            <a:r>
              <a:rPr b="0" lang="fr-FR" sz="1400" spc="-1" strike="noStrike">
                <a:solidFill>
                  <a:srgbClr val="595959"/>
                </a:solidFill>
                <a:latin typeface="Trebuchet MS"/>
              </a:rPr>
              <a:t> » et « bilan des migrations » en collaboration avec les partenaires techniques  </a:t>
            </a:r>
            <a:endParaRPr b="0" lang="fr-FR" sz="1400" spc="-1" strike="noStrike">
              <a:latin typeface="Arial"/>
            </a:endParaRPr>
          </a:p>
        </p:txBody>
      </p:sp>
      <p:sp>
        <p:nvSpPr>
          <p:cNvPr id="168" name="ZoneTexte 36"/>
          <p:cNvSpPr/>
          <p:nvPr/>
        </p:nvSpPr>
        <p:spPr>
          <a:xfrm>
            <a:off x="291240" y="5979960"/>
            <a:ext cx="11576160" cy="333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marL="285840" indent="-285480">
              <a:lnSpc>
                <a:spcPct val="100000"/>
              </a:lnSpc>
              <a:buClr>
                <a:srgbClr val="4bacc6"/>
              </a:buClr>
              <a:buFont typeface="Arial"/>
              <a:buChar char="•"/>
            </a:pPr>
            <a:r>
              <a:rPr b="0" lang="fr-FR" sz="1600" spc="-1" strike="noStrike">
                <a:solidFill>
                  <a:srgbClr val="4bacc6"/>
                </a:solidFill>
                <a:latin typeface="Trebuchet MS"/>
              </a:rPr>
              <a:t>2020 </a:t>
            </a:r>
            <a:r>
              <a:rPr b="0" lang="fr-FR" sz="1400" spc="-1" strike="noStrike">
                <a:solidFill>
                  <a:srgbClr val="595959"/>
                </a:solidFill>
                <a:latin typeface="Trebuchet MS"/>
              </a:rPr>
              <a:t>:  Publication du premier indicateur de l’observatoire et mise en place de nouveaux concepts innovants</a:t>
            </a:r>
            <a:endParaRPr b="0" lang="fr-FR" sz="1400" spc="-1" strike="noStrike">
              <a:latin typeface="Arial"/>
            </a:endParaRPr>
          </a:p>
        </p:txBody>
      </p:sp>
      <p:sp>
        <p:nvSpPr>
          <p:cNvPr id="169" name="ZoneTexte 37"/>
          <p:cNvSpPr/>
          <p:nvPr/>
        </p:nvSpPr>
        <p:spPr>
          <a:xfrm>
            <a:off x="11886840" y="6523920"/>
            <a:ext cx="304920" cy="3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fr-FR" sz="1800" spc="-1" strike="noStrike">
                <a:solidFill>
                  <a:srgbClr val="6bb1c1"/>
                </a:solidFill>
                <a:latin typeface="Trebuchet MS"/>
              </a:rPr>
              <a:t>2</a:t>
            </a:r>
            <a:endParaRPr b="0" lang="fr-FR" sz="1800" spc="-1" strike="noStrike"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Rectangle : coins arrondis 8"/>
          <p:cNvSpPr/>
          <p:nvPr/>
        </p:nvSpPr>
        <p:spPr>
          <a:xfrm>
            <a:off x="289080" y="1099800"/>
            <a:ext cx="11613600" cy="5542200"/>
          </a:xfrm>
          <a:prstGeom prst="roundRect">
            <a:avLst>
              <a:gd name="adj" fmla="val 9686"/>
            </a:avLst>
          </a:prstGeom>
          <a:gradFill rotWithShape="0">
            <a:gsLst>
              <a:gs pos="0">
                <a:srgbClr val="ffffff"/>
              </a:gs>
              <a:gs pos="100000">
                <a:srgbClr val="00aad7"/>
              </a:gs>
            </a:gsLst>
            <a:path path="rect">
              <a:fillToRect l="50000" t="50000" r="50000" b="50000"/>
            </a:path>
          </a:gra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171" name="Titre 1"/>
          <p:cNvSpPr/>
          <p:nvPr/>
        </p:nvSpPr>
        <p:spPr>
          <a:xfrm>
            <a:off x="654480" y="1217160"/>
            <a:ext cx="11007720" cy="458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>
              <a:lnSpc>
                <a:spcPct val="100000"/>
              </a:lnSpc>
            </a:pPr>
            <a:r>
              <a:rPr b="0" lang="fr-FR" sz="1600" spc="-1" strike="noStrike">
                <a:solidFill>
                  <a:srgbClr val="404040"/>
                </a:solidFill>
                <a:latin typeface="Trebuchet MS"/>
              </a:rPr>
              <a:t>Un observatoire en ligne, comment ça fonctionne </a:t>
            </a:r>
            <a:endParaRPr b="0" lang="fr-FR" sz="1600" spc="-1" strike="noStrike">
              <a:latin typeface="Arial"/>
            </a:endParaRPr>
          </a:p>
        </p:txBody>
      </p:sp>
      <p:grpSp>
        <p:nvGrpSpPr>
          <p:cNvPr id="172" name="Groupe 11"/>
          <p:cNvGrpSpPr/>
          <p:nvPr/>
        </p:nvGrpSpPr>
        <p:grpSpPr>
          <a:xfrm>
            <a:off x="3789720" y="3309840"/>
            <a:ext cx="4345920" cy="1685520"/>
            <a:chOff x="3789720" y="3309840"/>
            <a:chExt cx="4345920" cy="1685520"/>
          </a:xfrm>
        </p:grpSpPr>
        <p:sp>
          <p:nvSpPr>
            <p:cNvPr id="173" name="Rectangle : coins arrondis 79"/>
            <p:cNvSpPr/>
            <p:nvPr/>
          </p:nvSpPr>
          <p:spPr>
            <a:xfrm>
              <a:off x="3988440" y="3309840"/>
              <a:ext cx="3948840" cy="1685520"/>
            </a:xfrm>
            <a:prstGeom prst="roundRect">
              <a:avLst>
                <a:gd name="adj" fmla="val 9686"/>
              </a:avLst>
            </a:prstGeom>
            <a:gradFill rotWithShape="0">
              <a:gsLst>
                <a:gs pos="0">
                  <a:srgbClr val="ffffff"/>
                </a:gs>
                <a:gs pos="100000">
                  <a:srgbClr val="00aad7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>
              <a:outerShdw blurRad="39960" dir="5400000" dist="2304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pic>
          <p:nvPicPr>
            <p:cNvPr id="174" name="Image 80" descr=""/>
            <p:cNvPicPr/>
            <p:nvPr/>
          </p:nvPicPr>
          <p:blipFill>
            <a:blip r:embed="rId1"/>
            <a:stretch/>
          </p:blipFill>
          <p:spPr>
            <a:xfrm>
              <a:off x="4318560" y="3376080"/>
              <a:ext cx="3360600" cy="1274040"/>
            </a:xfrm>
            <a:prstGeom prst="rect">
              <a:avLst/>
            </a:prstGeom>
            <a:ln w="0">
              <a:noFill/>
            </a:ln>
            <a:effectLst>
              <a:outerShdw algn="ctr" blurRad="63360" rotWithShape="0" sx="102000" sy="102000">
                <a:schemeClr val="bg1">
                  <a:alpha val="40000"/>
                </a:schemeClr>
              </a:outerShdw>
            </a:effectLst>
          </p:spPr>
        </p:pic>
        <p:sp>
          <p:nvSpPr>
            <p:cNvPr id="175" name="ZoneTexte 26"/>
            <p:cNvSpPr/>
            <p:nvPr/>
          </p:nvSpPr>
          <p:spPr>
            <a:xfrm>
              <a:off x="3789720" y="4624560"/>
              <a:ext cx="4345920" cy="303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spAutoFit/>
            </a:bodyPr>
            <a:p>
              <a:pPr algn="ctr">
                <a:lnSpc>
                  <a:spcPct val="100000"/>
                </a:lnSpc>
              </a:pPr>
              <a:r>
                <a:rPr b="0" lang="fr-FR" sz="1400" spc="-1" strike="noStrike">
                  <a:solidFill>
                    <a:srgbClr val="595959"/>
                  </a:solidFill>
                  <a:latin typeface="Trebuchet MS"/>
                </a:rPr>
                <a:t>Intégration des résultats annuels / Animation</a:t>
              </a:r>
              <a:endParaRPr b="0" lang="fr-FR" sz="1400" spc="-1" strike="noStrike">
                <a:latin typeface="Arial"/>
              </a:endParaRPr>
            </a:p>
          </p:txBody>
        </p:sp>
      </p:grpSp>
      <p:grpSp>
        <p:nvGrpSpPr>
          <p:cNvPr id="176" name="Groupe 10"/>
          <p:cNvGrpSpPr/>
          <p:nvPr/>
        </p:nvGrpSpPr>
        <p:grpSpPr>
          <a:xfrm>
            <a:off x="1533960" y="1966320"/>
            <a:ext cx="2405880" cy="2508480"/>
            <a:chOff x="1533960" y="1966320"/>
            <a:chExt cx="2405880" cy="2508480"/>
          </a:xfrm>
        </p:grpSpPr>
        <p:sp>
          <p:nvSpPr>
            <p:cNvPr id="177" name="Virage 84"/>
            <p:cNvSpPr/>
            <p:nvPr/>
          </p:nvSpPr>
          <p:spPr>
            <a:xfrm flipH="1" rot="10800000">
              <a:off x="1596600" y="2858040"/>
              <a:ext cx="2342880" cy="1616760"/>
            </a:xfrm>
            <a:prstGeom prst="bentArrow">
              <a:avLst>
                <a:gd name="adj1" fmla="val 9703"/>
                <a:gd name="adj2" fmla="val 11368"/>
                <a:gd name="adj3" fmla="val 14979"/>
                <a:gd name="adj4" fmla="val 43750"/>
              </a:avLst>
            </a:prstGeom>
            <a:gradFill rotWithShape="0">
              <a:gsLst>
                <a:gs pos="50000">
                  <a:srgbClr val="be2861"/>
                </a:gs>
                <a:gs pos="100000">
                  <a:srgbClr val="59132e"/>
                </a:gs>
              </a:gsLst>
              <a:lin ang="10800000"/>
            </a:gradFill>
            <a:ln>
              <a:noFill/>
            </a:ln>
            <a:effectLst>
              <a:outerShdw blurRad="39960" dir="5400000" dist="2304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178" name="Virage 85"/>
            <p:cNvSpPr/>
            <p:nvPr/>
          </p:nvSpPr>
          <p:spPr>
            <a:xfrm flipH="1" flipV="1" rot="10800000">
              <a:off x="1596240" y="1965960"/>
              <a:ext cx="615960" cy="1249560"/>
            </a:xfrm>
            <a:prstGeom prst="bentArrow">
              <a:avLst>
                <a:gd name="adj1" fmla="val 25000"/>
                <a:gd name="adj2" fmla="val 12638"/>
                <a:gd name="adj3" fmla="val 25000"/>
                <a:gd name="adj4" fmla="val 43750"/>
              </a:avLst>
            </a:prstGeom>
            <a:gradFill rotWithShape="0">
              <a:gsLst>
                <a:gs pos="50000">
                  <a:srgbClr val="be2861"/>
                </a:gs>
                <a:gs pos="100000">
                  <a:srgbClr val="59132e"/>
                </a:gs>
              </a:gsLst>
              <a:lin ang="10800000"/>
            </a:gradFill>
            <a:ln>
              <a:noFill/>
            </a:ln>
            <a:effectLst>
              <a:outerShdw blurRad="39960" dir="5400000" dist="2304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179" name="ZoneTexte 56"/>
            <p:cNvSpPr/>
            <p:nvPr/>
          </p:nvSpPr>
          <p:spPr>
            <a:xfrm rot="16200000">
              <a:off x="612360" y="2931480"/>
              <a:ext cx="2116080" cy="272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spAutoFit/>
            </a:bodyPr>
            <a:p>
              <a:pPr algn="ctr">
                <a:lnSpc>
                  <a:spcPct val="100000"/>
                </a:lnSpc>
              </a:pPr>
              <a:r>
                <a:rPr b="1" lang="fr-FR" sz="1200" spc="-1" strike="noStrike">
                  <a:solidFill>
                    <a:srgbClr val="000000"/>
                  </a:solidFill>
                  <a:latin typeface="Calibri"/>
                </a:rPr>
                <a:t>Données en Direct</a:t>
              </a:r>
              <a:endParaRPr b="0" lang="fr-FR" sz="1200" spc="-1" strike="noStrike">
                <a:latin typeface="Arial"/>
              </a:endParaRPr>
            </a:p>
          </p:txBody>
        </p:sp>
      </p:grpSp>
      <p:sp>
        <p:nvSpPr>
          <p:cNvPr id="180" name="Virage 87"/>
          <p:cNvSpPr/>
          <p:nvPr/>
        </p:nvSpPr>
        <p:spPr>
          <a:xfrm rot="16200000">
            <a:off x="5624640" y="4969440"/>
            <a:ext cx="973080" cy="881640"/>
          </a:xfrm>
          <a:prstGeom prst="bentArrow">
            <a:avLst>
              <a:gd name="adj1" fmla="val 18085"/>
              <a:gd name="adj2" fmla="val 25000"/>
              <a:gd name="adj3" fmla="val 25000"/>
              <a:gd name="adj4" fmla="val 43750"/>
            </a:avLst>
          </a:prstGeom>
          <a:gradFill rotWithShape="0">
            <a:gsLst>
              <a:gs pos="0">
                <a:srgbClr val="3b6a76"/>
              </a:gs>
              <a:gs pos="100000">
                <a:srgbClr val="5598a7"/>
              </a:gs>
            </a:gsLst>
            <a:lin ang="16200000"/>
          </a:gra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181" name="Rectangle : coins arrondis 88"/>
          <p:cNvSpPr/>
          <p:nvPr/>
        </p:nvSpPr>
        <p:spPr>
          <a:xfrm>
            <a:off x="905400" y="5074920"/>
            <a:ext cx="3054600" cy="1270080"/>
          </a:xfrm>
          <a:prstGeom prst="roundRect">
            <a:avLst>
              <a:gd name="adj" fmla="val 9686"/>
            </a:avLst>
          </a:prstGeom>
          <a:gradFill rotWithShape="0">
            <a:gsLst>
              <a:gs pos="0">
                <a:srgbClr val="ffffff"/>
              </a:gs>
              <a:gs pos="100000">
                <a:srgbClr val="00aad7"/>
              </a:gs>
            </a:gsLst>
            <a:path path="rect">
              <a:fillToRect l="50000" t="50000" r="50000" b="50000"/>
            </a:path>
          </a:gra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182" name="ZoneTexte 89"/>
          <p:cNvSpPr/>
          <p:nvPr/>
        </p:nvSpPr>
        <p:spPr>
          <a:xfrm>
            <a:off x="832320" y="5142600"/>
            <a:ext cx="325584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fr-FR" sz="1400" spc="-1" strike="noStrike">
                <a:solidFill>
                  <a:srgbClr val="be2861"/>
                </a:solidFill>
                <a:latin typeface="Trebuchet MS"/>
              </a:rPr>
              <a:t>Information aux partenaires</a:t>
            </a:r>
            <a:endParaRPr b="0" lang="fr-FR" sz="1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fr-FR" sz="1400" spc="-1" strike="noStrike">
                <a:solidFill>
                  <a:srgbClr val="be2861"/>
                </a:solidFill>
                <a:latin typeface="Trebuchet MS"/>
              </a:rPr>
              <a:t>Aide des acteurs locaux à la gestion </a:t>
            </a:r>
            <a:endParaRPr b="0" lang="fr-FR" sz="1400" spc="-1" strike="noStrike">
              <a:latin typeface="Arial"/>
            </a:endParaRPr>
          </a:p>
        </p:txBody>
      </p:sp>
      <p:sp>
        <p:nvSpPr>
          <p:cNvPr id="183" name="ZoneTexte 27"/>
          <p:cNvSpPr/>
          <p:nvPr/>
        </p:nvSpPr>
        <p:spPr>
          <a:xfrm>
            <a:off x="1117440" y="5666040"/>
            <a:ext cx="2594520" cy="637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fr-FR" sz="1200" spc="-1" strike="noStrike">
                <a:solidFill>
                  <a:srgbClr val="595959"/>
                </a:solidFill>
                <a:latin typeface="Trebuchet MS"/>
              </a:rPr>
              <a:t>FDAAPPMA, organismes de Recherche, Universités, Syndicats de bassins, prestataires, etc.</a:t>
            </a:r>
            <a:endParaRPr b="0" lang="fr-FR" sz="1200" spc="-1" strike="noStrike">
              <a:latin typeface="Arial"/>
            </a:endParaRPr>
          </a:p>
        </p:txBody>
      </p:sp>
      <p:pic>
        <p:nvPicPr>
          <p:cNvPr id="184" name="Picture 2" descr="Résultat de recherche d'images pour &quot;bonhomme question&quot;"/>
          <p:cNvPicPr/>
          <p:nvPr/>
        </p:nvPicPr>
        <p:blipFill>
          <a:blip r:embed="rId2"/>
          <a:stretch/>
        </p:blipFill>
        <p:spPr>
          <a:xfrm>
            <a:off x="5293800" y="1003680"/>
            <a:ext cx="351360" cy="513720"/>
          </a:xfrm>
          <a:prstGeom prst="rect">
            <a:avLst/>
          </a:prstGeom>
          <a:ln w="0">
            <a:noFill/>
          </a:ln>
        </p:spPr>
      </p:pic>
      <p:grpSp>
        <p:nvGrpSpPr>
          <p:cNvPr id="185" name="Groupe 15"/>
          <p:cNvGrpSpPr/>
          <p:nvPr/>
        </p:nvGrpSpPr>
        <p:grpSpPr>
          <a:xfrm>
            <a:off x="9018720" y="1686960"/>
            <a:ext cx="2617920" cy="2577240"/>
            <a:chOff x="9018720" y="1686960"/>
            <a:chExt cx="2617920" cy="2577240"/>
          </a:xfrm>
        </p:grpSpPr>
        <p:sp>
          <p:nvSpPr>
            <p:cNvPr id="186" name="Virage 90"/>
            <p:cNvSpPr/>
            <p:nvPr/>
          </p:nvSpPr>
          <p:spPr>
            <a:xfrm flipH="1">
              <a:off x="9018720" y="1686960"/>
              <a:ext cx="2177280" cy="1620000"/>
            </a:xfrm>
            <a:prstGeom prst="bentArrow">
              <a:avLst>
                <a:gd name="adj1" fmla="val 12413"/>
                <a:gd name="adj2" fmla="val 25000"/>
                <a:gd name="adj3" fmla="val 25000"/>
                <a:gd name="adj4" fmla="val 43750"/>
              </a:avLst>
            </a:prstGeom>
            <a:gradFill rotWithShape="0">
              <a:gsLst>
                <a:gs pos="0">
                  <a:srgbClr val="3b6a76"/>
                </a:gs>
                <a:gs pos="100000">
                  <a:srgbClr val="5598a7"/>
                </a:gs>
              </a:gsLst>
              <a:lin ang="10800000"/>
            </a:gradFill>
            <a:ln>
              <a:noFill/>
            </a:ln>
            <a:effectLst>
              <a:outerShdw blurRad="39960" dir="5400000" dist="2304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187" name="Rectangle : coins arrondis 67"/>
            <p:cNvSpPr/>
            <p:nvPr/>
          </p:nvSpPr>
          <p:spPr>
            <a:xfrm>
              <a:off x="9210960" y="3241080"/>
              <a:ext cx="2425680" cy="1023120"/>
            </a:xfrm>
            <a:prstGeom prst="roundRect">
              <a:avLst>
                <a:gd name="adj" fmla="val 9686"/>
              </a:avLst>
            </a:prstGeom>
            <a:gradFill rotWithShape="0">
              <a:gsLst>
                <a:gs pos="0">
                  <a:srgbClr val="ffffff"/>
                </a:gs>
                <a:gs pos="100000">
                  <a:srgbClr val="00aad7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>
              <a:outerShdw blurRad="39960" dir="5400000" dist="2304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188" name="ZoneTexte 68"/>
            <p:cNvSpPr/>
            <p:nvPr/>
          </p:nvSpPr>
          <p:spPr>
            <a:xfrm>
              <a:off x="9215640" y="3275280"/>
              <a:ext cx="1416240" cy="942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spAutoFit/>
            </a:bodyPr>
            <a:p>
              <a:pPr algn="ctr">
                <a:lnSpc>
                  <a:spcPct val="100000"/>
                </a:lnSpc>
              </a:pPr>
              <a:r>
                <a:rPr b="0" lang="fr-FR" sz="1400" spc="-1" strike="noStrike">
                  <a:solidFill>
                    <a:srgbClr val="be2861"/>
                  </a:solidFill>
                  <a:latin typeface="Trebuchet MS"/>
                </a:rPr>
                <a:t>Centralisation, Analyse et Interprétation </a:t>
              </a:r>
              <a:r>
                <a:rPr b="0" lang="fr-FR" sz="1400" spc="-1" strike="noStrike">
                  <a:solidFill>
                    <a:srgbClr val="595959"/>
                  </a:solidFill>
                  <a:latin typeface="Trebuchet MS"/>
                </a:rPr>
                <a:t>des données</a:t>
              </a:r>
              <a:endParaRPr b="0" lang="fr-FR" sz="1400" spc="-1" strike="noStrike">
                <a:latin typeface="Arial"/>
              </a:endParaRPr>
            </a:p>
          </p:txBody>
        </p:sp>
        <p:pic>
          <p:nvPicPr>
            <p:cNvPr id="189" name="Image 69" descr="MRM-logo_RVB.png"/>
            <p:cNvPicPr/>
            <p:nvPr/>
          </p:nvPicPr>
          <p:blipFill>
            <a:blip r:embed="rId3"/>
            <a:stretch/>
          </p:blipFill>
          <p:spPr>
            <a:xfrm>
              <a:off x="10530360" y="3348720"/>
              <a:ext cx="1074960" cy="834120"/>
            </a:xfrm>
            <a:prstGeom prst="rect">
              <a:avLst/>
            </a:prstGeom>
            <a:ln w="0">
              <a:noFill/>
            </a:ln>
            <a:effectLst>
              <a:outerShdw algn="ctr" blurRad="63360" rotWithShape="0" sx="102000" sy="102000">
                <a:schemeClr val="bg1">
                  <a:alpha val="40000"/>
                </a:schemeClr>
              </a:outerShdw>
            </a:effectLst>
          </p:spPr>
        </p:pic>
      </p:grpSp>
      <p:sp>
        <p:nvSpPr>
          <p:cNvPr id="190" name="Virage 92"/>
          <p:cNvSpPr/>
          <p:nvPr/>
        </p:nvSpPr>
        <p:spPr>
          <a:xfrm flipH="1" flipV="1">
            <a:off x="8968320" y="4765680"/>
            <a:ext cx="2177280" cy="1442880"/>
          </a:xfrm>
          <a:prstGeom prst="bentArrow">
            <a:avLst>
              <a:gd name="adj1" fmla="val 12413"/>
              <a:gd name="adj2" fmla="val 25000"/>
              <a:gd name="adj3" fmla="val 25000"/>
              <a:gd name="adj4" fmla="val 43750"/>
            </a:avLst>
          </a:prstGeom>
          <a:gradFill rotWithShape="0">
            <a:gsLst>
              <a:gs pos="0">
                <a:srgbClr val="3b6a76"/>
              </a:gs>
              <a:gs pos="100000">
                <a:srgbClr val="5598a7"/>
              </a:gs>
            </a:gsLst>
            <a:lin ang="10800000"/>
          </a:gra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grpSp>
        <p:nvGrpSpPr>
          <p:cNvPr id="191" name="Groupe 13"/>
          <p:cNvGrpSpPr/>
          <p:nvPr/>
        </p:nvGrpSpPr>
        <p:grpSpPr>
          <a:xfrm>
            <a:off x="6217920" y="5326200"/>
            <a:ext cx="3346200" cy="1023120"/>
            <a:chOff x="6217920" y="5326200"/>
            <a:chExt cx="3346200" cy="1023120"/>
          </a:xfrm>
        </p:grpSpPr>
        <p:sp>
          <p:nvSpPr>
            <p:cNvPr id="192" name="Rectangle : coins arrondis 73"/>
            <p:cNvSpPr/>
            <p:nvPr/>
          </p:nvSpPr>
          <p:spPr>
            <a:xfrm>
              <a:off x="6244200" y="5326200"/>
              <a:ext cx="3319920" cy="1023120"/>
            </a:xfrm>
            <a:prstGeom prst="roundRect">
              <a:avLst>
                <a:gd name="adj" fmla="val 9686"/>
              </a:avLst>
            </a:prstGeom>
            <a:gradFill rotWithShape="0">
              <a:gsLst>
                <a:gs pos="0">
                  <a:srgbClr val="ffffff"/>
                </a:gs>
                <a:gs pos="100000">
                  <a:srgbClr val="00aad7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>
              <a:outerShdw blurRad="39960" dir="5400000" dist="2304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193" name="ZoneTexte 75"/>
            <p:cNvSpPr/>
            <p:nvPr/>
          </p:nvSpPr>
          <p:spPr>
            <a:xfrm>
              <a:off x="7183080" y="5457240"/>
              <a:ext cx="1623600" cy="272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spAutoFit/>
            </a:bodyPr>
            <a:p>
              <a:pPr algn="ctr">
                <a:lnSpc>
                  <a:spcPct val="100000"/>
                </a:lnSpc>
              </a:pPr>
              <a:r>
                <a:rPr b="0" lang="fr-FR" sz="1200" spc="-1" strike="noStrike">
                  <a:solidFill>
                    <a:srgbClr val="000000"/>
                  </a:solidFill>
                  <a:latin typeface="Chalkduster"/>
                </a:rPr>
                <a:t>COGEPOMI</a:t>
              </a:r>
              <a:endParaRPr b="0" lang="fr-FR" sz="1200" spc="-1" strike="noStrike">
                <a:latin typeface="Arial"/>
              </a:endParaRPr>
            </a:p>
          </p:txBody>
        </p:sp>
        <p:pic>
          <p:nvPicPr>
            <p:cNvPr id="194" name="Picture 4" descr="Résultat de recherche d'images pour &quot;check croix verte&quot;"/>
            <p:cNvPicPr/>
            <p:nvPr/>
          </p:nvPicPr>
          <p:blipFill>
            <a:blip r:embed="rId4"/>
            <a:stretch/>
          </p:blipFill>
          <p:spPr>
            <a:xfrm>
              <a:off x="7381800" y="5689080"/>
              <a:ext cx="1134000" cy="6271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95" name="ZoneTexte 77"/>
            <p:cNvSpPr/>
            <p:nvPr/>
          </p:nvSpPr>
          <p:spPr>
            <a:xfrm>
              <a:off x="6217920" y="5490000"/>
              <a:ext cx="1105560" cy="72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spAutoFit/>
            </a:bodyPr>
            <a:p>
              <a:pPr algn="ctr">
                <a:lnSpc>
                  <a:spcPct val="100000"/>
                </a:lnSpc>
              </a:pPr>
              <a:r>
                <a:rPr b="0" lang="fr-FR" sz="1400" spc="-1" strike="noStrike">
                  <a:solidFill>
                    <a:srgbClr val="be2861"/>
                  </a:solidFill>
                  <a:latin typeface="Trebuchet MS"/>
                </a:rPr>
                <a:t>Validation des analyses</a:t>
              </a:r>
              <a:endParaRPr b="0" lang="fr-FR" sz="1400" spc="-1" strike="noStrike">
                <a:latin typeface="Arial"/>
              </a:endParaRPr>
            </a:p>
          </p:txBody>
        </p:sp>
        <p:pic>
          <p:nvPicPr>
            <p:cNvPr id="196" name="Image 86" descr="Bloc marque DREAL_BASSINS_RHONE-MEDITERRANEE_CMJN.pdf"/>
            <p:cNvPicPr/>
            <p:nvPr/>
          </p:nvPicPr>
          <p:blipFill>
            <a:blip r:embed="rId5"/>
            <a:stretch/>
          </p:blipFill>
          <p:spPr>
            <a:xfrm>
              <a:off x="8680320" y="5423400"/>
              <a:ext cx="650880" cy="82872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197" name="Rectangle : coins arrondis 91"/>
          <p:cNvSpPr/>
          <p:nvPr/>
        </p:nvSpPr>
        <p:spPr>
          <a:xfrm>
            <a:off x="9210960" y="4318560"/>
            <a:ext cx="2425680" cy="574560"/>
          </a:xfrm>
          <a:prstGeom prst="roundRect">
            <a:avLst>
              <a:gd name="adj" fmla="val 9686"/>
            </a:avLst>
          </a:prstGeom>
          <a:gradFill rotWithShape="0">
            <a:gsLst>
              <a:gs pos="0">
                <a:srgbClr val="ffffff"/>
              </a:gs>
              <a:gs pos="100000">
                <a:srgbClr val="00aad7"/>
              </a:gs>
            </a:gsLst>
            <a:path path="rect">
              <a:fillToRect l="50000" t="50000" r="50000" b="50000"/>
            </a:path>
          </a:gra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pic>
        <p:nvPicPr>
          <p:cNvPr id="198" name="Image 72" descr=""/>
          <p:cNvPicPr/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/>
        </p:blipFill>
        <p:spPr>
          <a:xfrm>
            <a:off x="9984600" y="4399920"/>
            <a:ext cx="1661400" cy="459000"/>
          </a:xfrm>
          <a:prstGeom prst="rect">
            <a:avLst/>
          </a:prstGeom>
          <a:ln w="0">
            <a:noFill/>
          </a:ln>
        </p:spPr>
      </p:pic>
      <p:sp>
        <p:nvSpPr>
          <p:cNvPr id="199" name="ZoneTexte 71"/>
          <p:cNvSpPr/>
          <p:nvPr/>
        </p:nvSpPr>
        <p:spPr>
          <a:xfrm>
            <a:off x="8962200" y="4312440"/>
            <a:ext cx="2044080" cy="303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i="1" lang="fr-FR" sz="1400" spc="-1" strike="noStrike">
                <a:solidFill>
                  <a:srgbClr val="595959"/>
                </a:solidFill>
                <a:latin typeface="Trebuchet MS"/>
              </a:rPr>
              <a:t>Descripteurs</a:t>
            </a:r>
            <a:endParaRPr b="0" lang="fr-FR" sz="1400" spc="-1" strike="noStrike">
              <a:latin typeface="Arial"/>
            </a:endParaRPr>
          </a:p>
        </p:txBody>
      </p:sp>
      <p:sp>
        <p:nvSpPr>
          <p:cNvPr id="200" name="ZoneTexte 12"/>
          <p:cNvSpPr/>
          <p:nvPr/>
        </p:nvSpPr>
        <p:spPr>
          <a:xfrm>
            <a:off x="9742320" y="6952320"/>
            <a:ext cx="18432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01" name="Virage 93"/>
          <p:cNvSpPr/>
          <p:nvPr/>
        </p:nvSpPr>
        <p:spPr>
          <a:xfrm flipH="1" rot="16200000">
            <a:off x="3155400" y="4400640"/>
            <a:ext cx="600840" cy="881640"/>
          </a:xfrm>
          <a:prstGeom prst="bentArrow">
            <a:avLst>
              <a:gd name="adj1" fmla="val 18085"/>
              <a:gd name="adj2" fmla="val 25000"/>
              <a:gd name="adj3" fmla="val 25000"/>
              <a:gd name="adj4" fmla="val 43750"/>
            </a:avLst>
          </a:prstGeom>
          <a:gradFill rotWithShape="0">
            <a:gsLst>
              <a:gs pos="0">
                <a:srgbClr val="3b6a76"/>
              </a:gs>
              <a:gs pos="100000">
                <a:srgbClr val="5598a7"/>
              </a:gs>
            </a:gsLst>
            <a:lin ang="5400000"/>
          </a:gra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grpSp>
        <p:nvGrpSpPr>
          <p:cNvPr id="202" name="Groupe 14"/>
          <p:cNvGrpSpPr/>
          <p:nvPr/>
        </p:nvGrpSpPr>
        <p:grpSpPr>
          <a:xfrm>
            <a:off x="1672920" y="1553040"/>
            <a:ext cx="8833680" cy="1619640"/>
            <a:chOff x="1672920" y="1553040"/>
            <a:chExt cx="8833680" cy="1619640"/>
          </a:xfrm>
        </p:grpSpPr>
        <p:sp>
          <p:nvSpPr>
            <p:cNvPr id="203" name="Rectangle : coins arrondis 28"/>
            <p:cNvSpPr/>
            <p:nvPr/>
          </p:nvSpPr>
          <p:spPr>
            <a:xfrm>
              <a:off x="2615400" y="1553040"/>
              <a:ext cx="6948360" cy="1546200"/>
            </a:xfrm>
            <a:prstGeom prst="roundRect">
              <a:avLst>
                <a:gd name="adj" fmla="val 9686"/>
              </a:avLst>
            </a:prstGeom>
            <a:gradFill rotWithShape="0">
              <a:gsLst>
                <a:gs pos="0">
                  <a:srgbClr val="ffffff"/>
                </a:gs>
                <a:gs pos="100000">
                  <a:srgbClr val="00aad7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>
              <a:outerShdw blurRad="39960" dir="5400000" dist="2304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204" name="Rectangle : coins arrondis 24"/>
            <p:cNvSpPr/>
            <p:nvPr/>
          </p:nvSpPr>
          <p:spPr>
            <a:xfrm>
              <a:off x="2854800" y="1706400"/>
              <a:ext cx="2541240" cy="1239840"/>
            </a:xfrm>
            <a:prstGeom prst="roundRect">
              <a:avLst>
                <a:gd name="adj" fmla="val 9686"/>
              </a:avLst>
            </a:prstGeom>
            <a:gradFill rotWithShape="0">
              <a:gsLst>
                <a:gs pos="0">
                  <a:srgbClr val="ffffff"/>
                </a:gs>
                <a:gs pos="100000">
                  <a:srgbClr val="00aad7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>
              <a:outerShdw blurRad="39960" dir="5400000" dist="2304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205" name="ZoneTexte 60"/>
            <p:cNvSpPr/>
            <p:nvPr/>
          </p:nvSpPr>
          <p:spPr>
            <a:xfrm>
              <a:off x="2822040" y="1729800"/>
              <a:ext cx="2491560" cy="303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spAutoFit/>
            </a:bodyPr>
            <a:p>
              <a:pPr algn="ctr">
                <a:lnSpc>
                  <a:spcPct val="100000"/>
                </a:lnSpc>
              </a:pPr>
              <a:r>
                <a:rPr b="0" lang="fr-FR" sz="1400" spc="-1" strike="noStrike">
                  <a:solidFill>
                    <a:srgbClr val="595959"/>
                  </a:solidFill>
                  <a:latin typeface="Trebuchet MS"/>
                </a:rPr>
                <a:t>Observations sur le terrain</a:t>
              </a:r>
              <a:endParaRPr b="0" lang="fr-FR" sz="1400" spc="-1" strike="noStrike">
                <a:latin typeface="Arial"/>
              </a:endParaRPr>
            </a:p>
          </p:txBody>
        </p:sp>
        <p:sp>
          <p:nvSpPr>
            <p:cNvPr id="206" name="ZoneTexte 62"/>
            <p:cNvSpPr/>
            <p:nvPr/>
          </p:nvSpPr>
          <p:spPr>
            <a:xfrm>
              <a:off x="2761920" y="2071080"/>
              <a:ext cx="2491560" cy="303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spAutoFit/>
            </a:bodyPr>
            <a:p>
              <a:pPr algn="ctr">
                <a:lnSpc>
                  <a:spcPct val="100000"/>
                </a:lnSpc>
              </a:pPr>
              <a:r>
                <a:rPr b="0" lang="fr-FR" sz="1400" spc="-1" strike="noStrike">
                  <a:solidFill>
                    <a:srgbClr val="595959"/>
                  </a:solidFill>
                  <a:latin typeface="Trebuchet MS"/>
                </a:rPr>
                <a:t>Recueil de données</a:t>
              </a:r>
              <a:endParaRPr b="0" lang="fr-FR" sz="1400" spc="-1" strike="noStrike">
                <a:latin typeface="Arial"/>
              </a:endParaRPr>
            </a:p>
          </p:txBody>
        </p:sp>
        <p:sp>
          <p:nvSpPr>
            <p:cNvPr id="207" name="ZoneTexte 61"/>
            <p:cNvSpPr/>
            <p:nvPr/>
          </p:nvSpPr>
          <p:spPr>
            <a:xfrm>
              <a:off x="2831760" y="2455920"/>
              <a:ext cx="2552760" cy="272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spAutoFit/>
            </a:bodyPr>
            <a:p>
              <a:pPr algn="r">
                <a:lnSpc>
                  <a:spcPct val="100000"/>
                </a:lnSpc>
              </a:pPr>
              <a:r>
                <a:rPr b="1" lang="fr-FR" sz="1200" spc="-1" strike="noStrike">
                  <a:solidFill>
                    <a:srgbClr val="be2861"/>
                  </a:solidFill>
                  <a:latin typeface="Trebuchet MS"/>
                </a:rPr>
                <a:t>(MRM  /  Partenaires techniques)</a:t>
              </a:r>
              <a:endParaRPr b="0" lang="fr-FR" sz="1200" spc="-1" strike="noStrike">
                <a:latin typeface="Arial"/>
              </a:endParaRPr>
            </a:p>
          </p:txBody>
        </p:sp>
        <p:sp>
          <p:nvSpPr>
            <p:cNvPr id="208" name="ZoneTexte 63"/>
            <p:cNvSpPr/>
            <p:nvPr/>
          </p:nvSpPr>
          <p:spPr>
            <a:xfrm>
              <a:off x="5484600" y="1588320"/>
              <a:ext cx="5022000" cy="1457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spAutoFit/>
            </a:bodyPr>
            <a:p>
              <a:pPr marL="285840" indent="-285480">
                <a:lnSpc>
                  <a:spcPct val="150000"/>
                </a:lnSpc>
                <a:buClr>
                  <a:srgbClr val="595959"/>
                </a:buClr>
                <a:buFont typeface="Arial"/>
                <a:buChar char="•"/>
              </a:pPr>
              <a:r>
                <a:rPr b="1" lang="fr-FR" sz="1200" spc="-1" strike="noStrike">
                  <a:solidFill>
                    <a:srgbClr val="595959"/>
                  </a:solidFill>
                  <a:latin typeface="Trebuchet MS"/>
                </a:rPr>
                <a:t>Données de passes pièges </a:t>
              </a:r>
              <a:r>
                <a:rPr b="0" lang="fr-FR" sz="1200" spc="-1" strike="noStrike">
                  <a:solidFill>
                    <a:srgbClr val="595959"/>
                  </a:solidFill>
                  <a:latin typeface="Trebuchet MS"/>
                </a:rPr>
                <a:t>à anguilles / civelles</a:t>
              </a:r>
              <a:endParaRPr b="0" lang="fr-FR" sz="1200" spc="-1" strike="noStrike">
                <a:latin typeface="Arial"/>
              </a:endParaRPr>
            </a:p>
            <a:p>
              <a:pPr marL="285840" indent="-285480">
                <a:lnSpc>
                  <a:spcPct val="150000"/>
                </a:lnSpc>
                <a:buClr>
                  <a:srgbClr val="595959"/>
                </a:buClr>
                <a:buFont typeface="Arial"/>
                <a:buChar char="•"/>
              </a:pPr>
              <a:r>
                <a:rPr b="1" lang="fr-FR" sz="1200" spc="-1" strike="noStrike">
                  <a:solidFill>
                    <a:srgbClr val="595959"/>
                  </a:solidFill>
                  <a:latin typeface="Trebuchet MS"/>
                </a:rPr>
                <a:t>Suivis des Bulls d’aloses </a:t>
              </a:r>
              <a:r>
                <a:rPr b="0" lang="fr-FR" sz="1200" spc="-1" strike="noStrike">
                  <a:solidFill>
                    <a:srgbClr val="595959"/>
                  </a:solidFill>
                  <a:latin typeface="Trebuchet MS"/>
                </a:rPr>
                <a:t>feintes de méditerranée</a:t>
              </a:r>
              <a:endParaRPr b="0" lang="fr-FR" sz="1200" spc="-1" strike="noStrike">
                <a:latin typeface="Arial"/>
              </a:endParaRPr>
            </a:p>
            <a:p>
              <a:pPr marL="285840" indent="-285480">
                <a:lnSpc>
                  <a:spcPct val="150000"/>
                </a:lnSpc>
                <a:buClr>
                  <a:srgbClr val="595959"/>
                </a:buClr>
                <a:buFont typeface="Arial"/>
                <a:buChar char="•"/>
              </a:pPr>
              <a:r>
                <a:rPr b="1" lang="fr-FR" sz="1200" spc="-1" strike="noStrike">
                  <a:solidFill>
                    <a:srgbClr val="595959"/>
                  </a:solidFill>
                  <a:latin typeface="Trebuchet MS"/>
                </a:rPr>
                <a:t>Captures d’aloses </a:t>
              </a:r>
              <a:r>
                <a:rPr b="0" lang="fr-FR" sz="1200" spc="-1" strike="noStrike">
                  <a:solidFill>
                    <a:srgbClr val="595959"/>
                  </a:solidFill>
                  <a:latin typeface="Trebuchet MS"/>
                </a:rPr>
                <a:t>par les pêcheurs amateurs</a:t>
              </a:r>
              <a:endParaRPr b="0" lang="fr-FR" sz="1200" spc="-1" strike="noStrike">
                <a:latin typeface="Arial"/>
              </a:endParaRPr>
            </a:p>
            <a:p>
              <a:pPr marL="285840" indent="-285480">
                <a:lnSpc>
                  <a:spcPct val="150000"/>
                </a:lnSpc>
                <a:buClr>
                  <a:srgbClr val="595959"/>
                </a:buClr>
                <a:buFont typeface="Arial"/>
                <a:buChar char="•"/>
              </a:pPr>
              <a:r>
                <a:rPr b="0" lang="fr-FR" sz="1200" spc="-1" strike="noStrike">
                  <a:solidFill>
                    <a:srgbClr val="595959"/>
                  </a:solidFill>
                  <a:latin typeface="Trebuchet MS"/>
                </a:rPr>
                <a:t>Données de </a:t>
              </a:r>
              <a:r>
                <a:rPr b="1" lang="fr-FR" sz="1200" spc="-1" strike="noStrike">
                  <a:solidFill>
                    <a:srgbClr val="595959"/>
                  </a:solidFill>
                  <a:latin typeface="Trebuchet MS"/>
                </a:rPr>
                <a:t>Vidéocomptage</a:t>
              </a:r>
              <a:endParaRPr b="0" lang="fr-FR" sz="1200" spc="-1" strike="noStrike">
                <a:latin typeface="Arial"/>
              </a:endParaRPr>
            </a:p>
            <a:p>
              <a:pPr marL="285840" indent="-285480">
                <a:lnSpc>
                  <a:spcPct val="150000"/>
                </a:lnSpc>
                <a:buClr>
                  <a:srgbClr val="595959"/>
                </a:buClr>
                <a:buFont typeface="Arial"/>
                <a:buChar char="•"/>
              </a:pPr>
              <a:r>
                <a:rPr b="0" lang="fr-FR" sz="1200" spc="-1" strike="noStrike">
                  <a:solidFill>
                    <a:srgbClr val="595959"/>
                  </a:solidFill>
                  <a:latin typeface="Trebuchet MS"/>
                </a:rPr>
                <a:t>Données </a:t>
              </a:r>
              <a:r>
                <a:rPr b="1" lang="fr-FR" sz="1200" spc="-1" strike="noStrike">
                  <a:solidFill>
                    <a:srgbClr val="595959"/>
                  </a:solidFill>
                  <a:latin typeface="Trebuchet MS"/>
                </a:rPr>
                <a:t>d’observations de lamproies</a:t>
              </a:r>
              <a:endParaRPr b="0" lang="fr-FR" sz="1200" spc="-1" strike="noStrike">
                <a:latin typeface="Arial"/>
              </a:endParaRPr>
            </a:p>
          </p:txBody>
        </p:sp>
        <p:pic>
          <p:nvPicPr>
            <p:cNvPr id="209" name="Picture 2" descr="Résultat de recherche d'images pour &quot;bonhomme jumelles&quot;"/>
            <p:cNvPicPr/>
            <p:nvPr/>
          </p:nvPicPr>
          <p:blipFill>
            <a:blip r:embed="rId8"/>
            <a:stretch/>
          </p:blipFill>
          <p:spPr>
            <a:xfrm>
              <a:off x="1672920" y="1813680"/>
              <a:ext cx="1297080" cy="135900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210" name="ZoneTexte 42"/>
          <p:cNvSpPr/>
          <p:nvPr/>
        </p:nvSpPr>
        <p:spPr>
          <a:xfrm>
            <a:off x="11886840" y="6523920"/>
            <a:ext cx="304920" cy="3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fr-FR" sz="1800" spc="-1" strike="noStrike">
                <a:solidFill>
                  <a:srgbClr val="6bb1c1"/>
                </a:solidFill>
                <a:latin typeface="Trebuchet MS"/>
              </a:rPr>
              <a:t>3</a:t>
            </a:r>
            <a:endParaRPr b="0" lang="fr-FR" sz="1800" spc="-1" strike="noStrike">
              <a:latin typeface="Arial"/>
            </a:endParaRPr>
          </a:p>
        </p:txBody>
      </p:sp>
      <p:sp>
        <p:nvSpPr>
          <p:cNvPr id="211" name="Titre 1"/>
          <p:cNvSpPr txBox="1"/>
          <p:nvPr/>
        </p:nvSpPr>
        <p:spPr>
          <a:xfrm>
            <a:off x="1236240" y="458640"/>
            <a:ext cx="10503720" cy="1242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>
            <a:normAutofit/>
          </a:bodyPr>
          <a:p>
            <a:pPr>
              <a:lnSpc>
                <a:spcPct val="100000"/>
              </a:lnSpc>
            </a:pPr>
            <a:r>
              <a:rPr b="0" lang="fr-FR" sz="2800" spc="-1" strike="noStrike">
                <a:solidFill>
                  <a:srgbClr val="0f1b82"/>
                </a:solidFill>
                <a:latin typeface="Trebuchet MS"/>
              </a:rPr>
              <a:t>INTRODUCTION : LA DEMARCHE OBSERVATOIRE</a:t>
            </a: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nodeType="clickEffect" fill="hold" presetClass="entr" presetID="1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1" dur="500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filter="wipe(right)" transition="in">
                                      <p:cBhvr additive="repl">
                                        <p:cTn id="12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nodeType="clickEffect" fill="hold" presetClass="entr" presetID="1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7" dur="500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wipe(down)" transition="in">
                                      <p:cBhvr additive="repl">
                                        <p:cTn id="18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nodeType="withEffect" fill="hold" presetClass="entr" presetID="1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1" dur="500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wipe(down)" transition="in">
                                      <p:cBhvr additive="repl">
                                        <p:cTn id="22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nodeType="withEffect" fill="hold" presetClass="entr" presetID="1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5" dur="500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wipe(down)" transition="in">
                                      <p:cBhvr additive="repl">
                                        <p:cTn id="26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1" dur="5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2" dur="5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nodeType="with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5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6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nodeType="click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41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nodeType="with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44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nodeType="clickEffect" fill="hold" presetClass="entr" presetID="1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9" dur="500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filter="wipe(left)" transition="in">
                                      <p:cBhvr additive="repl">
                                        <p:cTn id="50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nodeType="click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55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nodeType="with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58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nodeType="with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61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nodeType="with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64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Titre 1"/>
          <p:cNvSpPr txBox="1"/>
          <p:nvPr/>
        </p:nvSpPr>
        <p:spPr>
          <a:xfrm>
            <a:off x="1208520" y="94320"/>
            <a:ext cx="10218240" cy="1242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>
            <a:normAutofit/>
          </a:bodyPr>
          <a:p>
            <a:pPr>
              <a:lnSpc>
                <a:spcPct val="100000"/>
              </a:lnSpc>
            </a:pPr>
            <a:r>
              <a:rPr b="0" lang="fr-FR" sz="2800" spc="-1" strike="noStrike">
                <a:solidFill>
                  <a:srgbClr val="0f1b82"/>
                </a:solidFill>
                <a:latin typeface="Trebuchet MS"/>
              </a:rPr>
              <a:t>I. PRESENTATION DE L’OUTIL</a:t>
            </a: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3" name="Espace réservé du numéro de diapositive 7"/>
          <p:cNvSpPr txBox="1"/>
          <p:nvPr/>
        </p:nvSpPr>
        <p:spPr>
          <a:xfrm>
            <a:off x="8737560" y="635652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77EFFECA-23A3-441C-AA65-80225C9C3F1C}" type="slidenum">
              <a:rPr b="0" lang="fr-FR" sz="1000" spc="-1" strike="noStrike">
                <a:solidFill>
                  <a:srgbClr val="8b8b8b"/>
                </a:solidFill>
                <a:latin typeface="Calibri"/>
              </a:rPr>
              <a:t>4</a:t>
            </a:fld>
            <a:endParaRPr b="0" lang="fr-FR" sz="1000" spc="-1" strike="noStrike">
              <a:latin typeface="Times New Roman"/>
            </a:endParaRPr>
          </a:p>
        </p:txBody>
      </p:sp>
      <p:sp>
        <p:nvSpPr>
          <p:cNvPr id="214" name="Rectangle : coins arrondis 8"/>
          <p:cNvSpPr/>
          <p:nvPr/>
        </p:nvSpPr>
        <p:spPr>
          <a:xfrm>
            <a:off x="289080" y="903960"/>
            <a:ext cx="11613600" cy="5738400"/>
          </a:xfrm>
          <a:prstGeom prst="roundRect">
            <a:avLst>
              <a:gd name="adj" fmla="val 9686"/>
            </a:avLst>
          </a:prstGeom>
          <a:gradFill rotWithShape="0">
            <a:gsLst>
              <a:gs pos="0">
                <a:srgbClr val="ffffff"/>
              </a:gs>
              <a:gs pos="100000">
                <a:srgbClr val="00aad7"/>
              </a:gs>
            </a:gsLst>
            <a:path path="rect">
              <a:fillToRect l="50000" t="50000" r="50000" b="50000"/>
            </a:path>
          </a:gra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grpSp>
        <p:nvGrpSpPr>
          <p:cNvPr id="215" name="Groupe 18"/>
          <p:cNvGrpSpPr/>
          <p:nvPr/>
        </p:nvGrpSpPr>
        <p:grpSpPr>
          <a:xfrm>
            <a:off x="732960" y="1589040"/>
            <a:ext cx="10725840" cy="4902840"/>
            <a:chOff x="732960" y="1589040"/>
            <a:chExt cx="10725840" cy="4902840"/>
          </a:xfrm>
        </p:grpSpPr>
        <p:pic>
          <p:nvPicPr>
            <p:cNvPr id="216" name="Image 10" descr=""/>
            <p:cNvPicPr/>
            <p:nvPr/>
          </p:nvPicPr>
          <p:blipFill>
            <a:blip r:embed="rId1"/>
            <a:stretch/>
          </p:blipFill>
          <p:spPr>
            <a:xfrm>
              <a:off x="732960" y="1622520"/>
              <a:ext cx="10725840" cy="42300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217" name="Image 12" descr=""/>
            <p:cNvPicPr/>
            <p:nvPr/>
          </p:nvPicPr>
          <p:blipFill>
            <a:blip r:embed="rId2"/>
            <a:stretch/>
          </p:blipFill>
          <p:spPr>
            <a:xfrm>
              <a:off x="4064760" y="1589040"/>
              <a:ext cx="6484680" cy="438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218" name="Image 14" descr=""/>
            <p:cNvPicPr/>
            <p:nvPr/>
          </p:nvPicPr>
          <p:blipFill>
            <a:blip r:embed="rId3"/>
            <a:stretch/>
          </p:blipFill>
          <p:spPr>
            <a:xfrm>
              <a:off x="1211040" y="2319480"/>
              <a:ext cx="9826920" cy="32731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219" name="Rectangle 17"/>
            <p:cNvSpPr/>
            <p:nvPr/>
          </p:nvSpPr>
          <p:spPr>
            <a:xfrm>
              <a:off x="732960" y="5716080"/>
              <a:ext cx="10725840" cy="7758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spAutoFit/>
            </a:bodyPr>
            <a:p>
              <a:pPr algn="ctr">
                <a:lnSpc>
                  <a:spcPct val="100000"/>
                </a:lnSpc>
              </a:pPr>
              <a:r>
                <a:rPr b="1" lang="fr-FR" sz="1200" spc="-1" strike="noStrike">
                  <a:solidFill>
                    <a:srgbClr val="00aad7"/>
                  </a:solidFill>
                  <a:latin typeface="Calibri"/>
                </a:rPr>
                <a:t>Bienvenue sur l’observatoire des poissons migrateurs amphihalins Rhône-Méditerranée </a:t>
              </a:r>
              <a:br/>
              <a:endParaRPr b="0" lang="fr-FR" sz="1200" spc="-1" strike="noStrike">
                <a:latin typeface="Arial"/>
              </a:endParaRPr>
            </a:p>
            <a:p>
              <a:pPr algn="ctr">
                <a:lnSpc>
                  <a:spcPct val="100000"/>
                </a:lnSpc>
              </a:pPr>
              <a:r>
                <a:rPr b="0" lang="fr-FR" sz="900" spc="-1" strike="noStrike">
                  <a:solidFill>
                    <a:srgbClr val="595959"/>
                  </a:solidFill>
                  <a:latin typeface="Calibri"/>
                </a:rPr>
                <a:t>Dans un objectif de préservation des populations de poissons migrateurs amphihalins, la connaissance de l’état des espèces et de leur milieu de vie est fondamentale. </a:t>
              </a:r>
              <a:br/>
              <a:r>
                <a:rPr b="0" lang="fr-FR" sz="900" spc="-1" strike="noStrike">
                  <a:solidFill>
                    <a:srgbClr val="595959"/>
                  </a:solidFill>
                  <a:latin typeface="Calibri"/>
                </a:rPr>
                <a:t>C’est au travers de descripteurs synthétiques, obtenus grâce à des suivis biologiques, que l’observatoire constitue un support pour la prise de décisions et l’orientation des politiques de gestion des populations de poissons grands migrateurs du bassin Rhône-Méditerranée. L’observatoire est également un outil de diffusion de l’information vers le grand public et les professionnels travaillant dans le domaine de la biodiversité.</a:t>
              </a:r>
              <a:endParaRPr b="0" lang="fr-FR" sz="900" spc="-1" strike="noStrike">
                <a:latin typeface="Arial"/>
              </a:endParaRPr>
            </a:p>
          </p:txBody>
        </p:sp>
      </p:grpSp>
      <p:sp>
        <p:nvSpPr>
          <p:cNvPr id="220" name="Titre 1"/>
          <p:cNvSpPr/>
          <p:nvPr/>
        </p:nvSpPr>
        <p:spPr>
          <a:xfrm>
            <a:off x="732960" y="1136520"/>
            <a:ext cx="10218240" cy="49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>
              <a:lnSpc>
                <a:spcPct val="100000"/>
              </a:lnSpc>
            </a:pPr>
            <a:r>
              <a:rPr b="0" lang="fr-FR" sz="1400" spc="-1" strike="noStrike">
                <a:solidFill>
                  <a:srgbClr val="0f1b82"/>
                </a:solidFill>
                <a:latin typeface="Trebuchet MS"/>
              </a:rPr>
              <a:t>Accès via : </a:t>
            </a:r>
            <a:r>
              <a:rPr b="0" i="1" lang="fr-FR" sz="1100" spc="-1" strike="noStrike" u="sng">
                <a:solidFill>
                  <a:srgbClr val="808080"/>
                </a:solidFill>
                <a:uFillTx/>
                <a:latin typeface="Trebuchet MS"/>
                <a:hlinkClick r:id="rId4"/>
              </a:rPr>
              <a:t>https://www.observatoire-rhonemediterranee.fr/</a:t>
            </a:r>
            <a:endParaRPr b="0" lang="fr-FR" sz="1100" spc="-1" strike="noStrike">
              <a:latin typeface="Arial"/>
            </a:endParaRPr>
          </a:p>
        </p:txBody>
      </p:sp>
      <p:sp>
        <p:nvSpPr>
          <p:cNvPr id="221" name="Rectangle : avec coins arrondis en diagonale 2"/>
          <p:cNvSpPr/>
          <p:nvPr/>
        </p:nvSpPr>
        <p:spPr>
          <a:xfrm>
            <a:off x="1353240" y="2350440"/>
            <a:ext cx="7107120" cy="3146400"/>
          </a:xfrm>
          <a:prstGeom prst="round2DiagRect">
            <a:avLst>
              <a:gd name="adj1" fmla="val 3662"/>
              <a:gd name="adj2" fmla="val 0"/>
            </a:avLst>
          </a:prstGeom>
          <a:noFill/>
          <a:ln>
            <a:solidFill>
              <a:srgbClr val="ff0000"/>
            </a:solidFill>
            <a:round/>
          </a:ln>
          <a:effectLst>
            <a:glow rad="63360">
              <a:srgbClr val="eb2722">
                <a:alpha val="40000"/>
              </a:srgbClr>
            </a:glow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22" name="Rectangle : avec coins arrondis en diagonale 15"/>
          <p:cNvSpPr/>
          <p:nvPr/>
        </p:nvSpPr>
        <p:spPr>
          <a:xfrm>
            <a:off x="8621280" y="2349000"/>
            <a:ext cx="2329920" cy="1591920"/>
          </a:xfrm>
          <a:prstGeom prst="round2DiagRect">
            <a:avLst>
              <a:gd name="adj1" fmla="val 13466"/>
              <a:gd name="adj2" fmla="val 0"/>
            </a:avLst>
          </a:prstGeom>
          <a:noFill/>
          <a:ln>
            <a:solidFill>
              <a:srgbClr val="8064a2"/>
            </a:solidFill>
            <a:round/>
          </a:ln>
          <a:effectLst>
            <a:glow rad="63360">
              <a:srgbClr val="7e4db9">
                <a:alpha val="40000"/>
              </a:srgbClr>
            </a:glow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23" name="Titre 1"/>
          <p:cNvSpPr/>
          <p:nvPr/>
        </p:nvSpPr>
        <p:spPr>
          <a:xfrm>
            <a:off x="1234080" y="564120"/>
            <a:ext cx="10218240" cy="1242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>
              <a:lnSpc>
                <a:spcPct val="100000"/>
              </a:lnSpc>
            </a:pPr>
            <a:r>
              <a:rPr b="0" lang="fr-FR" sz="1400" spc="-1" strike="noStrike">
                <a:solidFill>
                  <a:srgbClr val="0f1b82"/>
                </a:solidFill>
                <a:latin typeface="Trebuchet MS"/>
              </a:rPr>
              <a:t>LA PAGE D’ACCUEIL DE L’OBSERVATOIRE</a:t>
            </a:r>
            <a:endParaRPr b="0" lang="fr-FR" sz="1400" spc="-1" strike="noStrike">
              <a:latin typeface="Arial"/>
            </a:endParaRPr>
          </a:p>
        </p:txBody>
      </p:sp>
      <p:sp>
        <p:nvSpPr>
          <p:cNvPr id="224" name="ZoneTexte 21"/>
          <p:cNvSpPr/>
          <p:nvPr/>
        </p:nvSpPr>
        <p:spPr>
          <a:xfrm>
            <a:off x="11886840" y="6523920"/>
            <a:ext cx="304920" cy="3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fr-FR" sz="1800" spc="-1" strike="noStrike">
                <a:solidFill>
                  <a:srgbClr val="6bb1c1"/>
                </a:solidFill>
                <a:latin typeface="Trebuchet MS"/>
              </a:rPr>
              <a:t>4</a:t>
            </a:r>
            <a:endParaRPr b="0" lang="fr-FR" sz="1800" spc="-1" strike="noStrike">
              <a:latin typeface="Arial"/>
            </a:endParaRPr>
          </a:p>
        </p:txBody>
      </p:sp>
      <p:pic>
        <p:nvPicPr>
          <p:cNvPr id="225" name="Image 4" descr=""/>
          <p:cNvPicPr/>
          <p:nvPr/>
        </p:nvPicPr>
        <p:blipFill>
          <a:blip r:embed="rId5"/>
          <a:srcRect l="0" t="0" r="0" b="12257"/>
          <a:stretch/>
        </p:blipFill>
        <p:spPr>
          <a:xfrm>
            <a:off x="3253320" y="1427400"/>
            <a:ext cx="7723440" cy="651240"/>
          </a:xfrm>
          <a:prstGeom prst="rect">
            <a:avLst/>
          </a:prstGeom>
          <a:ln w="0">
            <a:noFill/>
          </a:ln>
        </p:spPr>
      </p:pic>
      <p:sp>
        <p:nvSpPr>
          <p:cNvPr id="226" name="Rectangle : avec coins arrondis en diagonale 11"/>
          <p:cNvSpPr/>
          <p:nvPr/>
        </p:nvSpPr>
        <p:spPr>
          <a:xfrm>
            <a:off x="3246840" y="1509120"/>
            <a:ext cx="4245840" cy="546480"/>
          </a:xfrm>
          <a:prstGeom prst="round2DiagRect">
            <a:avLst>
              <a:gd name="adj1" fmla="val 28648"/>
              <a:gd name="adj2" fmla="val 0"/>
            </a:avLst>
          </a:prstGeom>
          <a:noFill/>
          <a:ln>
            <a:solidFill>
              <a:srgbClr val="00b050"/>
            </a:solidFill>
            <a:round/>
          </a:ln>
          <a:effectLst>
            <a:glow rad="63360">
              <a:srgbClr val="a8e034">
                <a:alpha val="40000"/>
              </a:srgbClr>
            </a:glow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27" name="Rectangle : avec coins arrondis en diagonale 13"/>
          <p:cNvSpPr/>
          <p:nvPr/>
        </p:nvSpPr>
        <p:spPr>
          <a:xfrm>
            <a:off x="7608960" y="1511640"/>
            <a:ext cx="1217160" cy="546480"/>
          </a:xfrm>
          <a:prstGeom prst="round2DiagRect">
            <a:avLst>
              <a:gd name="adj1" fmla="val 28648"/>
              <a:gd name="adj2" fmla="val 0"/>
            </a:avLst>
          </a:prstGeom>
          <a:noFill/>
          <a:ln>
            <a:solidFill>
              <a:srgbClr val="8064a2"/>
            </a:solidFill>
            <a:round/>
          </a:ln>
          <a:effectLst>
            <a:glow rad="63360">
              <a:srgbClr val="7e4db9">
                <a:alpha val="40000"/>
              </a:srgbClr>
            </a:glow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28" name="Rectangle : avec coins arrondis en diagonale 22"/>
          <p:cNvSpPr/>
          <p:nvPr/>
        </p:nvSpPr>
        <p:spPr>
          <a:xfrm>
            <a:off x="9730080" y="1516320"/>
            <a:ext cx="1115280" cy="546480"/>
          </a:xfrm>
          <a:prstGeom prst="round2DiagRect">
            <a:avLst>
              <a:gd name="adj1" fmla="val 28648"/>
              <a:gd name="adj2" fmla="val 0"/>
            </a:avLst>
          </a:prstGeom>
          <a:noFill/>
          <a:ln>
            <a:solidFill>
              <a:srgbClr val="ffc000"/>
            </a:solidFill>
            <a:round/>
          </a:ln>
          <a:effectLst>
            <a:glow rad="57600">
              <a:srgbClr val="eb2722">
                <a:alpha val="40000"/>
              </a:srgbClr>
            </a:glow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Espace réservé du numéro de diapositive 7"/>
          <p:cNvSpPr txBox="1"/>
          <p:nvPr/>
        </p:nvSpPr>
        <p:spPr>
          <a:xfrm>
            <a:off x="8737560" y="635652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2DD23D1D-A819-4261-9320-B47F2BD5F0FC}" type="slidenum">
              <a:rPr b="0" lang="fr-FR" sz="1000" spc="-1" strike="noStrike">
                <a:solidFill>
                  <a:srgbClr val="8b8b8b"/>
                </a:solidFill>
                <a:latin typeface="Calibri"/>
              </a:rPr>
              <a:t>4</a:t>
            </a:fld>
            <a:endParaRPr b="0" lang="fr-FR" sz="1000" spc="-1" strike="noStrike">
              <a:latin typeface="Times New Roman"/>
            </a:endParaRPr>
          </a:p>
        </p:txBody>
      </p:sp>
      <p:sp>
        <p:nvSpPr>
          <p:cNvPr id="230" name="Rectangle : coins arrondis 8"/>
          <p:cNvSpPr/>
          <p:nvPr/>
        </p:nvSpPr>
        <p:spPr>
          <a:xfrm>
            <a:off x="289080" y="903960"/>
            <a:ext cx="11613600" cy="5738400"/>
          </a:xfrm>
          <a:prstGeom prst="roundRect">
            <a:avLst>
              <a:gd name="adj" fmla="val 9686"/>
            </a:avLst>
          </a:prstGeom>
          <a:gradFill rotWithShape="0">
            <a:gsLst>
              <a:gs pos="0">
                <a:srgbClr val="ffffff"/>
              </a:gs>
              <a:gs pos="100000">
                <a:srgbClr val="00aad7"/>
              </a:gs>
            </a:gsLst>
            <a:path path="rect">
              <a:fillToRect l="50000" t="50000" r="50000" b="50000"/>
            </a:path>
          </a:gra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31" name="Titre 1"/>
          <p:cNvSpPr txBox="1"/>
          <p:nvPr/>
        </p:nvSpPr>
        <p:spPr>
          <a:xfrm>
            <a:off x="1208520" y="94320"/>
            <a:ext cx="10218240" cy="1242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>
            <a:normAutofit/>
          </a:bodyPr>
          <a:p>
            <a:pPr>
              <a:lnSpc>
                <a:spcPct val="100000"/>
              </a:lnSpc>
            </a:pPr>
            <a:r>
              <a:rPr b="0" lang="fr-FR" sz="2800" spc="-1" strike="noStrike">
                <a:solidFill>
                  <a:srgbClr val="0f1b82"/>
                </a:solidFill>
                <a:latin typeface="Trebuchet MS"/>
              </a:rPr>
              <a:t>I. PRESENTATION DES FONCTIONNALITES DU SITE</a:t>
            </a: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2" name="ZoneTexte 11"/>
          <p:cNvSpPr/>
          <p:nvPr/>
        </p:nvSpPr>
        <p:spPr>
          <a:xfrm>
            <a:off x="11886840" y="6523920"/>
            <a:ext cx="304920" cy="3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fr-FR" sz="1800" spc="-1" strike="noStrike">
                <a:solidFill>
                  <a:srgbClr val="6bb1c1"/>
                </a:solidFill>
                <a:latin typeface="Trebuchet MS"/>
              </a:rPr>
              <a:t>5</a:t>
            </a:r>
            <a:endParaRPr b="0" lang="fr-FR" sz="1800" spc="-1" strike="noStrike">
              <a:latin typeface="Arial"/>
            </a:endParaRPr>
          </a:p>
        </p:txBody>
      </p:sp>
      <p:pic>
        <p:nvPicPr>
          <p:cNvPr id="233" name="Image 5" descr="Une image contenant texte&#10;&#10;Description générée automatiquement"/>
          <p:cNvPicPr/>
          <p:nvPr/>
        </p:nvPicPr>
        <p:blipFill>
          <a:blip r:embed="rId1"/>
          <a:stretch/>
        </p:blipFill>
        <p:spPr>
          <a:xfrm>
            <a:off x="8825040" y="1136520"/>
            <a:ext cx="2601720" cy="2612880"/>
          </a:xfrm>
          <a:prstGeom prst="rect">
            <a:avLst/>
          </a:prstGeom>
          <a:ln w="0">
            <a:noFill/>
          </a:ln>
        </p:spPr>
      </p:pic>
      <p:pic>
        <p:nvPicPr>
          <p:cNvPr id="234" name="Image 17" descr="Une image contenant texte&#10;&#10;Description générée automatiquement"/>
          <p:cNvPicPr/>
          <p:nvPr/>
        </p:nvPicPr>
        <p:blipFill>
          <a:blip r:embed="rId2"/>
          <a:stretch/>
        </p:blipFill>
        <p:spPr>
          <a:xfrm>
            <a:off x="8825040" y="3799080"/>
            <a:ext cx="2614320" cy="2655360"/>
          </a:xfrm>
          <a:prstGeom prst="rect">
            <a:avLst/>
          </a:prstGeom>
          <a:ln w="0">
            <a:noFill/>
          </a:ln>
        </p:spPr>
      </p:pic>
      <p:sp>
        <p:nvSpPr>
          <p:cNvPr id="235" name="Connecteur droit 20"/>
          <p:cNvSpPr/>
          <p:nvPr/>
        </p:nvSpPr>
        <p:spPr>
          <a:xfrm>
            <a:off x="8482320" y="1058040"/>
            <a:ext cx="360" cy="5396400"/>
          </a:xfrm>
          <a:prstGeom prst="line">
            <a:avLst/>
          </a:prstGeom>
          <a:ln>
            <a:solidFill>
              <a:srgbClr val="00aad7"/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236" name="Titre 1"/>
          <p:cNvSpPr/>
          <p:nvPr/>
        </p:nvSpPr>
        <p:spPr>
          <a:xfrm>
            <a:off x="1234080" y="564120"/>
            <a:ext cx="10218240" cy="1242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>
              <a:lnSpc>
                <a:spcPct val="100000"/>
              </a:lnSpc>
            </a:pPr>
            <a:r>
              <a:rPr b="0" lang="fr-FR" sz="1400" spc="-1" strike="noStrike">
                <a:solidFill>
                  <a:srgbClr val="0f1b82"/>
                </a:solidFill>
                <a:latin typeface="Trebuchet MS"/>
              </a:rPr>
              <a:t>I.2. LES PAGES DE PRESENTATION DES ESPECES</a:t>
            </a:r>
            <a:endParaRPr b="0" lang="fr-FR" sz="1400" spc="-1" strike="noStrike">
              <a:latin typeface="Arial"/>
            </a:endParaRPr>
          </a:p>
        </p:txBody>
      </p:sp>
      <p:sp>
        <p:nvSpPr>
          <p:cNvPr id="237" name="ZoneTexte 22"/>
          <p:cNvSpPr/>
          <p:nvPr/>
        </p:nvSpPr>
        <p:spPr>
          <a:xfrm>
            <a:off x="945000" y="1156680"/>
            <a:ext cx="7648560" cy="820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fr-FR" sz="1600" spc="-1" strike="noStrike">
                <a:solidFill>
                  <a:srgbClr val="595959"/>
                </a:solidFill>
                <a:latin typeface="Trebuchet MS"/>
              </a:rPr>
              <a:t>1 Page par espèce migratrice : </a:t>
            </a:r>
            <a:r>
              <a:rPr b="0" lang="fr-FR" sz="500" spc="-1" strike="noStrike">
                <a:solidFill>
                  <a:srgbClr val="595959"/>
                </a:solidFill>
                <a:latin typeface="Trebuchet MS"/>
              </a:rPr>
              <a:t> </a:t>
            </a:r>
            <a:r>
              <a:rPr b="0" lang="fr-FR" sz="1600" spc="-1" strike="noStrike">
                <a:solidFill>
                  <a:srgbClr val="595959"/>
                </a:solidFill>
                <a:latin typeface="Trebuchet MS"/>
              </a:rPr>
              <a:t> - Anguille européenne </a:t>
            </a:r>
            <a:r>
              <a:rPr b="0" lang="fr-FR" sz="1200" spc="-1" strike="noStrike">
                <a:solidFill>
                  <a:srgbClr val="595959"/>
                </a:solidFill>
                <a:latin typeface="Trebuchet MS"/>
              </a:rPr>
              <a:t>(lien) </a:t>
            </a:r>
            <a:endParaRPr b="0" lang="fr-FR" sz="1200" spc="-1" strike="noStrike">
              <a:latin typeface="Arial"/>
            </a:endParaRPr>
          </a:p>
          <a:p>
            <a:pPr marL="2743200">
              <a:lnSpc>
                <a:spcPct val="100000"/>
              </a:lnSpc>
            </a:pPr>
            <a:r>
              <a:rPr b="0" lang="fr-FR" sz="1600" spc="-1" strike="noStrike">
                <a:solidFill>
                  <a:srgbClr val="595959"/>
                </a:solidFill>
                <a:latin typeface="Trebuchet MS"/>
              </a:rPr>
              <a:t>   </a:t>
            </a:r>
            <a:r>
              <a:rPr b="0" lang="fr-FR" sz="1600" spc="-1" strike="noStrike">
                <a:solidFill>
                  <a:srgbClr val="595959"/>
                </a:solidFill>
                <a:latin typeface="Trebuchet MS"/>
              </a:rPr>
              <a:t>- Alose feinte de Méditerranée </a:t>
            </a:r>
            <a:r>
              <a:rPr b="0" lang="fr-FR" sz="1200" spc="-1" strike="noStrike">
                <a:solidFill>
                  <a:srgbClr val="595959"/>
                </a:solidFill>
                <a:latin typeface="Trebuchet MS"/>
              </a:rPr>
              <a:t>(lien) </a:t>
            </a:r>
            <a:endParaRPr b="0" lang="fr-FR" sz="1200" spc="-1" strike="noStrike">
              <a:latin typeface="Arial"/>
            </a:endParaRPr>
          </a:p>
          <a:p>
            <a:pPr marL="2743200">
              <a:lnSpc>
                <a:spcPct val="100000"/>
              </a:lnSpc>
            </a:pPr>
            <a:r>
              <a:rPr b="0" lang="fr-FR" sz="1600" spc="-1" strike="noStrike">
                <a:solidFill>
                  <a:srgbClr val="595959"/>
                </a:solidFill>
                <a:latin typeface="Trebuchet MS"/>
              </a:rPr>
              <a:t>   </a:t>
            </a:r>
            <a:r>
              <a:rPr b="0" lang="fr-FR" sz="1600" spc="-1" strike="noStrike">
                <a:solidFill>
                  <a:srgbClr val="595959"/>
                </a:solidFill>
                <a:latin typeface="Trebuchet MS"/>
              </a:rPr>
              <a:t>-  Lamproie marine </a:t>
            </a:r>
            <a:r>
              <a:rPr b="0" lang="fr-FR" sz="1200" spc="-1" strike="noStrike">
                <a:solidFill>
                  <a:srgbClr val="595959"/>
                </a:solidFill>
                <a:latin typeface="Trebuchet MS"/>
              </a:rPr>
              <a:t>(lien)</a:t>
            </a:r>
            <a:endParaRPr b="0" lang="fr-FR" sz="1200" spc="-1" strike="noStrike">
              <a:latin typeface="Arial"/>
            </a:endParaRPr>
          </a:p>
        </p:txBody>
      </p:sp>
      <p:sp>
        <p:nvSpPr>
          <p:cNvPr id="238" name="Connecteur droit 23"/>
          <p:cNvSpPr/>
          <p:nvPr/>
        </p:nvSpPr>
        <p:spPr>
          <a:xfrm flipH="1">
            <a:off x="725760" y="2175840"/>
            <a:ext cx="7400880" cy="360"/>
          </a:xfrm>
          <a:prstGeom prst="line">
            <a:avLst/>
          </a:prstGeom>
          <a:ln>
            <a:solidFill>
              <a:srgbClr val="00aad7"/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239" name="ZoneTexte 24"/>
          <p:cNvSpPr/>
          <p:nvPr/>
        </p:nvSpPr>
        <p:spPr>
          <a:xfrm>
            <a:off x="1176480" y="2969640"/>
            <a:ext cx="7648560" cy="235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fr-FR" sz="1600" spc="-1" strike="noStrike">
                <a:solidFill>
                  <a:srgbClr val="595959"/>
                </a:solidFill>
                <a:latin typeface="Trebuchet MS"/>
              </a:rPr>
              <a:t>UNE PRESENTATION GLOBALE </a:t>
            </a:r>
            <a:r>
              <a:rPr b="0" lang="fr-FR" sz="1600" spc="-1" strike="noStrike">
                <a:solidFill>
                  <a:srgbClr val="595959"/>
                </a:solidFill>
                <a:latin typeface="Trebuchet MS"/>
              </a:rPr>
              <a:t>:</a:t>
            </a:r>
            <a:endParaRPr b="0" lang="fr-FR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16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595959"/>
              </a:buClr>
              <a:buFont typeface="StarSymbol"/>
              <a:buChar char="-"/>
            </a:pPr>
            <a:r>
              <a:rPr b="0" lang="fr-FR" sz="1600" spc="-1" strike="noStrike">
                <a:solidFill>
                  <a:srgbClr val="595959"/>
                </a:solidFill>
                <a:latin typeface="Trebuchet MS"/>
              </a:rPr>
              <a:t>Caractéristiques générales de l’espèce </a:t>
            </a:r>
            <a:r>
              <a:rPr b="0" lang="fr-FR" sz="1200" spc="-1" strike="noStrike">
                <a:solidFill>
                  <a:srgbClr val="595959"/>
                </a:solidFill>
                <a:latin typeface="Trebuchet MS"/>
              </a:rPr>
              <a:t>(Taille, poids, morphologie, taxonomie, etc.)</a:t>
            </a:r>
            <a:endParaRPr b="0" lang="fr-FR" sz="1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12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595959"/>
              </a:buClr>
              <a:buFont typeface="StarSymbol"/>
              <a:buChar char="-"/>
            </a:pPr>
            <a:r>
              <a:rPr b="0" lang="fr-FR" sz="1600" spc="-1" strike="noStrike">
                <a:solidFill>
                  <a:srgbClr val="595959"/>
                </a:solidFill>
                <a:latin typeface="Trebuchet MS"/>
              </a:rPr>
              <a:t>Présentation des stades de développement</a:t>
            </a:r>
            <a:endParaRPr b="0" lang="fr-FR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16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595959"/>
              </a:buClr>
              <a:buFont typeface="StarSymbol"/>
              <a:buChar char="-"/>
            </a:pPr>
            <a:r>
              <a:rPr b="0" lang="fr-FR" sz="1600" spc="-1" strike="noStrike">
                <a:solidFill>
                  <a:srgbClr val="595959"/>
                </a:solidFill>
                <a:latin typeface="Trebuchet MS"/>
              </a:rPr>
              <a:t>Cycle de vie </a:t>
            </a:r>
            <a:endParaRPr b="0" lang="fr-FR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16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595959"/>
              </a:buClr>
              <a:buFont typeface="StarSymbol"/>
              <a:buChar char="-"/>
            </a:pPr>
            <a:r>
              <a:rPr b="0" lang="fr-FR" sz="1600" spc="-1" strike="noStrike">
                <a:solidFill>
                  <a:srgbClr val="595959"/>
                </a:solidFill>
                <a:latin typeface="Trebuchet MS"/>
              </a:rPr>
              <a:t>Statut de conservation UICN</a:t>
            </a:r>
            <a:endParaRPr b="0" lang="fr-FR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16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595959"/>
              </a:buClr>
              <a:buFont typeface="StarSymbol"/>
              <a:buChar char="-"/>
            </a:pPr>
            <a:r>
              <a:rPr b="0" lang="fr-FR" sz="1600" spc="-1" strike="noStrike">
                <a:solidFill>
                  <a:srgbClr val="595959"/>
                </a:solidFill>
                <a:latin typeface="Trebuchet MS"/>
              </a:rPr>
              <a:t>Courte vidéo permettant d’observer l’espèce dans son milieu</a:t>
            </a:r>
            <a:endParaRPr b="0" lang="fr-FR" sz="1600" spc="-1" strike="noStrike">
              <a:latin typeface="Arial"/>
            </a:endParaRPr>
          </a:p>
        </p:txBody>
      </p:sp>
      <p:sp>
        <p:nvSpPr>
          <p:cNvPr id="240" name="ZoneTexte 25"/>
          <p:cNvSpPr/>
          <p:nvPr/>
        </p:nvSpPr>
        <p:spPr>
          <a:xfrm>
            <a:off x="945000" y="2377440"/>
            <a:ext cx="7648560" cy="333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fr-FR" sz="1600" spc="-1" strike="noStrike">
                <a:solidFill>
                  <a:srgbClr val="0f1b82"/>
                </a:solidFill>
                <a:latin typeface="Trebuchet MS"/>
              </a:rPr>
              <a:t>CHACUNE DE CES PAGES EST DIVISEE EN DEUX PARTIES</a:t>
            </a:r>
            <a:endParaRPr b="0" lang="fr-FR" sz="1600" spc="-1" strike="noStrike">
              <a:latin typeface="Arial"/>
            </a:endParaRPr>
          </a:p>
        </p:txBody>
      </p:sp>
      <p:pic>
        <p:nvPicPr>
          <p:cNvPr id="241" name="Image 27" descr="Une image contenant horloge, dessin, signe&#10;&#10;Description générée automatiquement"/>
          <p:cNvPicPr/>
          <p:nvPr/>
        </p:nvPicPr>
        <p:blipFill>
          <a:blip r:embed="rId3"/>
          <a:stretch/>
        </p:blipFill>
        <p:spPr>
          <a:xfrm>
            <a:off x="739800" y="2884320"/>
            <a:ext cx="410400" cy="417600"/>
          </a:xfrm>
          <a:prstGeom prst="rect">
            <a:avLst/>
          </a:prstGeom>
          <a:ln w="0">
            <a:noFill/>
          </a:ln>
        </p:spPr>
      </p:pic>
      <p:pic>
        <p:nvPicPr>
          <p:cNvPr id="242" name="Picture 2" descr=""/>
          <p:cNvPicPr/>
          <p:nvPr/>
        </p:nvPicPr>
        <p:blipFill>
          <a:blip r:embed="rId4"/>
          <a:srcRect l="0" t="0" r="0" b="16667"/>
          <a:stretch/>
        </p:blipFill>
        <p:spPr>
          <a:xfrm>
            <a:off x="1150200" y="5646960"/>
            <a:ext cx="3275640" cy="532800"/>
          </a:xfrm>
          <a:prstGeom prst="rect">
            <a:avLst/>
          </a:prstGeom>
          <a:ln w="0">
            <a:noFill/>
          </a:ln>
        </p:spPr>
      </p:pic>
      <p:pic>
        <p:nvPicPr>
          <p:cNvPr id="243" name="Picture 4" descr=""/>
          <p:cNvPicPr/>
          <p:nvPr/>
        </p:nvPicPr>
        <p:blipFill>
          <a:blip r:embed="rId5"/>
          <a:stretch/>
        </p:blipFill>
        <p:spPr>
          <a:xfrm>
            <a:off x="5173200" y="5292000"/>
            <a:ext cx="2966040" cy="1195200"/>
          </a:xfrm>
          <a:prstGeom prst="rect">
            <a:avLst/>
          </a:prstGeom>
          <a:ln w="0">
            <a:noFill/>
          </a:ln>
        </p:spPr>
      </p:pic>
      <p:sp>
        <p:nvSpPr>
          <p:cNvPr id="244" name="Rectangle : coins arrondis 30"/>
          <p:cNvSpPr/>
          <p:nvPr/>
        </p:nvSpPr>
        <p:spPr>
          <a:xfrm>
            <a:off x="9659880" y="285120"/>
            <a:ext cx="2030400" cy="354960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>
            <a:solidFill>
              <a:srgbClr val="6bb1c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  <a:scene3d>
            <a:camera prst="orthographicFront"/>
            <a:lightRig dir="t" rig="threePt"/>
          </a:scene3d>
          <a:sp3d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  <a:scene3d>
              <a:camera prst="orthographicFront"/>
              <a:lightRig dir="t" rig="threePt"/>
            </a:scene3d>
            <a:sp3d/>
          </a:bodyPr>
          <a:p>
            <a:pPr algn="ctr">
              <a:lnSpc>
                <a:spcPct val="100000"/>
              </a:lnSpc>
            </a:pPr>
            <a:r>
              <a:rPr b="0" lang="fr-FR" sz="1200" spc="-1" strike="noStrike" u="sng">
                <a:solidFill>
                  <a:srgbClr val="be2861"/>
                </a:solidFill>
                <a:uFillTx/>
                <a:latin typeface="Calibri"/>
                <a:hlinkClick r:id="rId6"/>
              </a:rPr>
              <a:t>Lien vers la page Anguille</a:t>
            </a:r>
            <a:endParaRPr b="0" lang="fr-FR" sz="1200" spc="-1" strike="noStrike"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Espace réservé du numéro de diapositive 7"/>
          <p:cNvSpPr txBox="1"/>
          <p:nvPr/>
        </p:nvSpPr>
        <p:spPr>
          <a:xfrm>
            <a:off x="8737560" y="635652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C8AA9A39-D7AC-4C2E-B654-CB6F63098CCA}" type="slidenum">
              <a:rPr b="0" lang="fr-FR" sz="1000" spc="-1" strike="noStrike">
                <a:solidFill>
                  <a:srgbClr val="8b8b8b"/>
                </a:solidFill>
                <a:latin typeface="Calibri"/>
              </a:rPr>
              <a:t>5</a:t>
            </a:fld>
            <a:endParaRPr b="0" lang="fr-FR" sz="1000" spc="-1" strike="noStrike">
              <a:latin typeface="Times New Roman"/>
            </a:endParaRPr>
          </a:p>
        </p:txBody>
      </p:sp>
      <p:sp>
        <p:nvSpPr>
          <p:cNvPr id="246" name="Rectangle : coins arrondis 8"/>
          <p:cNvSpPr/>
          <p:nvPr/>
        </p:nvSpPr>
        <p:spPr>
          <a:xfrm>
            <a:off x="289080" y="903960"/>
            <a:ext cx="11613600" cy="5738400"/>
          </a:xfrm>
          <a:prstGeom prst="roundRect">
            <a:avLst>
              <a:gd name="adj" fmla="val 9686"/>
            </a:avLst>
          </a:prstGeom>
          <a:gradFill rotWithShape="0">
            <a:gsLst>
              <a:gs pos="0">
                <a:srgbClr val="ffffff"/>
              </a:gs>
              <a:gs pos="100000">
                <a:srgbClr val="00aad7"/>
              </a:gs>
            </a:gsLst>
            <a:path path="rect">
              <a:fillToRect l="50000" t="50000" r="50000" b="50000"/>
            </a:path>
          </a:gra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47" name="Titre 1"/>
          <p:cNvSpPr txBox="1"/>
          <p:nvPr/>
        </p:nvSpPr>
        <p:spPr>
          <a:xfrm>
            <a:off x="1208520" y="94320"/>
            <a:ext cx="10218240" cy="1242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>
            <a:normAutofit/>
          </a:bodyPr>
          <a:p>
            <a:pPr>
              <a:lnSpc>
                <a:spcPct val="100000"/>
              </a:lnSpc>
            </a:pPr>
            <a:r>
              <a:rPr b="0" lang="fr-FR" sz="2800" spc="-1" strike="noStrike">
                <a:solidFill>
                  <a:srgbClr val="0f1b82"/>
                </a:solidFill>
                <a:latin typeface="Trebuchet MS"/>
              </a:rPr>
              <a:t>I. PRESENTATION DES FONCTIONNALITES DU SITE</a:t>
            </a: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8" name="ZoneTexte 11"/>
          <p:cNvSpPr/>
          <p:nvPr/>
        </p:nvSpPr>
        <p:spPr>
          <a:xfrm>
            <a:off x="11886840" y="6523920"/>
            <a:ext cx="304920" cy="3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fr-FR" sz="1800" spc="-1" strike="noStrike">
                <a:solidFill>
                  <a:srgbClr val="6bb1c1"/>
                </a:solidFill>
                <a:latin typeface="Trebuchet MS"/>
              </a:rPr>
              <a:t>5</a:t>
            </a:r>
            <a:endParaRPr b="0" lang="fr-FR" sz="1800" spc="-1" strike="noStrike">
              <a:latin typeface="Arial"/>
            </a:endParaRPr>
          </a:p>
        </p:txBody>
      </p:sp>
      <p:sp>
        <p:nvSpPr>
          <p:cNvPr id="249" name="Connecteur droit 20"/>
          <p:cNvSpPr/>
          <p:nvPr/>
        </p:nvSpPr>
        <p:spPr>
          <a:xfrm>
            <a:off x="8482320" y="1058040"/>
            <a:ext cx="360" cy="5396400"/>
          </a:xfrm>
          <a:prstGeom prst="line">
            <a:avLst/>
          </a:prstGeom>
          <a:ln>
            <a:solidFill>
              <a:srgbClr val="00aad7"/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250" name="Titre 1"/>
          <p:cNvSpPr/>
          <p:nvPr/>
        </p:nvSpPr>
        <p:spPr>
          <a:xfrm>
            <a:off x="1234080" y="564120"/>
            <a:ext cx="10218240" cy="1242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>
              <a:lnSpc>
                <a:spcPct val="100000"/>
              </a:lnSpc>
            </a:pPr>
            <a:r>
              <a:rPr b="0" lang="fr-FR" sz="1400" spc="-1" strike="noStrike">
                <a:solidFill>
                  <a:srgbClr val="0f1b82"/>
                </a:solidFill>
                <a:latin typeface="Trebuchet MS"/>
              </a:rPr>
              <a:t>LES PAGES DE PRESENTATION DES ESPECES</a:t>
            </a:r>
            <a:endParaRPr b="0" lang="fr-FR" sz="1400" spc="-1" strike="noStrike">
              <a:latin typeface="Arial"/>
            </a:endParaRPr>
          </a:p>
        </p:txBody>
      </p:sp>
      <p:sp>
        <p:nvSpPr>
          <p:cNvPr id="251" name="ZoneTexte 22"/>
          <p:cNvSpPr/>
          <p:nvPr/>
        </p:nvSpPr>
        <p:spPr>
          <a:xfrm>
            <a:off x="945000" y="1156680"/>
            <a:ext cx="7648560" cy="820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fr-FR" sz="1600" spc="-1" strike="noStrike">
                <a:solidFill>
                  <a:srgbClr val="595959"/>
                </a:solidFill>
                <a:latin typeface="Trebuchet MS"/>
              </a:rPr>
              <a:t>1 Page par espèce migratrice : </a:t>
            </a:r>
            <a:r>
              <a:rPr b="0" lang="fr-FR" sz="500" spc="-1" strike="noStrike">
                <a:solidFill>
                  <a:srgbClr val="595959"/>
                </a:solidFill>
                <a:latin typeface="Trebuchet MS"/>
              </a:rPr>
              <a:t> </a:t>
            </a:r>
            <a:r>
              <a:rPr b="0" lang="fr-FR" sz="1600" spc="-1" strike="noStrike">
                <a:solidFill>
                  <a:srgbClr val="595959"/>
                </a:solidFill>
                <a:latin typeface="Trebuchet MS"/>
              </a:rPr>
              <a:t> - Anguille européenne </a:t>
            </a:r>
            <a:r>
              <a:rPr b="0" lang="fr-FR" sz="1200" spc="-1" strike="noStrike">
                <a:solidFill>
                  <a:srgbClr val="595959"/>
                </a:solidFill>
                <a:latin typeface="Trebuchet MS"/>
              </a:rPr>
              <a:t>(lien) </a:t>
            </a:r>
            <a:endParaRPr b="0" lang="fr-FR" sz="1200" spc="-1" strike="noStrike">
              <a:latin typeface="Arial"/>
            </a:endParaRPr>
          </a:p>
          <a:p>
            <a:pPr marL="2743200">
              <a:lnSpc>
                <a:spcPct val="100000"/>
              </a:lnSpc>
            </a:pPr>
            <a:r>
              <a:rPr b="0" lang="fr-FR" sz="1600" spc="-1" strike="noStrike">
                <a:solidFill>
                  <a:srgbClr val="595959"/>
                </a:solidFill>
                <a:latin typeface="Trebuchet MS"/>
              </a:rPr>
              <a:t>   </a:t>
            </a:r>
            <a:r>
              <a:rPr b="0" lang="fr-FR" sz="1600" spc="-1" strike="noStrike">
                <a:solidFill>
                  <a:srgbClr val="595959"/>
                </a:solidFill>
                <a:latin typeface="Trebuchet MS"/>
              </a:rPr>
              <a:t>- Alose feinte de Méditerranée </a:t>
            </a:r>
            <a:r>
              <a:rPr b="0" lang="fr-FR" sz="1200" spc="-1" strike="noStrike">
                <a:solidFill>
                  <a:srgbClr val="595959"/>
                </a:solidFill>
                <a:latin typeface="Trebuchet MS"/>
              </a:rPr>
              <a:t>(lien) </a:t>
            </a:r>
            <a:endParaRPr b="0" lang="fr-FR" sz="1200" spc="-1" strike="noStrike">
              <a:latin typeface="Arial"/>
            </a:endParaRPr>
          </a:p>
          <a:p>
            <a:pPr marL="2743200">
              <a:lnSpc>
                <a:spcPct val="100000"/>
              </a:lnSpc>
            </a:pPr>
            <a:r>
              <a:rPr b="0" lang="fr-FR" sz="1600" spc="-1" strike="noStrike">
                <a:solidFill>
                  <a:srgbClr val="595959"/>
                </a:solidFill>
                <a:latin typeface="Trebuchet MS"/>
              </a:rPr>
              <a:t>   </a:t>
            </a:r>
            <a:r>
              <a:rPr b="0" lang="fr-FR" sz="1600" spc="-1" strike="noStrike">
                <a:solidFill>
                  <a:srgbClr val="595959"/>
                </a:solidFill>
                <a:latin typeface="Trebuchet MS"/>
              </a:rPr>
              <a:t>-  Lamproie marine </a:t>
            </a:r>
            <a:r>
              <a:rPr b="0" lang="fr-FR" sz="1200" spc="-1" strike="noStrike">
                <a:solidFill>
                  <a:srgbClr val="595959"/>
                </a:solidFill>
                <a:latin typeface="Trebuchet MS"/>
              </a:rPr>
              <a:t>(lien)</a:t>
            </a:r>
            <a:endParaRPr b="0" lang="fr-FR" sz="1200" spc="-1" strike="noStrike">
              <a:latin typeface="Arial"/>
            </a:endParaRPr>
          </a:p>
        </p:txBody>
      </p:sp>
      <p:sp>
        <p:nvSpPr>
          <p:cNvPr id="252" name="Connecteur droit 23"/>
          <p:cNvSpPr/>
          <p:nvPr/>
        </p:nvSpPr>
        <p:spPr>
          <a:xfrm flipH="1">
            <a:off x="725760" y="2175840"/>
            <a:ext cx="7400880" cy="360"/>
          </a:xfrm>
          <a:prstGeom prst="line">
            <a:avLst/>
          </a:prstGeom>
          <a:ln>
            <a:solidFill>
              <a:srgbClr val="00aad7"/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253" name="ZoneTexte 24"/>
          <p:cNvSpPr/>
          <p:nvPr/>
        </p:nvSpPr>
        <p:spPr>
          <a:xfrm>
            <a:off x="1176480" y="2969640"/>
            <a:ext cx="7050600" cy="2280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fr-FR" sz="1600" spc="-1" strike="noStrike">
                <a:solidFill>
                  <a:srgbClr val="595959"/>
                </a:solidFill>
                <a:latin typeface="Trebuchet MS"/>
              </a:rPr>
              <a:t>UNE SYNTHESE DE SON SUIVI EN MEDITERRANEE, COMPRENANT </a:t>
            </a:r>
            <a:r>
              <a:rPr b="0" lang="fr-FR" sz="1600" spc="-1" strike="noStrike">
                <a:solidFill>
                  <a:srgbClr val="595959"/>
                </a:solidFill>
                <a:latin typeface="Trebuchet MS"/>
              </a:rPr>
              <a:t>:</a:t>
            </a:r>
            <a:endParaRPr b="0" lang="fr-FR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16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595959"/>
              </a:buClr>
              <a:buFont typeface="StarSymbol"/>
              <a:buChar char="-"/>
            </a:pPr>
            <a:r>
              <a:rPr b="0" lang="fr-FR" sz="1600" spc="-1" strike="noStrike">
                <a:solidFill>
                  <a:srgbClr val="595959"/>
                </a:solidFill>
                <a:latin typeface="Trebuchet MS"/>
              </a:rPr>
              <a:t>Une synthèse rédigée en quelques lignes</a:t>
            </a:r>
            <a:endParaRPr b="0" lang="fr-FR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16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595959"/>
              </a:buClr>
              <a:buFont typeface="StarSymbol"/>
              <a:buChar char="-"/>
            </a:pPr>
            <a:r>
              <a:rPr b="0" lang="fr-FR" sz="1600" spc="-1" strike="noStrike">
                <a:solidFill>
                  <a:srgbClr val="595959"/>
                </a:solidFill>
                <a:latin typeface="Trebuchet MS"/>
              </a:rPr>
              <a:t>Un visuel des </a:t>
            </a:r>
            <a:r>
              <a:rPr b="0" lang="fr-FR" sz="1600" spc="-1" strike="noStrike">
                <a:solidFill>
                  <a:srgbClr val="be2861"/>
                </a:solidFill>
                <a:latin typeface="Trebuchet MS"/>
              </a:rPr>
              <a:t>indicateurs</a:t>
            </a:r>
            <a:r>
              <a:rPr b="0" lang="fr-FR" sz="1600" spc="-1" strike="noStrike">
                <a:solidFill>
                  <a:srgbClr val="595959"/>
                </a:solidFill>
                <a:latin typeface="Trebuchet MS"/>
              </a:rPr>
              <a:t> liés aux différents suivis</a:t>
            </a:r>
            <a:endParaRPr b="0" lang="fr-FR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16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595959"/>
              </a:buClr>
              <a:buFont typeface="StarSymbol"/>
              <a:buChar char="-"/>
            </a:pPr>
            <a:r>
              <a:rPr b="0" lang="fr-FR" sz="1600" spc="-1" strike="noStrike">
                <a:solidFill>
                  <a:srgbClr val="595959"/>
                </a:solidFill>
                <a:latin typeface="Trebuchet MS"/>
              </a:rPr>
              <a:t>Une carte interactive montrant les données validées de chaque site de suivi </a:t>
            </a:r>
            <a:r>
              <a:rPr b="1" lang="fr-FR" sz="1600" spc="-1" strike="noStrike">
                <a:solidFill>
                  <a:srgbClr val="6bb1c1"/>
                </a:solidFill>
                <a:latin typeface="Trebuchet MS"/>
              </a:rPr>
              <a:t>pour les 4 dernières années</a:t>
            </a:r>
            <a:endParaRPr b="0" lang="fr-FR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1600" spc="-1" strike="noStrike">
              <a:latin typeface="Arial"/>
            </a:endParaRPr>
          </a:p>
        </p:txBody>
      </p:sp>
      <p:sp>
        <p:nvSpPr>
          <p:cNvPr id="254" name="ZoneTexte 25"/>
          <p:cNvSpPr/>
          <p:nvPr/>
        </p:nvSpPr>
        <p:spPr>
          <a:xfrm>
            <a:off x="945000" y="2377440"/>
            <a:ext cx="7648560" cy="333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fr-FR" sz="1600" spc="-1" strike="noStrike">
                <a:solidFill>
                  <a:srgbClr val="0f1b82"/>
                </a:solidFill>
                <a:latin typeface="Trebuchet MS"/>
              </a:rPr>
              <a:t>CHACUNE DE CES PAGES EST DIVISEE EN DEUX PARTIES</a:t>
            </a:r>
            <a:endParaRPr b="0" lang="fr-FR" sz="1600" spc="-1" strike="noStrike">
              <a:latin typeface="Arial"/>
            </a:endParaRPr>
          </a:p>
        </p:txBody>
      </p:sp>
      <p:pic>
        <p:nvPicPr>
          <p:cNvPr id="255" name="Image 26" descr="Une image contenant dessin&#10;&#10;Description générée automatiquement"/>
          <p:cNvPicPr/>
          <p:nvPr/>
        </p:nvPicPr>
        <p:blipFill>
          <a:blip r:embed="rId1"/>
          <a:stretch/>
        </p:blipFill>
        <p:spPr>
          <a:xfrm>
            <a:off x="782640" y="2894040"/>
            <a:ext cx="425880" cy="433440"/>
          </a:xfrm>
          <a:prstGeom prst="rect">
            <a:avLst/>
          </a:prstGeom>
          <a:ln w="0">
            <a:noFill/>
          </a:ln>
        </p:spPr>
      </p:pic>
      <p:pic>
        <p:nvPicPr>
          <p:cNvPr id="256" name="Image 4" descr="Une image contenant carte&#10;&#10;Description générée automatiquement"/>
          <p:cNvPicPr/>
          <p:nvPr/>
        </p:nvPicPr>
        <p:blipFill>
          <a:blip r:embed="rId2"/>
          <a:srcRect l="0" t="34667" r="37200" b="0"/>
          <a:stretch/>
        </p:blipFill>
        <p:spPr>
          <a:xfrm>
            <a:off x="8621280" y="3582360"/>
            <a:ext cx="2902680" cy="2711160"/>
          </a:xfrm>
          <a:prstGeom prst="rect">
            <a:avLst/>
          </a:prstGeom>
          <a:ln w="0">
            <a:noFill/>
          </a:ln>
        </p:spPr>
      </p:pic>
      <p:pic>
        <p:nvPicPr>
          <p:cNvPr id="257" name="Image 9" descr="Une image contenant carte&#10;&#10;Description générée automatiquement"/>
          <p:cNvPicPr/>
          <p:nvPr/>
        </p:nvPicPr>
        <p:blipFill>
          <a:blip r:embed="rId3"/>
          <a:srcRect l="2620" t="7073" r="52333" b="68280"/>
          <a:stretch/>
        </p:blipFill>
        <p:spPr>
          <a:xfrm>
            <a:off x="8619480" y="1185840"/>
            <a:ext cx="2904480" cy="1378800"/>
          </a:xfrm>
          <a:prstGeom prst="rect">
            <a:avLst/>
          </a:prstGeom>
          <a:ln w="0">
            <a:noFill/>
          </a:ln>
        </p:spPr>
      </p:pic>
      <p:pic>
        <p:nvPicPr>
          <p:cNvPr id="258" name="Image 13" descr="Une image contenant carte&#10;&#10;Description générée automatiquement"/>
          <p:cNvPicPr/>
          <p:nvPr/>
        </p:nvPicPr>
        <p:blipFill>
          <a:blip r:embed="rId4"/>
          <a:srcRect l="48346" t="6340" r="5266" b="78752"/>
          <a:stretch/>
        </p:blipFill>
        <p:spPr>
          <a:xfrm>
            <a:off x="8619480" y="2684880"/>
            <a:ext cx="2904480" cy="810000"/>
          </a:xfrm>
          <a:prstGeom prst="rect">
            <a:avLst/>
          </a:prstGeom>
          <a:ln w="0">
            <a:noFill/>
          </a:ln>
        </p:spPr>
      </p:pic>
      <p:sp>
        <p:nvSpPr>
          <p:cNvPr id="259" name="Rectangle : coins arrondis 28"/>
          <p:cNvSpPr/>
          <p:nvPr/>
        </p:nvSpPr>
        <p:spPr>
          <a:xfrm>
            <a:off x="9659880" y="285120"/>
            <a:ext cx="2030400" cy="354960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>
            <a:solidFill>
              <a:srgbClr val="6bb1c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  <a:scene3d>
            <a:camera prst="orthographicFront"/>
            <a:lightRig dir="t" rig="threePt"/>
          </a:scene3d>
          <a:sp3d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  <a:scene3d>
              <a:camera prst="orthographicFront"/>
              <a:lightRig dir="t" rig="threePt"/>
            </a:scene3d>
            <a:sp3d/>
          </a:bodyPr>
          <a:p>
            <a:pPr algn="ctr">
              <a:lnSpc>
                <a:spcPct val="100000"/>
              </a:lnSpc>
            </a:pPr>
            <a:r>
              <a:rPr b="0" lang="fr-FR" sz="1200" spc="-1" strike="noStrike" u="sng">
                <a:solidFill>
                  <a:srgbClr val="be2861"/>
                </a:solidFill>
                <a:uFillTx/>
                <a:latin typeface="Calibri"/>
                <a:hlinkClick r:id="rId5"/>
              </a:rPr>
              <a:t>Lien vers la page Anguille</a:t>
            </a:r>
            <a:endParaRPr b="0" lang="fr-FR" sz="1200" spc="-1" strike="noStrike"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Espace réservé du numéro de diapositive 7"/>
          <p:cNvSpPr txBox="1"/>
          <p:nvPr/>
        </p:nvSpPr>
        <p:spPr>
          <a:xfrm>
            <a:off x="8737560" y="635652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78FA6987-DE69-4AE7-A6A3-B192A29A05A8}" type="slidenum">
              <a:rPr b="0" lang="fr-FR" sz="1000" spc="-1" strike="noStrike">
                <a:solidFill>
                  <a:srgbClr val="8b8b8b"/>
                </a:solidFill>
                <a:latin typeface="Calibri"/>
              </a:rPr>
              <a:t>6</a:t>
            </a:fld>
            <a:endParaRPr b="0" lang="fr-FR" sz="1000" spc="-1" strike="noStrike">
              <a:latin typeface="Times New Roman"/>
            </a:endParaRPr>
          </a:p>
        </p:txBody>
      </p:sp>
      <p:sp>
        <p:nvSpPr>
          <p:cNvPr id="261" name="Rectangle : coins arrondis 8"/>
          <p:cNvSpPr/>
          <p:nvPr/>
        </p:nvSpPr>
        <p:spPr>
          <a:xfrm>
            <a:off x="289080" y="903960"/>
            <a:ext cx="11613600" cy="5738400"/>
          </a:xfrm>
          <a:prstGeom prst="roundRect">
            <a:avLst>
              <a:gd name="adj" fmla="val 9686"/>
            </a:avLst>
          </a:prstGeom>
          <a:gradFill rotWithShape="0">
            <a:gsLst>
              <a:gs pos="0">
                <a:srgbClr val="ffffff"/>
              </a:gs>
              <a:gs pos="100000">
                <a:srgbClr val="00aad7"/>
              </a:gs>
            </a:gsLst>
            <a:path path="rect">
              <a:fillToRect l="50000" t="50000" r="50000" b="50000"/>
            </a:path>
          </a:gra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62" name="Titre 1"/>
          <p:cNvSpPr txBox="1"/>
          <p:nvPr/>
        </p:nvSpPr>
        <p:spPr>
          <a:xfrm>
            <a:off x="1208520" y="94320"/>
            <a:ext cx="10218240" cy="1242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>
            <a:normAutofit/>
          </a:bodyPr>
          <a:p>
            <a:pPr>
              <a:lnSpc>
                <a:spcPct val="100000"/>
              </a:lnSpc>
            </a:pPr>
            <a:r>
              <a:rPr b="0" lang="fr-FR" sz="2800" spc="-1" strike="noStrike">
                <a:solidFill>
                  <a:srgbClr val="0f1b82"/>
                </a:solidFill>
                <a:latin typeface="Trebuchet MS"/>
              </a:rPr>
              <a:t>I. PRESENTATION DES FONCTIONNALITES DU SITE</a:t>
            </a: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3" name="ZoneTexte 11"/>
          <p:cNvSpPr/>
          <p:nvPr/>
        </p:nvSpPr>
        <p:spPr>
          <a:xfrm>
            <a:off x="11886840" y="6523920"/>
            <a:ext cx="304920" cy="3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fr-FR" sz="1800" spc="-1" strike="noStrike">
                <a:solidFill>
                  <a:srgbClr val="6bb1c1"/>
                </a:solidFill>
                <a:latin typeface="Trebuchet MS"/>
              </a:rPr>
              <a:t>5</a:t>
            </a:r>
            <a:endParaRPr b="0" lang="fr-FR" sz="1800" spc="-1" strike="noStrike">
              <a:latin typeface="Arial"/>
            </a:endParaRPr>
          </a:p>
        </p:txBody>
      </p:sp>
      <p:sp>
        <p:nvSpPr>
          <p:cNvPr id="264" name="Titre 1"/>
          <p:cNvSpPr/>
          <p:nvPr/>
        </p:nvSpPr>
        <p:spPr>
          <a:xfrm>
            <a:off x="1234080" y="564120"/>
            <a:ext cx="10218240" cy="1242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>
              <a:lnSpc>
                <a:spcPct val="100000"/>
              </a:lnSpc>
            </a:pPr>
            <a:r>
              <a:rPr b="0" lang="fr-FR" sz="1400" spc="-1" strike="noStrike">
                <a:solidFill>
                  <a:srgbClr val="0f1b82"/>
                </a:solidFill>
                <a:latin typeface="Trebuchet MS"/>
              </a:rPr>
              <a:t>LES PAGES DE PRESENTATION DES ESPECES</a:t>
            </a:r>
            <a:endParaRPr b="0" lang="fr-FR" sz="1400" spc="-1" strike="noStrike">
              <a:latin typeface="Arial"/>
            </a:endParaRPr>
          </a:p>
        </p:txBody>
      </p:sp>
      <p:sp>
        <p:nvSpPr>
          <p:cNvPr id="265" name="Image 2"/>
          <p:cNvSpPr/>
          <p:nvPr/>
        </p:nvSpPr>
        <p:spPr>
          <a:xfrm>
            <a:off x="2234520" y="1036800"/>
            <a:ext cx="9417600" cy="5472360"/>
          </a:xfrm>
          <a:prstGeom prst="roundRect">
            <a:avLst>
              <a:gd name="adj" fmla="val 16667"/>
            </a:avLst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66" name="Image 5" descr=""/>
          <p:cNvPicPr/>
          <p:nvPr/>
        </p:nvPicPr>
        <p:blipFill>
          <a:blip r:embed="rId2"/>
          <a:stretch/>
        </p:blipFill>
        <p:spPr>
          <a:xfrm>
            <a:off x="783720" y="1705320"/>
            <a:ext cx="1596600" cy="3812400"/>
          </a:xfrm>
          <a:prstGeom prst="rect">
            <a:avLst/>
          </a:prstGeom>
          <a:ln w="0">
            <a:noFill/>
          </a:ln>
        </p:spPr>
      </p:pic>
      <p:sp>
        <p:nvSpPr>
          <p:cNvPr id="267" name="Rectangle 6"/>
          <p:cNvSpPr/>
          <p:nvPr/>
        </p:nvSpPr>
        <p:spPr>
          <a:xfrm>
            <a:off x="6346800" y="6202800"/>
            <a:ext cx="5118840" cy="272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fr-FR" sz="1200" spc="-1" strike="noStrike">
                <a:solidFill>
                  <a:srgbClr val="595959"/>
                </a:solidFill>
                <a:latin typeface="Trebuchet MS"/>
              </a:rPr>
              <a:t>Détail de la carte interactive de synthèse (exemple de la page anguille)</a:t>
            </a:r>
            <a:endParaRPr b="0" lang="fr-FR" sz="1200" spc="-1" strike="noStrike"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65" dur="indefinite" restart="never" nodeType="tmRoot">
          <p:childTnLst>
            <p:seq>
              <p:cTn id="66" dur="indefinite" nodeType="mainSeq">
                <p:childTnLst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nodeType="clickEffect" fill="hold" presetClass="emph" presetID="26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70" dur="500"/>
                                        <p:tgtEl>
                                          <p:spTgt spid="-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250" autoRev="1" fill="hold"/>
                                        <p:tgtEl>
                                          <p:spTgt spid="-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2" nodeType="with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74"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Espace réservé du numéro de diapositive 7"/>
          <p:cNvSpPr txBox="1"/>
          <p:nvPr/>
        </p:nvSpPr>
        <p:spPr>
          <a:xfrm>
            <a:off x="8737560" y="635652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B1F6DF1C-6387-4262-A699-F7F1C9304729}" type="slidenum">
              <a:rPr b="0" lang="fr-FR" sz="1000" spc="-1" strike="noStrike">
                <a:solidFill>
                  <a:srgbClr val="8b8b8b"/>
                </a:solidFill>
                <a:latin typeface="Calibri"/>
              </a:rPr>
              <a:t>7</a:t>
            </a:fld>
            <a:endParaRPr b="0" lang="fr-FR" sz="1000" spc="-1" strike="noStrike">
              <a:latin typeface="Times New Roman"/>
            </a:endParaRPr>
          </a:p>
        </p:txBody>
      </p:sp>
      <p:sp>
        <p:nvSpPr>
          <p:cNvPr id="269" name="Rectangle : coins arrondis 8"/>
          <p:cNvSpPr/>
          <p:nvPr/>
        </p:nvSpPr>
        <p:spPr>
          <a:xfrm>
            <a:off x="289080" y="903960"/>
            <a:ext cx="11613600" cy="5738400"/>
          </a:xfrm>
          <a:prstGeom prst="roundRect">
            <a:avLst>
              <a:gd name="adj" fmla="val 9686"/>
            </a:avLst>
          </a:prstGeom>
          <a:gradFill rotWithShape="0">
            <a:gsLst>
              <a:gs pos="0">
                <a:srgbClr val="ffffff"/>
              </a:gs>
              <a:gs pos="100000">
                <a:srgbClr val="00aad7"/>
              </a:gs>
            </a:gsLst>
            <a:path path="rect">
              <a:fillToRect l="50000" t="50000" r="50000" b="50000"/>
            </a:path>
          </a:gra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70" name="Titre 1"/>
          <p:cNvSpPr txBox="1"/>
          <p:nvPr/>
        </p:nvSpPr>
        <p:spPr>
          <a:xfrm>
            <a:off x="1208520" y="94320"/>
            <a:ext cx="10218240" cy="1242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>
            <a:normAutofit/>
          </a:bodyPr>
          <a:p>
            <a:pPr>
              <a:lnSpc>
                <a:spcPct val="100000"/>
              </a:lnSpc>
            </a:pPr>
            <a:r>
              <a:rPr b="0" lang="fr-FR" sz="2800" spc="-1" strike="noStrike">
                <a:solidFill>
                  <a:srgbClr val="0f1b82"/>
                </a:solidFill>
                <a:latin typeface="Trebuchet MS"/>
              </a:rPr>
              <a:t>I. PRESENTATION DES FONCTIONNALITES DU SITE</a:t>
            </a: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1" name="ZoneTexte 11"/>
          <p:cNvSpPr/>
          <p:nvPr/>
        </p:nvSpPr>
        <p:spPr>
          <a:xfrm>
            <a:off x="11886840" y="6523920"/>
            <a:ext cx="304920" cy="3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fr-FR" sz="1800" spc="-1" strike="noStrike">
                <a:solidFill>
                  <a:srgbClr val="6bb1c1"/>
                </a:solidFill>
                <a:latin typeface="Trebuchet MS"/>
              </a:rPr>
              <a:t>5</a:t>
            </a:r>
            <a:endParaRPr b="0" lang="fr-FR" sz="1800" spc="-1" strike="noStrike">
              <a:latin typeface="Arial"/>
            </a:endParaRPr>
          </a:p>
        </p:txBody>
      </p:sp>
      <p:sp>
        <p:nvSpPr>
          <p:cNvPr id="272" name="Titre 1"/>
          <p:cNvSpPr/>
          <p:nvPr/>
        </p:nvSpPr>
        <p:spPr>
          <a:xfrm>
            <a:off x="1234080" y="564120"/>
            <a:ext cx="10218240" cy="1242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>
              <a:lnSpc>
                <a:spcPct val="100000"/>
              </a:lnSpc>
            </a:pPr>
            <a:r>
              <a:rPr b="0" lang="fr-FR" sz="1400" spc="-1" strike="noStrike">
                <a:solidFill>
                  <a:srgbClr val="0f1b82"/>
                </a:solidFill>
                <a:latin typeface="Trebuchet MS"/>
              </a:rPr>
              <a:t>LES PAGES DEDIEES AUX DIFFERENTS SUIVIS</a:t>
            </a:r>
            <a:endParaRPr b="0" lang="fr-FR" sz="1400" spc="-1" strike="noStrike">
              <a:latin typeface="Arial"/>
            </a:endParaRPr>
          </a:p>
        </p:txBody>
      </p:sp>
      <p:pic>
        <p:nvPicPr>
          <p:cNvPr id="273" name="Image 13" descr=""/>
          <p:cNvPicPr/>
          <p:nvPr/>
        </p:nvPicPr>
        <p:blipFill>
          <a:blip r:embed="rId1"/>
          <a:stretch/>
        </p:blipFill>
        <p:spPr>
          <a:xfrm>
            <a:off x="4906080" y="1144800"/>
            <a:ext cx="1843920" cy="733680"/>
          </a:xfrm>
          <a:prstGeom prst="rect">
            <a:avLst/>
          </a:prstGeom>
          <a:ln w="0">
            <a:noFill/>
          </a:ln>
        </p:spPr>
      </p:pic>
      <p:pic>
        <p:nvPicPr>
          <p:cNvPr id="274" name="Image 14" descr=""/>
          <p:cNvPicPr/>
          <p:nvPr/>
        </p:nvPicPr>
        <p:blipFill>
          <a:blip r:embed="rId2"/>
          <a:stretch/>
        </p:blipFill>
        <p:spPr>
          <a:xfrm>
            <a:off x="8737560" y="1140840"/>
            <a:ext cx="1843920" cy="733680"/>
          </a:xfrm>
          <a:prstGeom prst="rect">
            <a:avLst/>
          </a:prstGeom>
          <a:ln w="0">
            <a:noFill/>
          </a:ln>
        </p:spPr>
      </p:pic>
      <p:pic>
        <p:nvPicPr>
          <p:cNvPr id="275" name="Image 15" descr="Une image contenant sombre&#10;&#10;Description générée automatiquement"/>
          <p:cNvPicPr/>
          <p:nvPr/>
        </p:nvPicPr>
        <p:blipFill>
          <a:blip r:embed="rId3"/>
          <a:stretch/>
        </p:blipFill>
        <p:spPr>
          <a:xfrm>
            <a:off x="1267200" y="1140840"/>
            <a:ext cx="1843920" cy="737280"/>
          </a:xfrm>
          <a:prstGeom prst="rect">
            <a:avLst/>
          </a:prstGeom>
          <a:ln w="0">
            <a:noFill/>
          </a:ln>
        </p:spPr>
      </p:pic>
      <p:sp>
        <p:nvSpPr>
          <p:cNvPr id="276" name="ZoneTexte 16"/>
          <p:cNvSpPr/>
          <p:nvPr/>
        </p:nvSpPr>
        <p:spPr>
          <a:xfrm>
            <a:off x="809280" y="1875240"/>
            <a:ext cx="2644920" cy="303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fr-FR" sz="1400" spc="-1" strike="noStrike">
                <a:solidFill>
                  <a:srgbClr val="595959"/>
                </a:solidFill>
                <a:latin typeface="Trebuchet MS"/>
              </a:rPr>
              <a:t>Anguille européenne</a:t>
            </a:r>
            <a:endParaRPr b="0" lang="fr-FR" sz="1400" spc="-1" strike="noStrike">
              <a:latin typeface="Arial"/>
            </a:endParaRPr>
          </a:p>
        </p:txBody>
      </p:sp>
      <p:sp>
        <p:nvSpPr>
          <p:cNvPr id="277" name="ZoneTexte 18"/>
          <p:cNvSpPr/>
          <p:nvPr/>
        </p:nvSpPr>
        <p:spPr>
          <a:xfrm>
            <a:off x="4432320" y="1865880"/>
            <a:ext cx="2644920" cy="303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fr-FR" sz="1400" spc="-1" strike="noStrike">
                <a:solidFill>
                  <a:srgbClr val="595959"/>
                </a:solidFill>
                <a:latin typeface="Trebuchet MS"/>
              </a:rPr>
              <a:t>Alose feinte de Méditerranée</a:t>
            </a:r>
            <a:endParaRPr b="0" lang="fr-FR" sz="1400" spc="-1" strike="noStrike">
              <a:latin typeface="Arial"/>
            </a:endParaRPr>
          </a:p>
        </p:txBody>
      </p:sp>
      <p:sp>
        <p:nvSpPr>
          <p:cNvPr id="278" name="ZoneTexte 19"/>
          <p:cNvSpPr/>
          <p:nvPr/>
        </p:nvSpPr>
        <p:spPr>
          <a:xfrm>
            <a:off x="8337240" y="1865880"/>
            <a:ext cx="2644920" cy="303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fr-FR" sz="1400" spc="-1" strike="noStrike">
                <a:solidFill>
                  <a:srgbClr val="595959"/>
                </a:solidFill>
                <a:latin typeface="Trebuchet MS"/>
              </a:rPr>
              <a:t>Lamproie marine</a:t>
            </a:r>
            <a:endParaRPr b="0" lang="fr-FR" sz="1400" spc="-1" strike="noStrike">
              <a:latin typeface="Arial"/>
            </a:endParaRPr>
          </a:p>
        </p:txBody>
      </p:sp>
      <p:sp>
        <p:nvSpPr>
          <p:cNvPr id="279" name="Rectangle : coins arrondis 1"/>
          <p:cNvSpPr/>
          <p:nvPr/>
        </p:nvSpPr>
        <p:spPr>
          <a:xfrm>
            <a:off x="753840" y="2522520"/>
            <a:ext cx="2870640" cy="90612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rgbClr val="6bb1c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80" name="Rectangle : coins arrondis 25"/>
          <p:cNvSpPr/>
          <p:nvPr/>
        </p:nvSpPr>
        <p:spPr>
          <a:xfrm>
            <a:off x="753840" y="3801600"/>
            <a:ext cx="2870640" cy="90612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rgbClr val="6bb1c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81" name="Rectangle : coins arrondis 26"/>
          <p:cNvSpPr/>
          <p:nvPr/>
        </p:nvSpPr>
        <p:spPr>
          <a:xfrm>
            <a:off x="4392720" y="2522520"/>
            <a:ext cx="2870640" cy="90612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rgbClr val="6bb1c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82" name="Rectangle : coins arrondis 27"/>
          <p:cNvSpPr/>
          <p:nvPr/>
        </p:nvSpPr>
        <p:spPr>
          <a:xfrm>
            <a:off x="4392720" y="3802680"/>
            <a:ext cx="2870640" cy="90612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rgbClr val="6bb1c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83" name="Rectangle : coins arrondis 28"/>
          <p:cNvSpPr/>
          <p:nvPr/>
        </p:nvSpPr>
        <p:spPr>
          <a:xfrm>
            <a:off x="4392720" y="5099760"/>
            <a:ext cx="2870640" cy="90612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rgbClr val="6bb1c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84" name="Rectangle : coins arrondis 29"/>
          <p:cNvSpPr/>
          <p:nvPr/>
        </p:nvSpPr>
        <p:spPr>
          <a:xfrm>
            <a:off x="7785720" y="2508840"/>
            <a:ext cx="3700440" cy="3688200"/>
          </a:xfrm>
          <a:prstGeom prst="roundRect">
            <a:avLst>
              <a:gd name="adj" fmla="val 5887"/>
            </a:avLst>
          </a:prstGeom>
          <a:solidFill>
            <a:schemeClr val="bg1"/>
          </a:solidFill>
          <a:ln>
            <a:solidFill>
              <a:srgbClr val="6bb1c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pic>
        <p:nvPicPr>
          <p:cNvPr id="285" name="Image 30" descr=""/>
          <p:cNvPicPr/>
          <p:nvPr/>
        </p:nvPicPr>
        <p:blipFill>
          <a:blip r:embed="rId4"/>
          <a:stretch/>
        </p:blipFill>
        <p:spPr>
          <a:xfrm>
            <a:off x="4534200" y="5185080"/>
            <a:ext cx="740880" cy="735480"/>
          </a:xfrm>
          <a:prstGeom prst="rect">
            <a:avLst/>
          </a:prstGeom>
          <a:ln w="0">
            <a:noFill/>
          </a:ln>
        </p:spPr>
      </p:pic>
      <p:pic>
        <p:nvPicPr>
          <p:cNvPr id="286" name="Image 31" descr=""/>
          <p:cNvPicPr/>
          <p:nvPr/>
        </p:nvPicPr>
        <p:blipFill>
          <a:blip r:embed="rId5"/>
          <a:stretch/>
        </p:blipFill>
        <p:spPr>
          <a:xfrm>
            <a:off x="4534200" y="2589120"/>
            <a:ext cx="743400" cy="738000"/>
          </a:xfrm>
          <a:prstGeom prst="rect">
            <a:avLst/>
          </a:prstGeom>
          <a:ln w="0">
            <a:noFill/>
          </a:ln>
        </p:spPr>
      </p:pic>
      <p:pic>
        <p:nvPicPr>
          <p:cNvPr id="287" name="Image 32" descr=""/>
          <p:cNvPicPr/>
          <p:nvPr/>
        </p:nvPicPr>
        <p:blipFill>
          <a:blip r:embed="rId6"/>
          <a:stretch/>
        </p:blipFill>
        <p:spPr>
          <a:xfrm>
            <a:off x="4534200" y="3884400"/>
            <a:ext cx="828000" cy="735480"/>
          </a:xfrm>
          <a:prstGeom prst="rect">
            <a:avLst/>
          </a:prstGeom>
          <a:ln w="0">
            <a:noFill/>
          </a:ln>
        </p:spPr>
      </p:pic>
      <p:pic>
        <p:nvPicPr>
          <p:cNvPr id="288" name="Image 33" descr=""/>
          <p:cNvPicPr/>
          <p:nvPr/>
        </p:nvPicPr>
        <p:blipFill>
          <a:blip r:embed="rId7"/>
          <a:stretch/>
        </p:blipFill>
        <p:spPr>
          <a:xfrm>
            <a:off x="873720" y="3922200"/>
            <a:ext cx="669600" cy="659880"/>
          </a:xfrm>
          <a:prstGeom prst="rect">
            <a:avLst/>
          </a:prstGeom>
          <a:ln w="0">
            <a:noFill/>
          </a:ln>
        </p:spPr>
      </p:pic>
      <p:pic>
        <p:nvPicPr>
          <p:cNvPr id="289" name="Image 34" descr=""/>
          <p:cNvPicPr/>
          <p:nvPr/>
        </p:nvPicPr>
        <p:blipFill>
          <a:blip r:embed="rId8"/>
          <a:srcRect l="7735" t="21006" r="11636" b="14304"/>
          <a:stretch/>
        </p:blipFill>
        <p:spPr>
          <a:xfrm>
            <a:off x="705600" y="2582640"/>
            <a:ext cx="924480" cy="717480"/>
          </a:xfrm>
          <a:prstGeom prst="rect">
            <a:avLst/>
          </a:prstGeom>
          <a:ln w="0">
            <a:noFill/>
          </a:ln>
        </p:spPr>
      </p:pic>
      <p:sp>
        <p:nvSpPr>
          <p:cNvPr id="290" name="ZoneTexte 35"/>
          <p:cNvSpPr/>
          <p:nvPr/>
        </p:nvSpPr>
        <p:spPr>
          <a:xfrm>
            <a:off x="1652040" y="2761920"/>
            <a:ext cx="183168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fr-FR" sz="1200" spc="-1" strike="noStrike">
                <a:solidFill>
                  <a:srgbClr val="595959"/>
                </a:solidFill>
                <a:latin typeface="Trebuchet MS"/>
              </a:rPr>
              <a:t>Effectifs de civelles dans les passes pièges</a:t>
            </a:r>
            <a:endParaRPr b="0" lang="fr-FR" sz="1200" spc="-1" strike="noStrike">
              <a:latin typeface="Arial"/>
            </a:endParaRPr>
          </a:p>
        </p:txBody>
      </p:sp>
      <p:sp>
        <p:nvSpPr>
          <p:cNvPr id="291" name="ZoneTexte 36"/>
          <p:cNvSpPr/>
          <p:nvPr/>
        </p:nvSpPr>
        <p:spPr>
          <a:xfrm>
            <a:off x="1588320" y="4055040"/>
            <a:ext cx="183168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fr-FR" sz="1200" spc="-1" strike="noStrike">
                <a:solidFill>
                  <a:srgbClr val="595959"/>
                </a:solidFill>
                <a:latin typeface="Trebuchet MS"/>
              </a:rPr>
              <a:t>Effectifs d’anguilles dans les passes pièges</a:t>
            </a:r>
            <a:endParaRPr b="0" lang="fr-FR" sz="1200" spc="-1" strike="noStrike">
              <a:latin typeface="Arial"/>
            </a:endParaRPr>
          </a:p>
        </p:txBody>
      </p:sp>
      <p:sp>
        <p:nvSpPr>
          <p:cNvPr id="292" name="ZoneTexte 37"/>
          <p:cNvSpPr/>
          <p:nvPr/>
        </p:nvSpPr>
        <p:spPr>
          <a:xfrm>
            <a:off x="5313960" y="2752560"/>
            <a:ext cx="183168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fr-FR" sz="1200" spc="-1" strike="noStrike">
                <a:solidFill>
                  <a:srgbClr val="595959"/>
                </a:solidFill>
                <a:latin typeface="Trebuchet MS"/>
              </a:rPr>
              <a:t>Nombre de bulls d’Aloses feintes</a:t>
            </a:r>
            <a:endParaRPr b="0" lang="fr-FR" sz="1200" spc="-1" strike="noStrike">
              <a:latin typeface="Arial"/>
            </a:endParaRPr>
          </a:p>
        </p:txBody>
      </p:sp>
      <p:sp>
        <p:nvSpPr>
          <p:cNvPr id="293" name="ZoneTexte 38"/>
          <p:cNvSpPr/>
          <p:nvPr/>
        </p:nvSpPr>
        <p:spPr>
          <a:xfrm>
            <a:off x="5362560" y="4078800"/>
            <a:ext cx="183168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fr-FR" sz="1200" spc="-1" strike="noStrike">
                <a:solidFill>
                  <a:srgbClr val="595959"/>
                </a:solidFill>
                <a:latin typeface="Trebuchet MS"/>
              </a:rPr>
              <a:t>Captures par la pêcherie amateur</a:t>
            </a:r>
            <a:endParaRPr b="0" lang="fr-FR" sz="1200" spc="-1" strike="noStrike">
              <a:latin typeface="Arial"/>
            </a:endParaRPr>
          </a:p>
        </p:txBody>
      </p:sp>
      <p:sp>
        <p:nvSpPr>
          <p:cNvPr id="294" name="ZoneTexte 39"/>
          <p:cNvSpPr/>
          <p:nvPr/>
        </p:nvSpPr>
        <p:spPr>
          <a:xfrm>
            <a:off x="5245560" y="5269320"/>
            <a:ext cx="1831680" cy="637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fr-FR" sz="1200" spc="-1" strike="noStrike">
                <a:solidFill>
                  <a:srgbClr val="595959"/>
                </a:solidFill>
                <a:latin typeface="Trebuchet MS"/>
              </a:rPr>
              <a:t>Effectifs d’Aloses aux stations de vidéocomptage</a:t>
            </a:r>
            <a:endParaRPr b="0" lang="fr-FR" sz="1200" spc="-1" strike="noStrike">
              <a:latin typeface="Arial"/>
            </a:endParaRPr>
          </a:p>
        </p:txBody>
      </p:sp>
      <p:sp>
        <p:nvSpPr>
          <p:cNvPr id="295" name="ZoneTexte 40"/>
          <p:cNvSpPr/>
          <p:nvPr/>
        </p:nvSpPr>
        <p:spPr>
          <a:xfrm>
            <a:off x="8246160" y="2543760"/>
            <a:ext cx="2757600" cy="1368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fr-FR" sz="1200" spc="-1" strike="noStrike" u="sng">
                <a:solidFill>
                  <a:srgbClr val="595959"/>
                </a:solidFill>
                <a:uFillTx/>
                <a:latin typeface="Trebuchet MS"/>
              </a:rPr>
              <a:t>Pas de page de suivi spécifique </a:t>
            </a:r>
            <a:r>
              <a:rPr b="0" lang="fr-FR" sz="1200" spc="-1" strike="noStrike">
                <a:solidFill>
                  <a:srgbClr val="595959"/>
                </a:solidFill>
                <a:latin typeface="Trebuchet MS"/>
              </a:rPr>
              <a:t>en raisons des très faibles effectifs : </a:t>
            </a:r>
            <a:endParaRPr b="0" lang="fr-FR" sz="1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FR" sz="1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fr-FR" sz="1200" spc="-1" strike="noStrike">
                <a:solidFill>
                  <a:srgbClr val="595959"/>
                </a:solidFill>
                <a:latin typeface="Trebuchet MS"/>
              </a:rPr>
              <a:t>Les rares observations réalisées depuis 2000 par des (amateurs ou des professionnels) sont </a:t>
            </a:r>
            <a:r>
              <a:rPr b="0" lang="fr-FR" sz="1200" spc="-1" strike="noStrike">
                <a:solidFill>
                  <a:srgbClr val="6bb1c1"/>
                </a:solidFill>
                <a:latin typeface="Trebuchet MS"/>
              </a:rPr>
              <a:t>affichées sur la page de présentation de l’espèce</a:t>
            </a:r>
            <a:endParaRPr b="0" lang="fr-FR" sz="1200" spc="-1" strike="noStrike">
              <a:latin typeface="Arial"/>
            </a:endParaRPr>
          </a:p>
        </p:txBody>
      </p:sp>
      <p:pic>
        <p:nvPicPr>
          <p:cNvPr id="296" name="Image 3" descr="Une image contenant carte&#10;&#10;Description générée automatiquement"/>
          <p:cNvPicPr/>
          <p:nvPr/>
        </p:nvPicPr>
        <p:blipFill>
          <a:blip r:embed="rId9"/>
          <a:stretch/>
        </p:blipFill>
        <p:spPr>
          <a:xfrm>
            <a:off x="7893000" y="3991320"/>
            <a:ext cx="3531600" cy="2076840"/>
          </a:xfrm>
          <a:prstGeom prst="rect">
            <a:avLst/>
          </a:prstGeom>
          <a:ln w="0">
            <a:noFill/>
          </a:ln>
        </p:spPr>
      </p:pic>
      <p:sp>
        <p:nvSpPr>
          <p:cNvPr id="297" name="ZoneTexte 41"/>
          <p:cNvSpPr/>
          <p:nvPr/>
        </p:nvSpPr>
        <p:spPr>
          <a:xfrm>
            <a:off x="839520" y="5029920"/>
            <a:ext cx="2712600" cy="1048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50000"/>
              </a:lnSpc>
            </a:pPr>
            <a:r>
              <a:rPr b="0" lang="fr-FR" sz="1400" spc="-1" strike="noStrike">
                <a:solidFill>
                  <a:srgbClr val="be2861"/>
                </a:solidFill>
                <a:latin typeface="Chalkduster"/>
              </a:rPr>
              <a:t>LES DONNEES AFFICHEES SUR CES PAGES SONT CELLES DE </a:t>
            </a:r>
            <a:r>
              <a:rPr b="0" lang="fr-FR" sz="1400" spc="-1" strike="noStrike" u="sng">
                <a:solidFill>
                  <a:srgbClr val="be2861"/>
                </a:solidFill>
                <a:uFillTx/>
                <a:latin typeface="Chalkduster"/>
              </a:rPr>
              <a:t>L’ANNEE N-1</a:t>
            </a:r>
            <a:endParaRPr b="0" lang="fr-FR" sz="1400" spc="-1" strike="noStrike"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Espace réservé du numéro de diapositive 7"/>
          <p:cNvSpPr txBox="1"/>
          <p:nvPr/>
        </p:nvSpPr>
        <p:spPr>
          <a:xfrm>
            <a:off x="8737560" y="635652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B67EFF59-DA29-45D9-8161-69741CB2BB77}" type="slidenum">
              <a:rPr b="0" lang="fr-FR" sz="1000" spc="-1" strike="noStrike">
                <a:solidFill>
                  <a:srgbClr val="8b8b8b"/>
                </a:solidFill>
                <a:latin typeface="Calibri"/>
              </a:rPr>
              <a:t>8</a:t>
            </a:fld>
            <a:endParaRPr b="0" lang="fr-FR" sz="1000" spc="-1" strike="noStrike">
              <a:latin typeface="Times New Roman"/>
            </a:endParaRPr>
          </a:p>
        </p:txBody>
      </p:sp>
      <p:sp>
        <p:nvSpPr>
          <p:cNvPr id="299" name="Rectangle : coins arrondis 8"/>
          <p:cNvSpPr/>
          <p:nvPr/>
        </p:nvSpPr>
        <p:spPr>
          <a:xfrm>
            <a:off x="289080" y="903960"/>
            <a:ext cx="11613600" cy="5738400"/>
          </a:xfrm>
          <a:prstGeom prst="roundRect">
            <a:avLst>
              <a:gd name="adj" fmla="val 9686"/>
            </a:avLst>
          </a:prstGeom>
          <a:gradFill rotWithShape="0">
            <a:gsLst>
              <a:gs pos="0">
                <a:srgbClr val="ffffff"/>
              </a:gs>
              <a:gs pos="100000">
                <a:srgbClr val="00aad7"/>
              </a:gs>
            </a:gsLst>
            <a:path path="rect">
              <a:fillToRect l="50000" t="50000" r="50000" b="50000"/>
            </a:path>
          </a:gra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300" name="Titre 1"/>
          <p:cNvSpPr txBox="1"/>
          <p:nvPr/>
        </p:nvSpPr>
        <p:spPr>
          <a:xfrm>
            <a:off x="1208520" y="94320"/>
            <a:ext cx="10218240" cy="1242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>
            <a:normAutofit/>
          </a:bodyPr>
          <a:p>
            <a:pPr>
              <a:lnSpc>
                <a:spcPct val="100000"/>
              </a:lnSpc>
            </a:pPr>
            <a:r>
              <a:rPr b="0" lang="fr-FR" sz="2800" spc="-1" strike="noStrike">
                <a:solidFill>
                  <a:srgbClr val="0f1b82"/>
                </a:solidFill>
                <a:latin typeface="Trebuchet MS"/>
              </a:rPr>
              <a:t>I. PRESENTATION DES FONCTIONNALITES DU SITE</a:t>
            </a: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1" name="ZoneTexte 11"/>
          <p:cNvSpPr/>
          <p:nvPr/>
        </p:nvSpPr>
        <p:spPr>
          <a:xfrm>
            <a:off x="11886840" y="6523920"/>
            <a:ext cx="304920" cy="3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fr-FR" sz="1800" spc="-1" strike="noStrike">
                <a:solidFill>
                  <a:srgbClr val="6bb1c1"/>
                </a:solidFill>
                <a:latin typeface="Trebuchet MS"/>
              </a:rPr>
              <a:t>5</a:t>
            </a:r>
            <a:endParaRPr b="0" lang="fr-FR" sz="1800" spc="-1" strike="noStrike">
              <a:latin typeface="Arial"/>
            </a:endParaRPr>
          </a:p>
        </p:txBody>
      </p:sp>
      <p:sp>
        <p:nvSpPr>
          <p:cNvPr id="302" name="Titre 1"/>
          <p:cNvSpPr/>
          <p:nvPr/>
        </p:nvSpPr>
        <p:spPr>
          <a:xfrm>
            <a:off x="1234080" y="564120"/>
            <a:ext cx="10218240" cy="1242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>
              <a:lnSpc>
                <a:spcPct val="100000"/>
              </a:lnSpc>
            </a:pPr>
            <a:r>
              <a:rPr b="0" lang="fr-FR" sz="1400" spc="-1" strike="noStrike">
                <a:solidFill>
                  <a:srgbClr val="0f1b82"/>
                </a:solidFill>
                <a:latin typeface="Trebuchet MS"/>
              </a:rPr>
              <a:t>L’OBSERVATOIRE EN DIRECT</a:t>
            </a:r>
            <a:endParaRPr b="0" lang="fr-FR" sz="1400" spc="-1" strike="noStrike">
              <a:latin typeface="Arial"/>
            </a:endParaRPr>
          </a:p>
        </p:txBody>
      </p:sp>
      <p:pic>
        <p:nvPicPr>
          <p:cNvPr id="303" name="Image 42" descr=""/>
          <p:cNvPicPr/>
          <p:nvPr/>
        </p:nvPicPr>
        <p:blipFill>
          <a:blip r:embed="rId1"/>
          <a:srcRect l="-2427" t="-8970" r="-3313" b="2926"/>
          <a:stretch/>
        </p:blipFill>
        <p:spPr>
          <a:xfrm>
            <a:off x="945000" y="1689120"/>
            <a:ext cx="1534680" cy="615240"/>
          </a:xfrm>
          <a:prstGeom prst="rect">
            <a:avLst/>
          </a:prstGeom>
          <a:ln w="0">
            <a:noFill/>
          </a:ln>
        </p:spPr>
      </p:pic>
      <p:sp>
        <p:nvSpPr>
          <p:cNvPr id="304" name="Image 2"/>
          <p:cNvSpPr/>
          <p:nvPr/>
        </p:nvSpPr>
        <p:spPr>
          <a:xfrm>
            <a:off x="2706120" y="1061280"/>
            <a:ext cx="8988120" cy="5455440"/>
          </a:xfrm>
          <a:prstGeom prst="roundRect">
            <a:avLst>
              <a:gd name="adj" fmla="val 7123"/>
            </a:avLst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05" name="ZoneTexte 41"/>
          <p:cNvSpPr/>
          <p:nvPr/>
        </p:nvSpPr>
        <p:spPr>
          <a:xfrm>
            <a:off x="615600" y="3879720"/>
            <a:ext cx="1763640" cy="2007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50000"/>
              </a:lnSpc>
            </a:pPr>
            <a:r>
              <a:rPr b="0" lang="fr-FR" sz="1400" spc="-1" strike="noStrike">
                <a:solidFill>
                  <a:srgbClr val="be2861"/>
                </a:solidFill>
                <a:latin typeface="Chalkduster"/>
              </a:rPr>
              <a:t>LES DONNEES AFFICHEES SUR CES PAGES SONT CELLES DE </a:t>
            </a:r>
            <a:r>
              <a:rPr b="0" lang="fr-FR" sz="1400" spc="-1" strike="noStrike" u="sng">
                <a:solidFill>
                  <a:srgbClr val="be2861"/>
                </a:solidFill>
                <a:uFillTx/>
                <a:latin typeface="Chalkduster"/>
              </a:rPr>
              <a:t>L’ANNEE EN COURS</a:t>
            </a:r>
            <a:endParaRPr b="0" lang="fr-FR" sz="1400" spc="-1" strike="noStrike">
              <a:latin typeface="Arial"/>
            </a:endParaRPr>
          </a:p>
        </p:txBody>
      </p:sp>
      <p:sp>
        <p:nvSpPr>
          <p:cNvPr id="306" name="ZoneTexte 19"/>
          <p:cNvSpPr/>
          <p:nvPr/>
        </p:nvSpPr>
        <p:spPr>
          <a:xfrm>
            <a:off x="555480" y="2358000"/>
            <a:ext cx="1989720" cy="115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fr-FR" sz="1400" spc="-1" strike="noStrike">
                <a:solidFill>
                  <a:srgbClr val="595959"/>
                </a:solidFill>
                <a:latin typeface="Trebuchet MS"/>
              </a:rPr>
              <a:t>Accès en temps réel aux données récoltées dans le cadre des suivis présentés précédemment </a:t>
            </a:r>
            <a:endParaRPr b="0" lang="fr-FR" sz="1400" spc="-1" strike="noStrike">
              <a:latin typeface="Arial"/>
            </a:endParaRPr>
          </a:p>
        </p:txBody>
      </p:sp>
      <p:pic>
        <p:nvPicPr>
          <p:cNvPr id="307" name="Picture 2" descr="Vigilance : faux démarcheurs - Plus propre ma ville"/>
          <p:cNvPicPr/>
          <p:nvPr/>
        </p:nvPicPr>
        <p:blipFill>
          <a:blip r:embed="rId3"/>
          <a:stretch/>
        </p:blipFill>
        <p:spPr>
          <a:xfrm>
            <a:off x="8140680" y="5094720"/>
            <a:ext cx="570600" cy="475920"/>
          </a:xfrm>
          <a:prstGeom prst="rect">
            <a:avLst/>
          </a:prstGeom>
          <a:ln w="0">
            <a:noFill/>
          </a:ln>
        </p:spPr>
      </p:pic>
      <p:sp>
        <p:nvSpPr>
          <p:cNvPr id="308" name="Rectangle : coins arrondis 12"/>
          <p:cNvSpPr/>
          <p:nvPr/>
        </p:nvSpPr>
        <p:spPr>
          <a:xfrm>
            <a:off x="8836560" y="4965840"/>
            <a:ext cx="2389680" cy="840600"/>
          </a:xfrm>
          <a:prstGeom prst="roundRect">
            <a:avLst>
              <a:gd name="adj" fmla="val 16667"/>
            </a:avLst>
          </a:prstGeom>
          <a:noFill/>
          <a:ln>
            <a:solidFill>
              <a:srgbClr val="ff0000"/>
            </a:solidFill>
            <a:round/>
          </a:ln>
          <a:effectLst>
            <a:glow rad="63360">
              <a:srgbClr val="eb2722">
                <a:alpha val="40000"/>
              </a:srgbClr>
            </a:glow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pic>
        <p:nvPicPr>
          <p:cNvPr id="309" name="Image 13" descr="Une image contenant horloge, dessin, signe&#10;&#10;Description générée automatiquement"/>
          <p:cNvPicPr/>
          <p:nvPr/>
        </p:nvPicPr>
        <p:blipFill>
          <a:blip r:embed="rId4"/>
          <a:stretch/>
        </p:blipFill>
        <p:spPr>
          <a:xfrm>
            <a:off x="555480" y="1773000"/>
            <a:ext cx="410400" cy="417600"/>
          </a:xfrm>
          <a:prstGeom prst="rect">
            <a:avLst/>
          </a:prstGeom>
          <a:ln w="0">
            <a:noFill/>
          </a:ln>
        </p:spPr>
      </p:pic>
      <p:sp>
        <p:nvSpPr>
          <p:cNvPr id="310" name="ZoneTexte 14"/>
          <p:cNvSpPr/>
          <p:nvPr/>
        </p:nvSpPr>
        <p:spPr>
          <a:xfrm>
            <a:off x="764640" y="1168200"/>
            <a:ext cx="1654200" cy="333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fr-FR" sz="1600" spc="-1" strike="noStrike">
                <a:solidFill>
                  <a:srgbClr val="0f1b82"/>
                </a:solidFill>
                <a:latin typeface="Trebuchet MS"/>
              </a:rPr>
              <a:t>DEUX PARTIES :</a:t>
            </a:r>
            <a:endParaRPr b="0" lang="fr-FR" sz="1600" spc="-1" strike="noStrike"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3002</TotalTime>
  <Application>LibreOffice/7.1.3.2$Windows_X86_64 LibreOffice_project/47f78053abe362b9384784d31a6e56f8511eb1c1</Application>
  <AppVersion>15.0000</AppVersion>
  <Words>1448</Words>
  <Paragraphs>227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2019-06-11T12:49:44Z</dcterms:created>
  <dc:creator>Graphisme</dc:creator>
  <dc:description/>
  <dc:language>fr-FR</dc:language>
  <cp:lastModifiedBy>Etudes</cp:lastModifiedBy>
  <dcterms:modified xsi:type="dcterms:W3CDTF">2021-09-21T13:17:30Z</dcterms:modified>
  <cp:revision>167</cp:revision>
  <dc:subject/>
  <dc:title>Présentation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16</vt:i4>
  </property>
  <property fmtid="{D5CDD505-2E9C-101B-9397-08002B2CF9AE}" pid="3" name="PresentationFormat">
    <vt:lpwstr>Grand écran</vt:lpwstr>
  </property>
  <property fmtid="{D5CDD505-2E9C-101B-9397-08002B2CF9AE}" pid="4" name="Slides">
    <vt:i4>17</vt:i4>
  </property>
</Properties>
</file>