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9"/>
  </p:notesMasterIdLst>
  <p:handoutMasterIdLst>
    <p:handoutMasterId r:id="rId10"/>
  </p:handoutMasterIdLst>
  <p:sldIdLst>
    <p:sldId id="258" r:id="rId2"/>
    <p:sldId id="269" r:id="rId3"/>
    <p:sldId id="273" r:id="rId4"/>
    <p:sldId id="262" r:id="rId5"/>
    <p:sldId id="270" r:id="rId6"/>
    <p:sldId id="271" r:id="rId7"/>
    <p:sldId id="272"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5C537AD-78F5-45BE-AF9B-B373F264574D}">
          <p14:sldIdLst>
            <p14:sldId id="258"/>
            <p14:sldId id="269"/>
            <p14:sldId id="273"/>
            <p14:sldId id="262"/>
            <p14:sldId id="270"/>
            <p14:sldId id="271"/>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029AAA"/>
    <a:srgbClr val="02B7CA"/>
    <a:srgbClr val="0099CC"/>
    <a:srgbClr val="CC6600"/>
    <a:srgbClr val="FF6699"/>
    <a:srgbClr val="0066FF"/>
    <a:srgbClr val="99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26" autoAdjust="0"/>
  </p:normalViewPr>
  <p:slideViewPr>
    <p:cSldViewPr>
      <p:cViewPr>
        <p:scale>
          <a:sx n="66" d="100"/>
          <a:sy n="66" d="100"/>
        </p:scale>
        <p:origin x="102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a:solidFill>
                  <a:schemeClr val="tx1"/>
                </a:solidFill>
              </a:defRPr>
            </a:lvl1pPr>
          </a:lstStyle>
          <a:p>
            <a:endParaRPr lang="fr-FR" dirty="0"/>
          </a:p>
        </p:txBody>
      </p:sp>
      <p:sp>
        <p:nvSpPr>
          <p:cNvPr id="27651"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a:solidFill>
                  <a:schemeClr val="tx1"/>
                </a:solidFill>
              </a:defRPr>
            </a:lvl1pPr>
          </a:lstStyle>
          <a:p>
            <a:endParaRPr lang="fr-FR" dirty="0"/>
          </a:p>
        </p:txBody>
      </p:sp>
      <p:sp>
        <p:nvSpPr>
          <p:cNvPr id="27652"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FontTx/>
              <a:buNone/>
              <a:defRPr>
                <a:solidFill>
                  <a:schemeClr val="tx1"/>
                </a:solidFill>
              </a:defRPr>
            </a:lvl1pPr>
          </a:lstStyle>
          <a:p>
            <a:endParaRPr lang="fr-FR" dirty="0"/>
          </a:p>
        </p:txBody>
      </p:sp>
      <p:sp>
        <p:nvSpPr>
          <p:cNvPr id="27653"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a:solidFill>
                  <a:schemeClr val="tx1"/>
                </a:solidFill>
              </a:defRPr>
            </a:lvl1pPr>
          </a:lstStyle>
          <a:p>
            <a:fld id="{8683B90C-0EB5-4DCC-BD47-DE0740224D73}" type="slidenum">
              <a:rPr lang="fr-FR"/>
              <a:pPr/>
              <a:t>‹N°›</a:t>
            </a:fld>
            <a:endParaRPr lang="fr-FR" dirty="0"/>
          </a:p>
        </p:txBody>
      </p:sp>
    </p:spTree>
    <p:extLst>
      <p:ext uri="{BB962C8B-B14F-4D97-AF65-F5344CB8AC3E}">
        <p14:creationId xmlns:p14="http://schemas.microsoft.com/office/powerpoint/2010/main" val="167394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02C4B0F-A79E-4716-948D-E424EDE8FFA0}" type="datetimeFigureOut">
              <a:rPr lang="fr-FR" smtClean="0"/>
              <a:t>22/09/2021</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C9F33F-2F59-413B-9085-9C1766C33DFB}" type="slidenum">
              <a:rPr lang="fr-FR" smtClean="0"/>
              <a:t>‹N°›</a:t>
            </a:fld>
            <a:endParaRPr lang="fr-FR" dirty="0"/>
          </a:p>
        </p:txBody>
      </p:sp>
    </p:spTree>
    <p:extLst>
      <p:ext uri="{BB962C8B-B14F-4D97-AF65-F5344CB8AC3E}">
        <p14:creationId xmlns:p14="http://schemas.microsoft.com/office/powerpoint/2010/main" val="235127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spcBef>
                <a:spcPts val="313"/>
              </a:spcBef>
              <a:buFontTx/>
              <a:buNone/>
            </a:pPr>
            <a:endParaRPr lang="fr-FR" altLang="fr-FR" dirty="0">
              <a:ea typeface="ＭＳ Ｐゴシック" panose="020B0600070205080204" pitchFamily="34" charset="-128"/>
            </a:endParaRPr>
          </a:p>
        </p:txBody>
      </p:sp>
    </p:spTree>
    <p:extLst>
      <p:ext uri="{BB962C8B-B14F-4D97-AF65-F5344CB8AC3E}">
        <p14:creationId xmlns:p14="http://schemas.microsoft.com/office/powerpoint/2010/main" val="370739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9F33F-2F59-413B-9085-9C1766C33DFB}" type="slidenum">
              <a:rPr lang="fr-FR" smtClean="0"/>
              <a:t>2</a:t>
            </a:fld>
            <a:endParaRPr lang="fr-FR" dirty="0"/>
          </a:p>
        </p:txBody>
      </p:sp>
    </p:spTree>
    <p:extLst>
      <p:ext uri="{BB962C8B-B14F-4D97-AF65-F5344CB8AC3E}">
        <p14:creationId xmlns:p14="http://schemas.microsoft.com/office/powerpoint/2010/main" val="135267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9F33F-2F59-413B-9085-9C1766C33DFB}" type="slidenum">
              <a:rPr lang="fr-FR" smtClean="0"/>
              <a:t>3</a:t>
            </a:fld>
            <a:endParaRPr lang="fr-FR" dirty="0"/>
          </a:p>
        </p:txBody>
      </p:sp>
    </p:spTree>
    <p:extLst>
      <p:ext uri="{BB962C8B-B14F-4D97-AF65-F5344CB8AC3E}">
        <p14:creationId xmlns:p14="http://schemas.microsoft.com/office/powerpoint/2010/main" val="389144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9F33F-2F59-413B-9085-9C1766C33DFB}" type="slidenum">
              <a:rPr lang="fr-FR" smtClean="0"/>
              <a:t>4</a:t>
            </a:fld>
            <a:endParaRPr lang="fr-FR" dirty="0"/>
          </a:p>
        </p:txBody>
      </p:sp>
    </p:spTree>
    <p:extLst>
      <p:ext uri="{BB962C8B-B14F-4D97-AF65-F5344CB8AC3E}">
        <p14:creationId xmlns:p14="http://schemas.microsoft.com/office/powerpoint/2010/main" val="348076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9F33F-2F59-413B-9085-9C1766C33DFB}" type="slidenum">
              <a:rPr lang="fr-FR" smtClean="0"/>
              <a:t>5</a:t>
            </a:fld>
            <a:endParaRPr lang="fr-FR" dirty="0"/>
          </a:p>
        </p:txBody>
      </p:sp>
    </p:spTree>
    <p:extLst>
      <p:ext uri="{BB962C8B-B14F-4D97-AF65-F5344CB8AC3E}">
        <p14:creationId xmlns:p14="http://schemas.microsoft.com/office/powerpoint/2010/main" val="174617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C9F33F-2F59-413B-9085-9C1766C33DFB}" type="slidenum">
              <a:rPr lang="fr-FR" smtClean="0"/>
              <a:t>6</a:t>
            </a:fld>
            <a:endParaRPr lang="fr-FR" dirty="0"/>
          </a:p>
        </p:txBody>
      </p:sp>
    </p:spTree>
    <p:extLst>
      <p:ext uri="{BB962C8B-B14F-4D97-AF65-F5344CB8AC3E}">
        <p14:creationId xmlns:p14="http://schemas.microsoft.com/office/powerpoint/2010/main" val="34456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spcBef>
                <a:spcPts val="313"/>
              </a:spcBef>
              <a:buFontTx/>
              <a:buNone/>
            </a:pPr>
            <a:endParaRPr lang="fr-FR" altLang="fr-FR" dirty="0">
              <a:ea typeface="ＭＳ Ｐゴシック" panose="020B0600070205080204" pitchFamily="34" charset="-128"/>
            </a:endParaRPr>
          </a:p>
        </p:txBody>
      </p:sp>
    </p:spTree>
    <p:extLst>
      <p:ext uri="{BB962C8B-B14F-4D97-AF65-F5344CB8AC3E}">
        <p14:creationId xmlns:p14="http://schemas.microsoft.com/office/powerpoint/2010/main" val="401124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25FE6C-1E50-4BF7-BBBA-BE5EE3B5E819}" type="slidenum">
              <a:rPr lang="fr-FR" smtClean="0"/>
              <a:pPr/>
              <a:t>‹N°›</a:t>
            </a:fld>
            <a:endParaRPr lang="fr-FR" dirty="0"/>
          </a:p>
        </p:txBody>
      </p:sp>
    </p:spTree>
    <p:extLst>
      <p:ext uri="{BB962C8B-B14F-4D97-AF65-F5344CB8AC3E}">
        <p14:creationId xmlns:p14="http://schemas.microsoft.com/office/powerpoint/2010/main" val="400753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1529046C-7393-4D3E-8CF2-C2FACC0ACE3E}" type="slidenum">
              <a:rPr lang="fr-FR" smtClean="0"/>
              <a:pPr/>
              <a:t>‹N°›</a:t>
            </a:fld>
            <a:endParaRPr lang="fr-FR" dirty="0"/>
          </a:p>
        </p:txBody>
      </p:sp>
    </p:spTree>
    <p:extLst>
      <p:ext uri="{BB962C8B-B14F-4D97-AF65-F5344CB8AC3E}">
        <p14:creationId xmlns:p14="http://schemas.microsoft.com/office/powerpoint/2010/main" val="39639518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1529046C-7393-4D3E-8CF2-C2FACC0ACE3E}" type="slidenum">
              <a:rPr lang="fr-FR" smtClean="0"/>
              <a:pPr/>
              <a:t>‹N°›</a:t>
            </a:fld>
            <a:endParaRPr lang="fr-FR"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894983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1529046C-7393-4D3E-8CF2-C2FACC0ACE3E}" type="slidenum">
              <a:rPr lang="fr-FR" smtClean="0"/>
              <a:pPr/>
              <a:t>‹N°›</a:t>
            </a:fld>
            <a:endParaRPr lang="fr-FR" dirty="0"/>
          </a:p>
        </p:txBody>
      </p:sp>
    </p:spTree>
    <p:extLst>
      <p:ext uri="{BB962C8B-B14F-4D97-AF65-F5344CB8AC3E}">
        <p14:creationId xmlns:p14="http://schemas.microsoft.com/office/powerpoint/2010/main" val="27360493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1529046C-7393-4D3E-8CF2-C2FACC0ACE3E}" type="slidenum">
              <a:rPr lang="fr-FR" smtClean="0"/>
              <a:pPr/>
              <a:t>‹N°›</a:t>
            </a:fld>
            <a:endParaRPr lang="fr-FR"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98135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1529046C-7393-4D3E-8CF2-C2FACC0ACE3E}" type="slidenum">
              <a:rPr lang="fr-FR" smtClean="0"/>
              <a:pPr/>
              <a:t>‹N°›</a:t>
            </a:fld>
            <a:endParaRPr lang="fr-FR" dirty="0"/>
          </a:p>
        </p:txBody>
      </p:sp>
    </p:spTree>
    <p:extLst>
      <p:ext uri="{BB962C8B-B14F-4D97-AF65-F5344CB8AC3E}">
        <p14:creationId xmlns:p14="http://schemas.microsoft.com/office/powerpoint/2010/main" val="4304933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386CFDDA-8CDC-445F-95F6-0026B8835C0B}" type="slidenum">
              <a:rPr lang="fr-FR" smtClean="0"/>
              <a:pPr/>
              <a:t>‹N°›</a:t>
            </a:fld>
            <a:endParaRPr lang="fr-FR" dirty="0"/>
          </a:p>
        </p:txBody>
      </p:sp>
    </p:spTree>
    <p:extLst>
      <p:ext uri="{BB962C8B-B14F-4D97-AF65-F5344CB8AC3E}">
        <p14:creationId xmlns:p14="http://schemas.microsoft.com/office/powerpoint/2010/main" val="210893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36F261CE-A012-4414-A191-8A57C261220C}" type="slidenum">
              <a:rPr lang="fr-FR" smtClean="0"/>
              <a:pPr/>
              <a:t>‹N°›</a:t>
            </a:fld>
            <a:endParaRPr lang="fr-FR" dirty="0"/>
          </a:p>
        </p:txBody>
      </p:sp>
    </p:spTree>
    <p:extLst>
      <p:ext uri="{BB962C8B-B14F-4D97-AF65-F5344CB8AC3E}">
        <p14:creationId xmlns:p14="http://schemas.microsoft.com/office/powerpoint/2010/main" val="36286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2" y="6021288"/>
            <a:ext cx="1261124" cy="727539"/>
          </a:xfrm>
          <a:prstGeom prst="rect">
            <a:avLst/>
          </a:prstGeom>
        </p:spPr>
      </p:pic>
      <p:sp>
        <p:nvSpPr>
          <p:cNvPr id="7" name="Rectangle 6"/>
          <p:cNvSpPr/>
          <p:nvPr userDrawn="1"/>
        </p:nvSpPr>
        <p:spPr>
          <a:xfrm>
            <a:off x="0" y="6311900"/>
            <a:ext cx="762000" cy="196850"/>
          </a:xfrm>
          <a:prstGeom prst="rect">
            <a:avLst/>
          </a:prstGeom>
          <a:solidFill>
            <a:srgbClr val="F8BB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dirty="0"/>
          </a:p>
        </p:txBody>
      </p:sp>
      <p:sp>
        <p:nvSpPr>
          <p:cNvPr id="8" name="Rectangle 7"/>
          <p:cNvSpPr txBox="1">
            <a:spLocks noChangeArrowheads="1"/>
          </p:cNvSpPr>
          <p:nvPr userDrawn="1"/>
        </p:nvSpPr>
        <p:spPr>
          <a:xfrm>
            <a:off x="0" y="6324600"/>
            <a:ext cx="762000" cy="152400"/>
          </a:xfrm>
          <a:prstGeom prst="rect">
            <a:avLst/>
          </a:prstGeom>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914400" eaLnBrk="1" hangingPunct="1">
              <a:defRPr/>
            </a:pPr>
            <a:fld id="{799134A6-F20A-4BBA-BBC9-32C23E49B21D}" type="slidenum">
              <a:rPr lang="fr-FR" altLang="fr-FR" sz="900" b="1" smtClean="0">
                <a:solidFill>
                  <a:schemeClr val="bg1"/>
                </a:solidFill>
                <a:cs typeface="Arial" panose="020B0604020202020204" pitchFamily="34" charset="0"/>
              </a:rPr>
              <a:pPr algn="r" defTabSz="914400" eaLnBrk="1" hangingPunct="1">
                <a:defRPr/>
              </a:pPr>
              <a:t>‹N°›</a:t>
            </a:fld>
            <a:endParaRPr lang="fr-FR" altLang="fr-FR" sz="900" b="1">
              <a:solidFill>
                <a:schemeClr val="bg1"/>
              </a:solidFill>
              <a:cs typeface="Arial" panose="020B0604020202020204" pitchFamily="34" charset="0"/>
            </a:endParaRPr>
          </a:p>
        </p:txBody>
      </p:sp>
      <p:sp>
        <p:nvSpPr>
          <p:cNvPr id="2" name="Titre 1"/>
          <p:cNvSpPr>
            <a:spLocks noGrp="1"/>
          </p:cNvSpPr>
          <p:nvPr>
            <p:ph type="title"/>
          </p:nvPr>
        </p:nvSpPr>
        <p:spPr>
          <a:xfrm>
            <a:off x="755650" y="0"/>
            <a:ext cx="8313738" cy="1006475"/>
          </a:xfrm>
          <a:prstGeom prst="rect">
            <a:avLst/>
          </a:prstGeom>
        </p:spPr>
        <p:txBody>
          <a:bodyPr/>
          <a:lstStyle/>
          <a:p>
            <a:r>
              <a:rPr lang="fr-FR"/>
              <a:t>Cliquez pour modifier le style du titre</a:t>
            </a:r>
          </a:p>
        </p:txBody>
      </p:sp>
      <p:sp>
        <p:nvSpPr>
          <p:cNvPr id="3" name="Espace réservé du texte 2"/>
          <p:cNvSpPr>
            <a:spLocks noGrp="1"/>
          </p:cNvSpPr>
          <p:nvPr>
            <p:ph type="body" sz="half" idx="1"/>
          </p:nvPr>
        </p:nvSpPr>
        <p:spPr>
          <a:xfrm>
            <a:off x="755650" y="1009651"/>
            <a:ext cx="4079875" cy="495300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987925" y="1009650"/>
            <a:ext cx="4081463" cy="54784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6"/>
          <p:cNvSpPr>
            <a:spLocks noGrp="1" noChangeArrowheads="1"/>
          </p:cNvSpPr>
          <p:nvPr>
            <p:ph type="sldNum" sz="quarter" idx="10"/>
          </p:nvPr>
        </p:nvSpPr>
        <p:spPr>
          <a:xfrm>
            <a:off x="8348663" y="6477000"/>
            <a:ext cx="719137" cy="360363"/>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60D68906-EB5A-49C5-B83C-E99471FB8676}" type="slidenum">
              <a:rPr lang="fr-FR" altLang="fr-FR"/>
              <a:pPr>
                <a:defRPr/>
              </a:pPr>
              <a:t>‹N°›</a:t>
            </a:fld>
            <a:endParaRPr lang="fr-FR" altLang="fr-FR"/>
          </a:p>
        </p:txBody>
      </p:sp>
    </p:spTree>
    <p:extLst>
      <p:ext uri="{BB962C8B-B14F-4D97-AF65-F5344CB8AC3E}">
        <p14:creationId xmlns:p14="http://schemas.microsoft.com/office/powerpoint/2010/main" val="305643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FB073EA7-5611-41C4-A7B2-08516BE5D33C}" type="slidenum">
              <a:rPr lang="fr-FR" smtClean="0"/>
              <a:pPr/>
              <a:t>‹N°›</a:t>
            </a:fld>
            <a:endParaRPr lang="fr-FR" dirty="0"/>
          </a:p>
        </p:txBody>
      </p:sp>
    </p:spTree>
    <p:extLst>
      <p:ext uri="{BB962C8B-B14F-4D97-AF65-F5344CB8AC3E}">
        <p14:creationId xmlns:p14="http://schemas.microsoft.com/office/powerpoint/2010/main" val="285593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r-FR"/>
              <a:t>Page </a:t>
            </a:r>
            <a:fld id="{6CD017B4-0D5C-4DF0-A2B0-3B4CD981244F}" type="slidenum">
              <a:rPr lang="fr-FR" smtClean="0"/>
              <a:pPr/>
              <a:t>‹N°›</a:t>
            </a:fld>
            <a:endParaRPr lang="fr-FR" dirty="0"/>
          </a:p>
        </p:txBody>
      </p:sp>
    </p:spTree>
    <p:extLst>
      <p:ext uri="{BB962C8B-B14F-4D97-AF65-F5344CB8AC3E}">
        <p14:creationId xmlns:p14="http://schemas.microsoft.com/office/powerpoint/2010/main" val="360774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fr-FR"/>
              <a:t>Page </a:t>
            </a:r>
            <a:fld id="{5DA13F18-93F3-48E2-9DB5-DEC86A896048}" type="slidenum">
              <a:rPr lang="fr-FR" smtClean="0"/>
              <a:pPr/>
              <a:t>‹N°›</a:t>
            </a:fld>
            <a:endParaRPr lang="fr-FR" dirty="0"/>
          </a:p>
        </p:txBody>
      </p:sp>
    </p:spTree>
    <p:extLst>
      <p:ext uri="{BB962C8B-B14F-4D97-AF65-F5344CB8AC3E}">
        <p14:creationId xmlns:p14="http://schemas.microsoft.com/office/powerpoint/2010/main" val="88999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fr-FR"/>
              <a:t>Page </a:t>
            </a:r>
            <a:fld id="{2E606F92-5750-4A27-A3AE-4752FEA0F33E}" type="slidenum">
              <a:rPr lang="fr-FR" smtClean="0"/>
              <a:pPr/>
              <a:t>‹N°›</a:t>
            </a:fld>
            <a:endParaRPr lang="fr-FR" dirty="0"/>
          </a:p>
        </p:txBody>
      </p:sp>
    </p:spTree>
    <p:extLst>
      <p:ext uri="{BB962C8B-B14F-4D97-AF65-F5344CB8AC3E}">
        <p14:creationId xmlns:p14="http://schemas.microsoft.com/office/powerpoint/2010/main" val="81411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fr-FR"/>
              <a:t>Page </a:t>
            </a:r>
            <a:fld id="{D4351CF3-E3B8-4FB7-A3A4-5AAC7AB453EC}" type="slidenum">
              <a:rPr lang="fr-FR" smtClean="0"/>
              <a:pPr/>
              <a:t>‹N°›</a:t>
            </a:fld>
            <a:endParaRPr lang="fr-FR" dirty="0"/>
          </a:p>
        </p:txBody>
      </p:sp>
    </p:spTree>
    <p:extLst>
      <p:ext uri="{BB962C8B-B14F-4D97-AF65-F5344CB8AC3E}">
        <p14:creationId xmlns:p14="http://schemas.microsoft.com/office/powerpoint/2010/main" val="133143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fr-FR"/>
              <a:t>Page </a:t>
            </a:r>
            <a:fld id="{4DB1A583-758D-4F20-BD01-FB92202FDEE6}" type="slidenum">
              <a:rPr lang="fr-FR" smtClean="0"/>
              <a:pPr/>
              <a:t>‹N°›</a:t>
            </a:fld>
            <a:endParaRPr lang="fr-FR" dirty="0"/>
          </a:p>
        </p:txBody>
      </p:sp>
    </p:spTree>
    <p:extLst>
      <p:ext uri="{BB962C8B-B14F-4D97-AF65-F5344CB8AC3E}">
        <p14:creationId xmlns:p14="http://schemas.microsoft.com/office/powerpoint/2010/main" val="16131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DDF080-5E8C-48AD-84E5-6C08B304C14E}"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fr-FR"/>
              <a:t>Page </a:t>
            </a:r>
            <a:fld id="{3E76DDD6-1B85-46C8-B03F-E276FBCABE0E}" type="slidenum">
              <a:rPr lang="fr-FR" smtClean="0"/>
              <a:pPr/>
              <a:t>‹N°›</a:t>
            </a:fld>
            <a:endParaRPr lang="fr-FR" dirty="0"/>
          </a:p>
        </p:txBody>
      </p:sp>
    </p:spTree>
    <p:extLst>
      <p:ext uri="{BB962C8B-B14F-4D97-AF65-F5344CB8AC3E}">
        <p14:creationId xmlns:p14="http://schemas.microsoft.com/office/powerpoint/2010/main" val="308996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fr-FR"/>
              <a:t>Page </a:t>
            </a:r>
            <a:fld id="{4C97316A-8F08-4F43-ADAE-59EC97E75F0B}" type="slidenum">
              <a:rPr lang="fr-FR" smtClean="0"/>
              <a:pPr/>
              <a:t>‹N°›</a:t>
            </a:fld>
            <a:endParaRPr lang="fr-FR" dirty="0"/>
          </a:p>
        </p:txBody>
      </p:sp>
    </p:spTree>
    <p:extLst>
      <p:ext uri="{BB962C8B-B14F-4D97-AF65-F5344CB8AC3E}">
        <p14:creationId xmlns:p14="http://schemas.microsoft.com/office/powerpoint/2010/main" val="328946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9/22/2021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r>
              <a:rPr lang="fr-FR"/>
              <a:t>Page </a:t>
            </a:r>
            <a:fld id="{1529046C-7393-4D3E-8CF2-C2FACC0ACE3E}" type="slidenum">
              <a:rPr lang="fr-FR" smtClean="0"/>
              <a:pPr/>
              <a:t>‹N°›</a:t>
            </a:fld>
            <a:endParaRPr lang="fr-FR" dirty="0"/>
          </a:p>
        </p:txBody>
      </p:sp>
      <p:pic>
        <p:nvPicPr>
          <p:cNvPr id="18" name="Image 17">
            <a:extLst>
              <a:ext uri="{FF2B5EF4-FFF2-40B4-BE49-F238E27FC236}">
                <a16:creationId xmlns:a16="http://schemas.microsoft.com/office/drawing/2014/main" id="{EE5A6FB3-64BC-4342-AC16-65281682DAD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25893"/>
            <a:ext cx="1482729" cy="855382"/>
          </a:xfrm>
          <a:prstGeom prst="rect">
            <a:avLst/>
          </a:prstGeom>
        </p:spPr>
      </p:pic>
    </p:spTree>
    <p:extLst>
      <p:ext uri="{BB962C8B-B14F-4D97-AF65-F5344CB8AC3E}">
        <p14:creationId xmlns:p14="http://schemas.microsoft.com/office/powerpoint/2010/main" val="32809566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0" descr="Capture d’écran 2014-07-01 à 13.01.08.png">
            <a:extLst>
              <a:ext uri="{FF2B5EF4-FFF2-40B4-BE49-F238E27FC236}">
                <a16:creationId xmlns:a16="http://schemas.microsoft.com/office/drawing/2014/main" id="{E7D665C7-38FF-41D1-9E68-4D03B7A4375A}"/>
              </a:ext>
            </a:extLst>
          </p:cNvPr>
          <p:cNvPicPr>
            <a:picLocks noChangeAspect="1"/>
          </p:cNvPicPr>
          <p:nvPr/>
        </p:nvPicPr>
        <p:blipFill>
          <a:blip r:embed="rId3" cstate="print">
            <a:extLst>
              <a:ext uri="{28A0092B-C50C-407E-A947-70E740481C1C}">
                <a14:useLocalDpi xmlns:a14="http://schemas.microsoft.com/office/drawing/2010/main" val="0"/>
              </a:ext>
            </a:extLst>
          </a:blip>
          <a:srcRect l="22903" t="15167" r="29167" b="27316"/>
          <a:stretch>
            <a:fillRect/>
          </a:stretch>
        </p:blipFill>
        <p:spPr bwMode="auto">
          <a:xfrm>
            <a:off x="0" y="4727144"/>
            <a:ext cx="1800200" cy="11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jpg - 42.9 ko">
            <a:extLst>
              <a:ext uri="{FF2B5EF4-FFF2-40B4-BE49-F238E27FC236}">
                <a16:creationId xmlns:a16="http://schemas.microsoft.com/office/drawing/2014/main" id="{35EA3AC4-2217-48A7-A09B-61A5F6A23038}"/>
              </a:ext>
            </a:extLst>
          </p:cNvPr>
          <p:cNvPicPr>
            <a:picLocks noChangeAspect="1" noChangeArrowheads="1"/>
          </p:cNvPicPr>
          <p:nvPr/>
        </p:nvPicPr>
        <p:blipFill rotWithShape="1">
          <a:blip r:embed="rId4"/>
          <a:srcRect t="18626" b="19971"/>
          <a:stretch/>
        </p:blipFill>
        <p:spPr bwMode="auto">
          <a:xfrm>
            <a:off x="0" y="5877272"/>
            <a:ext cx="1800000" cy="968154"/>
          </a:xfrm>
          <a:prstGeom prst="rect">
            <a:avLst/>
          </a:prstGeom>
          <a:noFill/>
          <a:ln w="12700">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48141FE6-C720-4431-8E8D-FEFE6A3790E0}"/>
              </a:ext>
            </a:extLst>
          </p:cNvPr>
          <p:cNvPicPr>
            <a:picLocks noChangeAspect="1"/>
          </p:cNvPicPr>
          <p:nvPr/>
        </p:nvPicPr>
        <p:blipFill>
          <a:blip r:embed="rId5"/>
          <a:stretch>
            <a:fillRect/>
          </a:stretch>
        </p:blipFill>
        <p:spPr>
          <a:xfrm>
            <a:off x="10840" y="3621021"/>
            <a:ext cx="1800201" cy="1104123"/>
          </a:xfrm>
          <a:prstGeom prst="rect">
            <a:avLst/>
          </a:prstGeom>
        </p:spPr>
      </p:pic>
      <p:pic>
        <p:nvPicPr>
          <p:cNvPr id="2" name="Image 1">
            <a:extLst>
              <a:ext uri="{FF2B5EF4-FFF2-40B4-BE49-F238E27FC236}">
                <a16:creationId xmlns:a16="http://schemas.microsoft.com/office/drawing/2014/main" id="{D9676658-885A-4D60-9018-97955A86DE97}"/>
              </a:ext>
            </a:extLst>
          </p:cNvPr>
          <p:cNvPicPr>
            <a:picLocks noChangeAspect="1"/>
          </p:cNvPicPr>
          <p:nvPr/>
        </p:nvPicPr>
        <p:blipFill rotWithShape="1">
          <a:blip r:embed="rId6"/>
          <a:srcRect b="25068"/>
          <a:stretch/>
        </p:blipFill>
        <p:spPr>
          <a:xfrm>
            <a:off x="5220072" y="5902361"/>
            <a:ext cx="3923928" cy="972511"/>
          </a:xfrm>
          <a:prstGeom prst="rect">
            <a:avLst/>
          </a:prstGeom>
        </p:spPr>
      </p:pic>
      <p:sp>
        <p:nvSpPr>
          <p:cNvPr id="14" name="Titre 1">
            <a:extLst>
              <a:ext uri="{FF2B5EF4-FFF2-40B4-BE49-F238E27FC236}">
                <a16:creationId xmlns:a16="http://schemas.microsoft.com/office/drawing/2014/main" id="{39758267-85B0-46DD-9EF4-F633C109FF41}"/>
              </a:ext>
            </a:extLst>
          </p:cNvPr>
          <p:cNvSpPr>
            <a:spLocks noGrp="1"/>
          </p:cNvSpPr>
          <p:nvPr>
            <p:ph type="title"/>
          </p:nvPr>
        </p:nvSpPr>
        <p:spPr>
          <a:xfrm>
            <a:off x="737828" y="552554"/>
            <a:ext cx="6264696" cy="2734530"/>
          </a:xfrm>
          <a:solidFill>
            <a:schemeClr val="bg1"/>
          </a:solidFill>
        </p:spPr>
        <p:txBody>
          <a:bodyPr>
            <a:normAutofit/>
          </a:bodyPr>
          <a:lstStyle/>
          <a:p>
            <a:pPr algn="ctr"/>
            <a:br>
              <a:rPr lang="fr-FR" sz="2400" b="1" cap="small" dirty="0">
                <a:cs typeface="Calibri" panose="020F0502020204030204" pitchFamily="34" charset="0"/>
              </a:rPr>
            </a:br>
            <a:r>
              <a:rPr lang="fr-FR" sz="2400" b="1" cap="small" dirty="0">
                <a:cs typeface="Calibri" panose="020F0502020204030204" pitchFamily="34" charset="0"/>
              </a:rPr>
              <a:t>4</a:t>
            </a:r>
            <a:r>
              <a:rPr lang="fr-FR" sz="2400" b="1" cap="small" baseline="30000" dirty="0">
                <a:cs typeface="Calibri" panose="020F0502020204030204" pitchFamily="34" charset="0"/>
              </a:rPr>
              <a:t>ème</a:t>
            </a:r>
            <a:r>
              <a:rPr lang="fr-FR" sz="2400" b="1" cap="small" dirty="0">
                <a:cs typeface="Calibri" panose="020F0502020204030204" pitchFamily="34" charset="0"/>
              </a:rPr>
              <a:t> Conférence Régionale de L’ARFPPMA</a:t>
            </a:r>
            <a:br>
              <a:rPr lang="fr-FR" sz="2400" b="1" cap="small" dirty="0">
                <a:cs typeface="Calibri" panose="020F0502020204030204" pitchFamily="34" charset="0"/>
              </a:rPr>
            </a:br>
            <a:br>
              <a:rPr lang="fr-FR" sz="2400" b="1" cap="small" dirty="0">
                <a:cs typeface="Calibri" panose="020F0502020204030204" pitchFamily="34" charset="0"/>
              </a:rPr>
            </a:br>
            <a:br>
              <a:rPr lang="fr-FR" sz="2400" b="1" cap="small" dirty="0">
                <a:cs typeface="Calibri" panose="020F0502020204030204" pitchFamily="34" charset="0"/>
              </a:rPr>
            </a:br>
            <a:r>
              <a:rPr lang="fr-FR" sz="2400" b="1" cap="small" dirty="0">
                <a:cs typeface="Calibri" panose="020F0502020204030204" pitchFamily="34" charset="0"/>
              </a:rPr>
              <a:t>Jeudi 23 septembre 2021</a:t>
            </a:r>
            <a:br>
              <a:rPr lang="fr-FR" sz="2400" b="1" cap="small" dirty="0">
                <a:cs typeface="Calibri" panose="020F0502020204030204" pitchFamily="34" charset="0"/>
              </a:rPr>
            </a:br>
            <a:br>
              <a:rPr lang="fr-FR" sz="2400" b="1" cap="small" dirty="0">
                <a:cs typeface="Calibri" panose="020F0502020204030204" pitchFamily="34" charset="0"/>
              </a:rPr>
            </a:br>
            <a:r>
              <a:rPr lang="fr-FR" sz="2400" b="1" cap="small" dirty="0">
                <a:cs typeface="Calibri" panose="020F0502020204030204" pitchFamily="34" charset="0"/>
                <a:sym typeface="Wingdings" panose="05000000000000000000" pitchFamily="2" charset="2"/>
              </a:rPr>
              <a:t> </a:t>
            </a:r>
            <a:endParaRPr lang="fr-FR" sz="2400" b="1" cap="small" dirty="0">
              <a:cs typeface="Calibri" panose="020F0502020204030204" pitchFamily="34" charset="0"/>
            </a:endParaRPr>
          </a:p>
        </p:txBody>
      </p:sp>
      <p:sp>
        <p:nvSpPr>
          <p:cNvPr id="3" name="ZoneTexte 2">
            <a:extLst>
              <a:ext uri="{FF2B5EF4-FFF2-40B4-BE49-F238E27FC236}">
                <a16:creationId xmlns:a16="http://schemas.microsoft.com/office/drawing/2014/main" id="{DF96954C-95D1-4915-A580-F4DDA65C7BD5}"/>
              </a:ext>
            </a:extLst>
          </p:cNvPr>
          <p:cNvSpPr txBox="1"/>
          <p:nvPr/>
        </p:nvSpPr>
        <p:spPr>
          <a:xfrm>
            <a:off x="0" y="0"/>
            <a:ext cx="1475656" cy="836712"/>
          </a:xfrm>
          <a:prstGeom prst="rect">
            <a:avLst/>
          </a:prstGeom>
          <a:solidFill>
            <a:schemeClr val="bg1"/>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BDF8AED8-7896-45F9-87DB-F0D789C61616}"/>
              </a:ext>
            </a:extLst>
          </p:cNvPr>
          <p:cNvSpPr txBox="1"/>
          <p:nvPr/>
        </p:nvSpPr>
        <p:spPr>
          <a:xfrm>
            <a:off x="1831117" y="3619960"/>
            <a:ext cx="5742892" cy="1978683"/>
          </a:xfrm>
          <a:prstGeom prst="rect">
            <a:avLst/>
          </a:prstGeom>
          <a:noFill/>
        </p:spPr>
        <p:txBody>
          <a:bodyPr wrap="square" rtlCol="0">
            <a:spAutoFit/>
          </a:bodyPr>
          <a:lstStyle/>
          <a:p>
            <a:pPr>
              <a:lnSpc>
                <a:spcPts val="3000"/>
              </a:lnSpc>
            </a:pPr>
            <a:r>
              <a:rPr lang="fr-FR" sz="2000" i="1" dirty="0">
                <a:solidFill>
                  <a:srgbClr val="333399"/>
                </a:solidFill>
                <a:cs typeface="Calibri" panose="020F0502020204030204" pitchFamily="34" charset="0"/>
              </a:rPr>
              <a:t>La Région Sud, partenaire historique du réseau associatif pour l’amélioration des connaissances et la mise en œuvre d’actions de protection et de restauration des milieux aquatiques et de leur biodiversité en Provence Alpes Côte d’Azur</a:t>
            </a:r>
          </a:p>
        </p:txBody>
      </p:sp>
      <p:cxnSp>
        <p:nvCxnSpPr>
          <p:cNvPr id="16" name="Connecteur droit 15">
            <a:extLst>
              <a:ext uri="{FF2B5EF4-FFF2-40B4-BE49-F238E27FC236}">
                <a16:creationId xmlns:a16="http://schemas.microsoft.com/office/drawing/2014/main" id="{BDAE5920-59F7-4F98-A530-CFB1A12D240F}"/>
              </a:ext>
            </a:extLst>
          </p:cNvPr>
          <p:cNvCxnSpPr/>
          <p:nvPr/>
        </p:nvCxnSpPr>
        <p:spPr>
          <a:xfrm>
            <a:off x="179512" y="404664"/>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3544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FA6185E-2A44-4B46-88F1-CB31BCD51F8C}"/>
              </a:ext>
            </a:extLst>
          </p:cNvPr>
          <p:cNvSpPr>
            <a:spLocks noGrp="1"/>
          </p:cNvSpPr>
          <p:nvPr>
            <p:ph type="title"/>
          </p:nvPr>
        </p:nvSpPr>
        <p:spPr>
          <a:xfrm>
            <a:off x="1104607" y="116632"/>
            <a:ext cx="6347713" cy="936104"/>
          </a:xfrm>
        </p:spPr>
        <p:txBody>
          <a:bodyPr/>
          <a:lstStyle/>
          <a:p>
            <a:pPr algn="ctr"/>
            <a:r>
              <a:rPr lang="fr-FR" sz="2400" b="1" cap="small" dirty="0">
                <a:cs typeface="Calibri" panose="020F0502020204030204" pitchFamily="34" charset="0"/>
              </a:rPr>
              <a:t>La région Sud et le réseau associatif</a:t>
            </a:r>
            <a:br>
              <a:rPr lang="fr-FR" sz="2400" b="1" cap="small" dirty="0">
                <a:cs typeface="Calibri" panose="020F0502020204030204" pitchFamily="34" charset="0"/>
              </a:rPr>
            </a:br>
            <a:r>
              <a:rPr lang="fr-FR" sz="2400" b="1" cap="small" dirty="0">
                <a:cs typeface="Calibri" panose="020F0502020204030204" pitchFamily="34" charset="0"/>
              </a:rPr>
              <a:t> de la pêche de loisir en eau douce</a:t>
            </a:r>
          </a:p>
        </p:txBody>
      </p:sp>
      <p:sp>
        <p:nvSpPr>
          <p:cNvPr id="3" name="Espace réservé du contenu 2"/>
          <p:cNvSpPr>
            <a:spLocks noGrp="1"/>
          </p:cNvSpPr>
          <p:nvPr>
            <p:ph idx="1"/>
          </p:nvPr>
        </p:nvSpPr>
        <p:spPr>
          <a:xfrm>
            <a:off x="467544" y="1340768"/>
            <a:ext cx="8064896" cy="5369505"/>
          </a:xfrm>
        </p:spPr>
        <p:txBody>
          <a:bodyPr>
            <a:normAutofit/>
          </a:bodyPr>
          <a:lstStyle/>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Un partenariat de longue date</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1</a:t>
            </a:r>
            <a:r>
              <a:rPr lang="fr-FR" sz="1800" baseline="30000" dirty="0">
                <a:solidFill>
                  <a:srgbClr val="333399"/>
                </a:solidFill>
                <a:cs typeface="Calibri" panose="020F0502020204030204" pitchFamily="34" charset="0"/>
              </a:rPr>
              <a:t>ère</a:t>
            </a:r>
            <a:r>
              <a:rPr lang="fr-FR" sz="1800" dirty="0">
                <a:solidFill>
                  <a:srgbClr val="333399"/>
                </a:solidFill>
                <a:cs typeface="Calibri" panose="020F0502020204030204" pitchFamily="34" charset="0"/>
              </a:rPr>
              <a:t> convention-cadre en 2004</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Des changements institutionnels et de nouveaux </a:t>
            </a:r>
            <a:br>
              <a:rPr lang="fr-FR" sz="1800" dirty="0">
                <a:solidFill>
                  <a:srgbClr val="333399"/>
                </a:solidFill>
                <a:cs typeface="Calibri" panose="020F0502020204030204" pitchFamily="34" charset="0"/>
              </a:rPr>
            </a:br>
            <a:r>
              <a:rPr lang="fr-FR" sz="1800" dirty="0">
                <a:solidFill>
                  <a:srgbClr val="333399"/>
                </a:solidFill>
                <a:cs typeface="Calibri" panose="020F0502020204030204" pitchFamily="34" charset="0"/>
              </a:rPr>
              <a:t>enjeux et nouvelles problématiques</a:t>
            </a:r>
            <a:endParaRPr lang="fr-FR" sz="2000" dirty="0">
              <a:solidFill>
                <a:srgbClr val="333399"/>
              </a:solidFill>
              <a:cs typeface="Calibri" panose="020F0502020204030204" pitchFamily="34" charset="0"/>
            </a:endParaRPr>
          </a:p>
          <a:p>
            <a:pPr marL="800100" lvl="2" indent="0">
              <a:spcBef>
                <a:spcPts val="0"/>
              </a:spcBef>
              <a:spcAft>
                <a:spcPts val="1200"/>
              </a:spcAft>
              <a:buNone/>
            </a:pPr>
            <a:r>
              <a:rPr lang="fr-FR" sz="1800" dirty="0">
                <a:solidFill>
                  <a:srgbClr val="333399"/>
                </a:solidFill>
                <a:cs typeface="Calibri" panose="020F0502020204030204" pitchFamily="34" charset="0"/>
                <a:sym typeface="Wingdings 3" panose="05040102010807070707" pitchFamily="18" charset="2"/>
              </a:rPr>
              <a:t>	 des adaptations du contenu des conventions</a:t>
            </a:r>
          </a:p>
          <a:p>
            <a:pPr marL="800100" lvl="2" indent="0">
              <a:spcBef>
                <a:spcPts val="0"/>
              </a:spcBef>
              <a:spcAft>
                <a:spcPts val="1200"/>
              </a:spcAft>
              <a:buNone/>
            </a:pPr>
            <a:endParaRPr lang="fr-FR" sz="1000" dirty="0">
              <a:solidFill>
                <a:srgbClr val="333399"/>
              </a:solidFill>
              <a:cs typeface="Calibri" panose="020F0502020204030204" pitchFamily="34" charset="0"/>
            </a:endParaRPr>
          </a:p>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Le rôle clé du monde de la pêche associative</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Des missions d’intérêt général</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Acteur de la protection des rivières</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Présence sur le terrain, connaissance du milieu</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Partenaire de la mise en œuvre de politiques publiques</a:t>
            </a:r>
          </a:p>
          <a:p>
            <a:pPr marL="400050" lvl="1" indent="0">
              <a:spcBef>
                <a:spcPts val="0"/>
              </a:spcBef>
              <a:spcAft>
                <a:spcPts val="1200"/>
              </a:spcAft>
              <a:buClr>
                <a:srgbClr val="FF9933"/>
              </a:buClr>
              <a:buSzPct val="100000"/>
              <a:buNone/>
            </a:pPr>
            <a:r>
              <a:rPr lang="fr-FR" sz="1800" dirty="0">
                <a:solidFill>
                  <a:srgbClr val="333399"/>
                </a:solidFill>
                <a:cs typeface="Calibri" panose="020F0502020204030204" pitchFamily="34" charset="0"/>
                <a:sym typeface="Wingdings 3" panose="05040102010807070707" pitchFamily="18" charset="2"/>
              </a:rPr>
              <a:t>		 un rôle clé dans la reconquête des milieux aquatiques</a:t>
            </a:r>
            <a:endParaRPr lang="fr-FR" sz="2400" b="1" dirty="0">
              <a:solidFill>
                <a:srgbClr val="333399"/>
              </a:solidFill>
              <a:latin typeface="Calibri" panose="020F0502020204030204" pitchFamily="34" charset="0"/>
              <a:cs typeface="Calibri" panose="020F0502020204030204" pitchFamily="34" charset="0"/>
            </a:endParaRPr>
          </a:p>
          <a:p>
            <a:endParaRPr lang="fr-FR" b="1" dirty="0">
              <a:solidFill>
                <a:srgbClr val="333399"/>
              </a:solidFill>
              <a:latin typeface="Calibri" panose="020F0502020204030204" pitchFamily="34" charset="0"/>
              <a:cs typeface="Calibri" panose="020F0502020204030204" pitchFamily="34" charset="0"/>
            </a:endParaRPr>
          </a:p>
          <a:p>
            <a:pPr marL="0" indent="0">
              <a:buNone/>
            </a:pPr>
            <a:endParaRPr lang="fr-FR" b="1" dirty="0">
              <a:solidFill>
                <a:srgbClr val="333399"/>
              </a:solidFill>
              <a:latin typeface="Calibri" panose="020F0502020204030204" pitchFamily="34" charset="0"/>
              <a:cs typeface="Calibri" panose="020F0502020204030204" pitchFamily="34" charset="0"/>
            </a:endParaRPr>
          </a:p>
        </p:txBody>
      </p:sp>
      <p:cxnSp>
        <p:nvCxnSpPr>
          <p:cNvPr id="5" name="Connecteur droit 4">
            <a:extLst>
              <a:ext uri="{FF2B5EF4-FFF2-40B4-BE49-F238E27FC236}">
                <a16:creationId xmlns:a16="http://schemas.microsoft.com/office/drawing/2014/main" id="{EDAFBD61-4640-41E8-B1F8-477DA2C6521B}"/>
              </a:ext>
            </a:extLst>
          </p:cNvPr>
          <p:cNvCxnSpPr/>
          <p:nvPr/>
        </p:nvCxnSpPr>
        <p:spPr>
          <a:xfrm>
            <a:off x="107504" y="980728"/>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922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FA6185E-2A44-4B46-88F1-CB31BCD51F8C}"/>
              </a:ext>
            </a:extLst>
          </p:cNvPr>
          <p:cNvSpPr>
            <a:spLocks noGrp="1"/>
          </p:cNvSpPr>
          <p:nvPr>
            <p:ph type="title"/>
          </p:nvPr>
        </p:nvSpPr>
        <p:spPr>
          <a:xfrm>
            <a:off x="1104607" y="116632"/>
            <a:ext cx="6347713" cy="936104"/>
          </a:xfrm>
        </p:spPr>
        <p:txBody>
          <a:bodyPr/>
          <a:lstStyle/>
          <a:p>
            <a:pPr algn="ctr"/>
            <a:r>
              <a:rPr lang="fr-FR" sz="2400" b="1" cap="small" dirty="0">
                <a:cs typeface="Calibri" panose="020F0502020204030204" pitchFamily="34" charset="0"/>
              </a:rPr>
              <a:t>La région Sud et le réseau associatif</a:t>
            </a:r>
            <a:br>
              <a:rPr lang="fr-FR" sz="2400" b="1" cap="small" dirty="0">
                <a:cs typeface="Calibri" panose="020F0502020204030204" pitchFamily="34" charset="0"/>
              </a:rPr>
            </a:br>
            <a:r>
              <a:rPr lang="fr-FR" sz="2400" b="1" cap="small" dirty="0">
                <a:cs typeface="Calibri" panose="020F0502020204030204" pitchFamily="34" charset="0"/>
              </a:rPr>
              <a:t> de la pêche de loisir en eau douce</a:t>
            </a:r>
          </a:p>
        </p:txBody>
      </p:sp>
      <p:sp>
        <p:nvSpPr>
          <p:cNvPr id="3" name="Espace réservé du contenu 2"/>
          <p:cNvSpPr>
            <a:spLocks noGrp="1"/>
          </p:cNvSpPr>
          <p:nvPr>
            <p:ph idx="1"/>
          </p:nvPr>
        </p:nvSpPr>
        <p:spPr>
          <a:xfrm>
            <a:off x="467544" y="1340769"/>
            <a:ext cx="8064896" cy="4824536"/>
          </a:xfrm>
        </p:spPr>
        <p:txBody>
          <a:bodyPr>
            <a:normAutofit/>
          </a:bodyPr>
          <a:lstStyle/>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Les Fédérations départementales</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Élaboration des PDPG </a:t>
            </a:r>
            <a:r>
              <a:rPr lang="fr-FR" i="1" dirty="0">
                <a:solidFill>
                  <a:srgbClr val="333399"/>
                </a:solidFill>
                <a:cs typeface="Calibri" panose="020F0502020204030204" pitchFamily="34" charset="0"/>
              </a:rPr>
              <a:t>(protection du milieu aquatique et gestion des ressources piscicoles)</a:t>
            </a:r>
            <a:r>
              <a:rPr lang="fr-FR" sz="1800" dirty="0">
                <a:solidFill>
                  <a:srgbClr val="333399"/>
                </a:solidFill>
                <a:cs typeface="Calibri" panose="020F0502020204030204" pitchFamily="34" charset="0"/>
              </a:rPr>
              <a:t> </a:t>
            </a:r>
            <a:r>
              <a:rPr lang="fr-FR" sz="1800" dirty="0">
                <a:solidFill>
                  <a:srgbClr val="333399"/>
                </a:solidFill>
                <a:cs typeface="Calibri" panose="020F0502020204030204" pitchFamily="34" charset="0"/>
                <a:sym typeface="Wingdings 3" panose="05040102010807070707" pitchFamily="18" charset="2"/>
              </a:rPr>
              <a:t> documents de référence</a:t>
            </a:r>
            <a:endParaRPr lang="fr-FR" sz="1800" dirty="0">
              <a:solidFill>
                <a:srgbClr val="333399"/>
              </a:solidFill>
              <a:cs typeface="Calibri" panose="020F0502020204030204" pitchFamily="34" charset="0"/>
            </a:endParaRPr>
          </a:p>
          <a:p>
            <a:pPr>
              <a:spcBef>
                <a:spcPts val="0"/>
              </a:spcBef>
              <a:spcAft>
                <a:spcPts val="1200"/>
              </a:spcAft>
              <a:buClr>
                <a:srgbClr val="FF9933"/>
              </a:buClr>
              <a:buSzPct val="100000"/>
              <a:buFont typeface="Wingdings" panose="05000000000000000000" pitchFamily="2" charset="2"/>
              <a:buChar char="q"/>
            </a:pPr>
            <a:endParaRPr lang="fr-FR" sz="2000" u="sng" dirty="0">
              <a:solidFill>
                <a:srgbClr val="333399"/>
              </a:solidFill>
              <a:cs typeface="Calibri" panose="020F0502020204030204" pitchFamily="34" charset="0"/>
            </a:endParaRPr>
          </a:p>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L’association Migrateurs Rhône Méditerranée</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Acteur incontournable sur le sujet des poissons migrateurs</a:t>
            </a:r>
          </a:p>
          <a:p>
            <a:pPr>
              <a:buClr>
                <a:srgbClr val="FF9933"/>
              </a:buClr>
              <a:buSzPct val="100000"/>
              <a:buFont typeface="Wingdings" panose="05000000000000000000" pitchFamily="2" charset="2"/>
              <a:buChar char="q"/>
            </a:pPr>
            <a:endParaRPr lang="fr-FR" sz="2000" u="sng" dirty="0">
              <a:solidFill>
                <a:srgbClr val="333399"/>
              </a:solidFill>
              <a:cs typeface="Calibri" panose="020F0502020204030204" pitchFamily="34" charset="0"/>
            </a:endParaRPr>
          </a:p>
          <a:p>
            <a:pPr>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Un engagement dans la Charte régionale de l’Eau et l’AGORA</a:t>
            </a:r>
          </a:p>
          <a:p>
            <a:pPr marL="895350" lvl="1" indent="-438150">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Implication dans le débat politique</a:t>
            </a:r>
          </a:p>
          <a:p>
            <a:pPr marL="895350" lvl="1" indent="-438150">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Participation à l’atteinte du bon état des milieux aquatiques</a:t>
            </a:r>
          </a:p>
          <a:p>
            <a:pPr marL="0" indent="0">
              <a:buNone/>
            </a:pPr>
            <a:endParaRPr lang="fr-FR" sz="2400" b="1" dirty="0">
              <a:solidFill>
                <a:srgbClr val="333399"/>
              </a:solidFill>
              <a:latin typeface="Calibri" panose="020F0502020204030204" pitchFamily="34" charset="0"/>
              <a:cs typeface="Calibri" panose="020F0502020204030204" pitchFamily="34" charset="0"/>
            </a:endParaRPr>
          </a:p>
        </p:txBody>
      </p:sp>
      <p:cxnSp>
        <p:nvCxnSpPr>
          <p:cNvPr id="5" name="Connecteur droit 4">
            <a:extLst>
              <a:ext uri="{FF2B5EF4-FFF2-40B4-BE49-F238E27FC236}">
                <a16:creationId xmlns:a16="http://schemas.microsoft.com/office/drawing/2014/main" id="{EDAFBD61-4640-41E8-B1F8-477DA2C6521B}"/>
              </a:ext>
            </a:extLst>
          </p:cNvPr>
          <p:cNvCxnSpPr/>
          <p:nvPr/>
        </p:nvCxnSpPr>
        <p:spPr>
          <a:xfrm>
            <a:off x="107504" y="980728"/>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665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099898D5-39A8-4CCD-8D97-AB3B4B7E50C5}"/>
              </a:ext>
            </a:extLst>
          </p:cNvPr>
          <p:cNvSpPr txBox="1">
            <a:spLocks/>
          </p:cNvSpPr>
          <p:nvPr/>
        </p:nvSpPr>
        <p:spPr>
          <a:xfrm>
            <a:off x="1104607" y="116632"/>
            <a:ext cx="6347713" cy="9361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cap="small">
                <a:cs typeface="Calibri" panose="020F0502020204030204" pitchFamily="34" charset="0"/>
              </a:rPr>
              <a:t>La région Sud et le réseau associatif</a:t>
            </a:r>
            <a:br>
              <a:rPr lang="fr-FR" sz="2400" b="1" cap="small">
                <a:cs typeface="Calibri" panose="020F0502020204030204" pitchFamily="34" charset="0"/>
              </a:rPr>
            </a:br>
            <a:r>
              <a:rPr lang="fr-FR" sz="2400" b="1" cap="small">
                <a:cs typeface="Calibri" panose="020F0502020204030204" pitchFamily="34" charset="0"/>
              </a:rPr>
              <a:t> de la pêche de loisir en eau douce</a:t>
            </a:r>
            <a:endParaRPr lang="fr-FR" sz="2400" b="1" cap="small" dirty="0">
              <a:cs typeface="Calibri" panose="020F0502020204030204" pitchFamily="34" charset="0"/>
            </a:endParaRPr>
          </a:p>
        </p:txBody>
      </p:sp>
      <p:cxnSp>
        <p:nvCxnSpPr>
          <p:cNvPr id="10" name="Connecteur droit 9">
            <a:extLst>
              <a:ext uri="{FF2B5EF4-FFF2-40B4-BE49-F238E27FC236}">
                <a16:creationId xmlns:a16="http://schemas.microsoft.com/office/drawing/2014/main" id="{3ECA15EC-B49E-4346-BCFD-83E58314DE33}"/>
              </a:ext>
            </a:extLst>
          </p:cNvPr>
          <p:cNvCxnSpPr/>
          <p:nvPr/>
        </p:nvCxnSpPr>
        <p:spPr>
          <a:xfrm>
            <a:off x="107504" y="980728"/>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sp>
        <p:nvSpPr>
          <p:cNvPr id="13" name="Espace réservé du contenu 2">
            <a:extLst>
              <a:ext uri="{FF2B5EF4-FFF2-40B4-BE49-F238E27FC236}">
                <a16:creationId xmlns:a16="http://schemas.microsoft.com/office/drawing/2014/main" id="{A5CE476F-08EB-432D-93DE-B9AA2B76591E}"/>
              </a:ext>
            </a:extLst>
          </p:cNvPr>
          <p:cNvSpPr>
            <a:spLocks noGrp="1"/>
          </p:cNvSpPr>
          <p:nvPr>
            <p:ph idx="1"/>
          </p:nvPr>
        </p:nvSpPr>
        <p:spPr>
          <a:xfrm>
            <a:off x="467544" y="1340768"/>
            <a:ext cx="8064896" cy="5256580"/>
          </a:xfrm>
        </p:spPr>
        <p:txBody>
          <a:bodyPr>
            <a:normAutofit/>
          </a:bodyPr>
          <a:lstStyle/>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Une 5</a:t>
            </a:r>
            <a:r>
              <a:rPr lang="fr-FR" sz="2000" u="sng" baseline="30000" dirty="0">
                <a:solidFill>
                  <a:srgbClr val="333399"/>
                </a:solidFill>
                <a:cs typeface="Calibri" panose="020F0502020204030204" pitchFamily="34" charset="0"/>
              </a:rPr>
              <a:t>ème</a:t>
            </a:r>
            <a:r>
              <a:rPr lang="fr-FR" sz="2000" u="sng" dirty="0">
                <a:solidFill>
                  <a:srgbClr val="333399"/>
                </a:solidFill>
                <a:cs typeface="Calibri" panose="020F0502020204030204" pitchFamily="34" charset="0"/>
              </a:rPr>
              <a:t> convention-cadre de partenariat</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signée en Avril 2019 (couvre 2019-2021) ;</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9  signataires : Région, ARFPPMA, les 6 fédérations</a:t>
            </a:r>
            <a:br>
              <a:rPr lang="fr-FR" sz="1800" dirty="0">
                <a:solidFill>
                  <a:srgbClr val="333399"/>
                </a:solidFill>
                <a:cs typeface="Calibri" panose="020F0502020204030204" pitchFamily="34" charset="0"/>
              </a:rPr>
            </a:br>
            <a:r>
              <a:rPr lang="fr-FR" sz="1800" dirty="0">
                <a:solidFill>
                  <a:srgbClr val="333399"/>
                </a:solidFill>
                <a:cs typeface="Calibri" panose="020F0502020204030204" pitchFamily="34" charset="0"/>
              </a:rPr>
              <a:t>départementales, l’association Migrateurs Rhône </a:t>
            </a:r>
            <a:br>
              <a:rPr lang="fr-FR" sz="1800" dirty="0">
                <a:solidFill>
                  <a:srgbClr val="333399"/>
                </a:solidFill>
                <a:cs typeface="Calibri" panose="020F0502020204030204" pitchFamily="34" charset="0"/>
              </a:rPr>
            </a:br>
            <a:r>
              <a:rPr lang="fr-FR" sz="1800" dirty="0">
                <a:solidFill>
                  <a:srgbClr val="333399"/>
                </a:solidFill>
                <a:cs typeface="Calibri" panose="020F0502020204030204" pitchFamily="34" charset="0"/>
              </a:rPr>
              <a:t>Méditerranée</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1 nouvel Axe : </a:t>
            </a:r>
          </a:p>
          <a:p>
            <a:pPr marL="1257300" lvl="2" indent="-176213">
              <a:spcBef>
                <a:spcPts val="0"/>
              </a:spcBef>
              <a:spcAft>
                <a:spcPts val="1200"/>
              </a:spcAft>
              <a:buClr>
                <a:srgbClr val="029AAA"/>
              </a:buClr>
              <a:buSzPct val="120000"/>
              <a:buFont typeface="Arial" panose="020B0604020202020204" pitchFamily="34" charset="0"/>
              <a:buChar char="•"/>
            </a:pPr>
            <a:r>
              <a:rPr lang="fr-FR" sz="1800" dirty="0">
                <a:solidFill>
                  <a:srgbClr val="333399"/>
                </a:solidFill>
                <a:cs typeface="Calibri" panose="020F0502020204030204" pitchFamily="34" charset="0"/>
              </a:rPr>
              <a:t>Contribuer à la stratégie régionale</a:t>
            </a:r>
            <a:br>
              <a:rPr lang="fr-FR" sz="1800" dirty="0">
                <a:solidFill>
                  <a:srgbClr val="333399"/>
                </a:solidFill>
                <a:cs typeface="Calibri" panose="020F0502020204030204" pitchFamily="34" charset="0"/>
              </a:rPr>
            </a:br>
            <a:r>
              <a:rPr lang="fr-FR" sz="1800" dirty="0">
                <a:solidFill>
                  <a:srgbClr val="333399"/>
                </a:solidFill>
                <a:cs typeface="Calibri" panose="020F0502020204030204" pitchFamily="34" charset="0"/>
              </a:rPr>
              <a:t>« Pour une Méditerranée zéro plastique »</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2 Axes majeurs et essentiels : </a:t>
            </a:r>
          </a:p>
          <a:p>
            <a:pPr marL="1257300" lvl="2" indent="-176213">
              <a:spcBef>
                <a:spcPts val="0"/>
              </a:spcBef>
              <a:spcAft>
                <a:spcPts val="1200"/>
              </a:spcAft>
              <a:buClr>
                <a:srgbClr val="029AAA"/>
              </a:buClr>
              <a:buSzPct val="120000"/>
              <a:buFont typeface="Arial" panose="020B0604020202020204" pitchFamily="34" charset="0"/>
              <a:buChar char="•"/>
            </a:pPr>
            <a:r>
              <a:rPr lang="fr-FR" sz="1800" dirty="0">
                <a:solidFill>
                  <a:srgbClr val="333399"/>
                </a:solidFill>
                <a:cs typeface="Calibri" panose="020F0502020204030204" pitchFamily="34" charset="0"/>
              </a:rPr>
              <a:t>Actions de protection de la biodiversité </a:t>
            </a:r>
            <a:br>
              <a:rPr lang="fr-FR" sz="1800" dirty="0">
                <a:solidFill>
                  <a:srgbClr val="333399"/>
                </a:solidFill>
                <a:cs typeface="Calibri" panose="020F0502020204030204" pitchFamily="34" charset="0"/>
              </a:rPr>
            </a:br>
            <a:r>
              <a:rPr lang="fr-FR" sz="1800" dirty="0">
                <a:solidFill>
                  <a:srgbClr val="333399"/>
                </a:solidFill>
                <a:cs typeface="Calibri" panose="020F0502020204030204" pitchFamily="34" charset="0"/>
              </a:rPr>
              <a:t>aquatique et du patrimoine piscicole</a:t>
            </a:r>
          </a:p>
          <a:p>
            <a:pPr marL="1257300" lvl="2" indent="-176213">
              <a:spcBef>
                <a:spcPts val="0"/>
              </a:spcBef>
              <a:spcAft>
                <a:spcPts val="1200"/>
              </a:spcAft>
              <a:buClr>
                <a:srgbClr val="029AAA"/>
              </a:buClr>
              <a:buSzPct val="120000"/>
              <a:buFont typeface="Arial" panose="020B0604020202020204" pitchFamily="34" charset="0"/>
              <a:buChar char="•"/>
            </a:pPr>
            <a:r>
              <a:rPr lang="fr-FR" sz="1800" dirty="0">
                <a:solidFill>
                  <a:srgbClr val="333399"/>
                </a:solidFill>
                <a:cs typeface="Calibri" panose="020F0502020204030204" pitchFamily="34" charset="0"/>
              </a:rPr>
              <a:t>Consolider, mutualiser les connaissances </a:t>
            </a:r>
            <a:br>
              <a:rPr lang="fr-FR" sz="1800" dirty="0">
                <a:solidFill>
                  <a:srgbClr val="333399"/>
                </a:solidFill>
                <a:cs typeface="Calibri" panose="020F0502020204030204" pitchFamily="34" charset="0"/>
              </a:rPr>
            </a:br>
            <a:r>
              <a:rPr lang="fr-FR" i="1" dirty="0">
                <a:solidFill>
                  <a:srgbClr val="333399"/>
                </a:solidFill>
                <a:cs typeface="Calibri" panose="020F0502020204030204" pitchFamily="34" charset="0"/>
              </a:rPr>
              <a:t>(impacts chgt climatique, habitats, espèces)</a:t>
            </a:r>
            <a:r>
              <a:rPr lang="fr-FR" sz="1800" i="1" dirty="0">
                <a:solidFill>
                  <a:srgbClr val="333399"/>
                </a:solidFill>
                <a:cs typeface="Calibri" panose="020F0502020204030204" pitchFamily="34" charset="0"/>
              </a:rPr>
              <a:t> </a:t>
            </a:r>
            <a:r>
              <a:rPr lang="fr-FR" sz="1800" dirty="0">
                <a:solidFill>
                  <a:srgbClr val="333399"/>
                </a:solidFill>
                <a:cs typeface="Calibri" panose="020F0502020204030204" pitchFamily="34" charset="0"/>
              </a:rPr>
              <a:t>et en </a:t>
            </a:r>
            <a:br>
              <a:rPr lang="fr-FR" sz="1800" dirty="0">
                <a:solidFill>
                  <a:srgbClr val="333399"/>
                </a:solidFill>
                <a:cs typeface="Calibri" panose="020F0502020204030204" pitchFamily="34" charset="0"/>
              </a:rPr>
            </a:br>
            <a:r>
              <a:rPr lang="fr-FR" sz="1800" dirty="0">
                <a:solidFill>
                  <a:srgbClr val="333399"/>
                </a:solidFill>
                <a:cs typeface="Calibri" panose="020F0502020204030204" pitchFamily="34" charset="0"/>
              </a:rPr>
              <a:t>favoriser le partage</a:t>
            </a:r>
            <a:endParaRPr lang="fr-FR" sz="1600" dirty="0">
              <a:solidFill>
                <a:srgbClr val="333399"/>
              </a:solidFill>
              <a:cs typeface="Calibri" panose="020F0502020204030204" pitchFamily="34" charset="0"/>
            </a:endParaRPr>
          </a:p>
          <a:p>
            <a:pPr marL="457200" indent="-457200">
              <a:buFont typeface="+mj-lt"/>
              <a:buAutoNum type="arabicPeriod" startAt="3"/>
            </a:pPr>
            <a:endParaRPr lang="fr-FR" sz="2400" b="1" dirty="0">
              <a:solidFill>
                <a:srgbClr val="333399"/>
              </a:solidFill>
              <a:latin typeface="Calibri" panose="020F0502020204030204" pitchFamily="34" charset="0"/>
              <a:cs typeface="Calibri" panose="020F0502020204030204" pitchFamily="34" charset="0"/>
            </a:endParaRPr>
          </a:p>
          <a:p>
            <a:endParaRPr lang="fr-FR" b="1" dirty="0">
              <a:solidFill>
                <a:srgbClr val="333399"/>
              </a:solidFill>
              <a:latin typeface="Calibri" panose="020F0502020204030204" pitchFamily="34" charset="0"/>
              <a:cs typeface="Calibri" panose="020F0502020204030204" pitchFamily="34" charset="0"/>
            </a:endParaRPr>
          </a:p>
          <a:p>
            <a:pPr marL="0" indent="0">
              <a:buNone/>
            </a:pPr>
            <a:endParaRPr lang="fr-FR" b="1" dirty="0">
              <a:solidFill>
                <a:srgbClr val="333399"/>
              </a:solidFill>
              <a:latin typeface="Calibri" panose="020F0502020204030204" pitchFamily="34" charset="0"/>
              <a:cs typeface="Calibri" panose="020F0502020204030204" pitchFamily="34" charset="0"/>
            </a:endParaRPr>
          </a:p>
        </p:txBody>
      </p:sp>
      <p:pic>
        <p:nvPicPr>
          <p:cNvPr id="14" name="Image 13">
            <a:extLst>
              <a:ext uri="{FF2B5EF4-FFF2-40B4-BE49-F238E27FC236}">
                <a16:creationId xmlns:a16="http://schemas.microsoft.com/office/drawing/2014/main" id="{6C84D6F6-CD46-4295-A374-1B6C060B5C6B}"/>
              </a:ext>
            </a:extLst>
          </p:cNvPr>
          <p:cNvPicPr>
            <a:picLocks noChangeAspect="1"/>
          </p:cNvPicPr>
          <p:nvPr/>
        </p:nvPicPr>
        <p:blipFill>
          <a:blip r:embed="rId3"/>
          <a:stretch>
            <a:fillRect/>
          </a:stretch>
        </p:blipFill>
        <p:spPr>
          <a:xfrm>
            <a:off x="6434548" y="2991775"/>
            <a:ext cx="2601948" cy="3749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93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FA6185E-2A44-4B46-88F1-CB31BCD51F8C}"/>
              </a:ext>
            </a:extLst>
          </p:cNvPr>
          <p:cNvSpPr>
            <a:spLocks noGrp="1"/>
          </p:cNvSpPr>
          <p:nvPr>
            <p:ph type="title"/>
          </p:nvPr>
        </p:nvSpPr>
        <p:spPr>
          <a:xfrm>
            <a:off x="1104607" y="116632"/>
            <a:ext cx="6347713" cy="936104"/>
          </a:xfrm>
        </p:spPr>
        <p:txBody>
          <a:bodyPr/>
          <a:lstStyle/>
          <a:p>
            <a:pPr algn="ctr"/>
            <a:r>
              <a:rPr lang="fr-FR" sz="2400" b="1" cap="small" dirty="0">
                <a:cs typeface="Calibri" panose="020F0502020204030204" pitchFamily="34" charset="0"/>
              </a:rPr>
              <a:t>La région Sud et le réseau associatif</a:t>
            </a:r>
            <a:br>
              <a:rPr lang="fr-FR" sz="2400" b="1" cap="small" dirty="0">
                <a:cs typeface="Calibri" panose="020F0502020204030204" pitchFamily="34" charset="0"/>
              </a:rPr>
            </a:br>
            <a:r>
              <a:rPr lang="fr-FR" sz="2400" b="1" cap="small" dirty="0">
                <a:cs typeface="Calibri" panose="020F0502020204030204" pitchFamily="34" charset="0"/>
              </a:rPr>
              <a:t> de la pêche de loisir en eau douce</a:t>
            </a:r>
          </a:p>
        </p:txBody>
      </p:sp>
      <p:sp>
        <p:nvSpPr>
          <p:cNvPr id="3" name="Espace réservé du contenu 2"/>
          <p:cNvSpPr>
            <a:spLocks noGrp="1"/>
          </p:cNvSpPr>
          <p:nvPr>
            <p:ph idx="1"/>
          </p:nvPr>
        </p:nvSpPr>
        <p:spPr>
          <a:xfrm>
            <a:off x="467544" y="1340768"/>
            <a:ext cx="8064896" cy="5184576"/>
          </a:xfrm>
        </p:spPr>
        <p:txBody>
          <a:bodyPr>
            <a:normAutofit/>
          </a:bodyPr>
          <a:lstStyle/>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Un enjeu de connaissance fondamental</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Amélioration de la connaissance</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Consolidation au niveau régional</a:t>
            </a:r>
            <a:endParaRPr lang="fr-FR" sz="2000" dirty="0">
              <a:solidFill>
                <a:srgbClr val="333399"/>
              </a:solidFill>
              <a:cs typeface="Calibri" panose="020F0502020204030204" pitchFamily="34" charset="0"/>
            </a:endParaRPr>
          </a:p>
          <a:p>
            <a:pPr marL="800100" lvl="2" indent="0">
              <a:spcBef>
                <a:spcPts val="0"/>
              </a:spcBef>
              <a:spcAft>
                <a:spcPts val="1200"/>
              </a:spcAft>
              <a:buNone/>
            </a:pPr>
            <a:r>
              <a:rPr lang="fr-FR" sz="1800" dirty="0">
                <a:solidFill>
                  <a:srgbClr val="333399"/>
                </a:solidFill>
                <a:cs typeface="Calibri" panose="020F0502020204030204" pitchFamily="34" charset="0"/>
                <a:sym typeface="Wingdings 3" panose="05040102010807070707" pitchFamily="18" charset="2"/>
              </a:rPr>
              <a:t>	 éclairer l’action publique</a:t>
            </a:r>
          </a:p>
          <a:p>
            <a:pPr marL="800100" lvl="2" indent="0">
              <a:spcBef>
                <a:spcPts val="0"/>
              </a:spcBef>
              <a:spcAft>
                <a:spcPts val="1200"/>
              </a:spcAft>
              <a:buNone/>
            </a:pPr>
            <a:r>
              <a:rPr lang="fr-FR" sz="1800" dirty="0">
                <a:solidFill>
                  <a:srgbClr val="333399"/>
                </a:solidFill>
                <a:cs typeface="Calibri" panose="020F0502020204030204" pitchFamily="34" charset="0"/>
                <a:sym typeface="Wingdings 3" panose="05040102010807070707" pitchFamily="18" charset="2"/>
              </a:rPr>
              <a:t>	 forte attente sur l’Observatoire régional piscicole : Géoportail ; outil Web PDPG ; indicateurs et interprétation des données</a:t>
            </a:r>
            <a:endParaRPr lang="fr-FR" sz="1800" dirty="0">
              <a:solidFill>
                <a:srgbClr val="333399"/>
              </a:solidFill>
              <a:cs typeface="Calibri" panose="020F0502020204030204" pitchFamily="34" charset="0"/>
            </a:endParaRPr>
          </a:p>
          <a:p>
            <a:pPr marL="800100" lvl="2" indent="0">
              <a:spcBef>
                <a:spcPts val="0"/>
              </a:spcBef>
              <a:spcAft>
                <a:spcPts val="1200"/>
              </a:spcAft>
              <a:buNone/>
            </a:pPr>
            <a:endParaRPr lang="fr-FR" sz="1800" dirty="0">
              <a:solidFill>
                <a:srgbClr val="333399"/>
              </a:solidFill>
              <a:cs typeface="Calibri" panose="020F0502020204030204" pitchFamily="34" charset="0"/>
            </a:endParaRPr>
          </a:p>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Intégration dans la feuille de route de la mission d’animation </a:t>
            </a:r>
            <a:endParaRPr lang="fr-FR" sz="2400" b="1" dirty="0">
              <a:solidFill>
                <a:srgbClr val="333399"/>
              </a:solidFill>
              <a:latin typeface="Calibri" panose="020F0502020204030204" pitchFamily="34" charset="0"/>
              <a:cs typeface="Calibri" panose="020F0502020204030204" pitchFamily="34" charset="0"/>
            </a:endParaRP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Un thème de la feuille de route dédié à la Connaissance :</a:t>
            </a:r>
          </a:p>
          <a:p>
            <a:pPr marL="1163638" lvl="2" indent="-174625">
              <a:spcBef>
                <a:spcPts val="0"/>
              </a:spcBef>
              <a:spcAft>
                <a:spcPts val="1200"/>
              </a:spcAft>
              <a:buClr>
                <a:srgbClr val="029AAA"/>
              </a:buClr>
              <a:buSzPct val="100000"/>
              <a:buFont typeface="Arial" panose="020B0604020202020204" pitchFamily="34" charset="0"/>
              <a:buChar char="•"/>
            </a:pPr>
            <a:r>
              <a:rPr lang="fr-FR" sz="1800" dirty="0">
                <a:solidFill>
                  <a:srgbClr val="333399"/>
                </a:solidFill>
                <a:cs typeface="Calibri" panose="020F0502020204030204" pitchFamily="34" charset="0"/>
              </a:rPr>
              <a:t>Impacts du changement climatique</a:t>
            </a:r>
          </a:p>
          <a:p>
            <a:pPr marL="1163638" lvl="2" indent="-174625">
              <a:spcBef>
                <a:spcPts val="0"/>
              </a:spcBef>
              <a:spcAft>
                <a:spcPts val="1200"/>
              </a:spcAft>
              <a:buClr>
                <a:srgbClr val="029AAA"/>
              </a:buClr>
              <a:buSzPct val="100000"/>
              <a:buFont typeface="Arial" panose="020B0604020202020204" pitchFamily="34" charset="0"/>
              <a:buChar char="•"/>
            </a:pPr>
            <a:r>
              <a:rPr lang="fr-FR" sz="1800" dirty="0">
                <a:solidFill>
                  <a:srgbClr val="333399"/>
                </a:solidFill>
                <a:cs typeface="Calibri" panose="020F0502020204030204" pitchFamily="34" charset="0"/>
              </a:rPr>
              <a:t>Bancarisation, diffusion, interprétation des données</a:t>
            </a:r>
          </a:p>
          <a:p>
            <a:endParaRPr lang="fr-FR" b="1" dirty="0">
              <a:solidFill>
                <a:srgbClr val="333399"/>
              </a:solidFill>
              <a:latin typeface="Calibri" panose="020F0502020204030204" pitchFamily="34" charset="0"/>
              <a:cs typeface="Calibri" panose="020F0502020204030204" pitchFamily="34" charset="0"/>
            </a:endParaRPr>
          </a:p>
          <a:p>
            <a:pPr marL="0" indent="0">
              <a:buNone/>
            </a:pPr>
            <a:endParaRPr lang="fr-FR" b="1" dirty="0">
              <a:solidFill>
                <a:srgbClr val="333399"/>
              </a:solidFill>
              <a:latin typeface="Calibri" panose="020F0502020204030204" pitchFamily="34" charset="0"/>
              <a:cs typeface="Calibri" panose="020F0502020204030204" pitchFamily="34" charset="0"/>
            </a:endParaRPr>
          </a:p>
        </p:txBody>
      </p:sp>
      <p:cxnSp>
        <p:nvCxnSpPr>
          <p:cNvPr id="5" name="Connecteur droit 4">
            <a:extLst>
              <a:ext uri="{FF2B5EF4-FFF2-40B4-BE49-F238E27FC236}">
                <a16:creationId xmlns:a16="http://schemas.microsoft.com/office/drawing/2014/main" id="{EDAFBD61-4640-41E8-B1F8-477DA2C6521B}"/>
              </a:ext>
            </a:extLst>
          </p:cNvPr>
          <p:cNvCxnSpPr/>
          <p:nvPr/>
        </p:nvCxnSpPr>
        <p:spPr>
          <a:xfrm>
            <a:off x="107504" y="980728"/>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652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FA6185E-2A44-4B46-88F1-CB31BCD51F8C}"/>
              </a:ext>
            </a:extLst>
          </p:cNvPr>
          <p:cNvSpPr>
            <a:spLocks noGrp="1"/>
          </p:cNvSpPr>
          <p:nvPr>
            <p:ph type="title"/>
          </p:nvPr>
        </p:nvSpPr>
        <p:spPr>
          <a:xfrm>
            <a:off x="1104607" y="116632"/>
            <a:ext cx="6347713" cy="936104"/>
          </a:xfrm>
        </p:spPr>
        <p:txBody>
          <a:bodyPr/>
          <a:lstStyle/>
          <a:p>
            <a:pPr algn="ctr"/>
            <a:r>
              <a:rPr lang="fr-FR" sz="2400" b="1" cap="small" dirty="0">
                <a:cs typeface="Calibri" panose="020F0502020204030204" pitchFamily="34" charset="0"/>
              </a:rPr>
              <a:t>Actualités de la politique régionale</a:t>
            </a:r>
            <a:br>
              <a:rPr lang="fr-FR" sz="2400" b="1" cap="small" dirty="0">
                <a:cs typeface="Calibri" panose="020F0502020204030204" pitchFamily="34" charset="0"/>
              </a:rPr>
            </a:br>
            <a:r>
              <a:rPr lang="fr-FR" sz="2400" b="1" cap="small" dirty="0">
                <a:cs typeface="Calibri" panose="020F0502020204030204" pitchFamily="34" charset="0"/>
              </a:rPr>
              <a:t>de l’eau</a:t>
            </a:r>
          </a:p>
        </p:txBody>
      </p:sp>
      <p:sp>
        <p:nvSpPr>
          <p:cNvPr id="3" name="Espace réservé du contenu 2"/>
          <p:cNvSpPr>
            <a:spLocks noGrp="1"/>
          </p:cNvSpPr>
          <p:nvPr>
            <p:ph idx="1"/>
          </p:nvPr>
        </p:nvSpPr>
        <p:spPr>
          <a:xfrm>
            <a:off x="539552" y="1412776"/>
            <a:ext cx="8064896" cy="5184576"/>
          </a:xfrm>
        </p:spPr>
        <p:txBody>
          <a:bodyPr>
            <a:normAutofit/>
          </a:bodyPr>
          <a:lstStyle/>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Rénovation des instances de l’AGORA</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Assemblée plénière élargie : plus d’acteurs économiques, de l’aménagement, du petit cycle de l’eau ;</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Bureau élargi (entrée de l’ARFPPMA, CED, Aqua-Valley, MRE, etc.) ;</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Contour des commissions thématiques redéfini ;</a:t>
            </a:r>
          </a:p>
          <a:p>
            <a:pPr marL="800100" lvl="2" indent="0">
              <a:spcBef>
                <a:spcPts val="0"/>
              </a:spcBef>
              <a:spcAft>
                <a:spcPts val="1200"/>
              </a:spcAft>
              <a:buNone/>
            </a:pPr>
            <a:endParaRPr lang="fr-FR" sz="1800" dirty="0">
              <a:solidFill>
                <a:srgbClr val="333399"/>
              </a:solidFill>
              <a:cs typeface="Calibri" panose="020F0502020204030204" pitchFamily="34" charset="0"/>
            </a:endParaRPr>
          </a:p>
          <a:p>
            <a:pPr>
              <a:spcBef>
                <a:spcPts val="0"/>
              </a:spcBef>
              <a:spcAft>
                <a:spcPts val="1200"/>
              </a:spcAft>
              <a:buClr>
                <a:srgbClr val="FF9933"/>
              </a:buClr>
              <a:buSzPct val="100000"/>
              <a:buFont typeface="Wingdings" panose="05000000000000000000" pitchFamily="2" charset="2"/>
              <a:buChar char="q"/>
            </a:pPr>
            <a:r>
              <a:rPr lang="fr-FR" sz="2000" u="sng" dirty="0">
                <a:solidFill>
                  <a:srgbClr val="333399"/>
                </a:solidFill>
                <a:cs typeface="Calibri" panose="020F0502020204030204" pitchFamily="34" charset="0"/>
              </a:rPr>
              <a:t>2</a:t>
            </a:r>
            <a:r>
              <a:rPr lang="fr-FR" sz="2000" u="sng" baseline="30000" dirty="0">
                <a:solidFill>
                  <a:srgbClr val="333399"/>
                </a:solidFill>
                <a:cs typeface="Calibri" panose="020F0502020204030204" pitchFamily="34" charset="0"/>
              </a:rPr>
              <a:t>ème</a:t>
            </a:r>
            <a:r>
              <a:rPr lang="fr-FR" sz="2000" u="sng" dirty="0">
                <a:solidFill>
                  <a:srgbClr val="333399"/>
                </a:solidFill>
                <a:cs typeface="Calibri" panose="020F0502020204030204" pitchFamily="34" charset="0"/>
              </a:rPr>
              <a:t> Forum régional de l’eau </a:t>
            </a:r>
            <a:endParaRPr lang="fr-FR" sz="2400" b="1" dirty="0">
              <a:solidFill>
                <a:srgbClr val="333399"/>
              </a:solidFill>
              <a:latin typeface="Calibri" panose="020F0502020204030204" pitchFamily="34" charset="0"/>
              <a:cs typeface="Calibri" panose="020F0502020204030204" pitchFamily="34" charset="0"/>
            </a:endParaRP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Le 1</a:t>
            </a:r>
            <a:r>
              <a:rPr lang="fr-FR" sz="1800" baseline="30000" dirty="0">
                <a:solidFill>
                  <a:srgbClr val="333399"/>
                </a:solidFill>
                <a:cs typeface="Calibri" panose="020F0502020204030204" pitchFamily="34" charset="0"/>
              </a:rPr>
              <a:t>er</a:t>
            </a:r>
            <a:r>
              <a:rPr lang="fr-FR" sz="1800" dirty="0">
                <a:solidFill>
                  <a:srgbClr val="333399"/>
                </a:solidFill>
                <a:cs typeface="Calibri" panose="020F0502020204030204" pitchFamily="34" charset="0"/>
              </a:rPr>
              <a:t> décembre 2021 (matin) à l’ARENA d’Aix en Provence</a:t>
            </a:r>
          </a:p>
          <a:p>
            <a:pPr marL="857250" lvl="1" indent="-457200">
              <a:spcBef>
                <a:spcPts val="0"/>
              </a:spcBef>
              <a:spcAft>
                <a:spcPts val="1200"/>
              </a:spcAft>
              <a:buClr>
                <a:srgbClr val="FF9933"/>
              </a:buClr>
              <a:buSzPct val="100000"/>
              <a:buFont typeface="Wingdings 3" panose="05040102010807070707" pitchFamily="18" charset="2"/>
              <a:buChar char="Ê"/>
            </a:pPr>
            <a:r>
              <a:rPr lang="fr-FR" sz="1800" dirty="0">
                <a:solidFill>
                  <a:srgbClr val="333399"/>
                </a:solidFill>
                <a:cs typeface="Calibri" panose="020F0502020204030204" pitchFamily="34" charset="0"/>
              </a:rPr>
              <a:t>Dans le cadre de l’évènement </a:t>
            </a:r>
            <a:r>
              <a:rPr lang="fr-FR" sz="1800" dirty="0" err="1">
                <a:solidFill>
                  <a:srgbClr val="333399"/>
                </a:solidFill>
                <a:cs typeface="Calibri" panose="020F0502020204030204" pitchFamily="34" charset="0"/>
              </a:rPr>
              <a:t>CYCL’Eau</a:t>
            </a:r>
            <a:r>
              <a:rPr lang="fr-FR" sz="1800" dirty="0">
                <a:solidFill>
                  <a:srgbClr val="333399"/>
                </a:solidFill>
                <a:cs typeface="Calibri" panose="020F0502020204030204" pitchFamily="34" charset="0"/>
              </a:rPr>
              <a:t> : rencontre des acteurs économiques de la filière Eau</a:t>
            </a:r>
          </a:p>
          <a:p>
            <a:endParaRPr lang="fr-FR" b="1" dirty="0">
              <a:solidFill>
                <a:srgbClr val="333399"/>
              </a:solidFill>
              <a:latin typeface="Calibri" panose="020F0502020204030204" pitchFamily="34" charset="0"/>
              <a:cs typeface="Calibri" panose="020F0502020204030204" pitchFamily="34" charset="0"/>
            </a:endParaRPr>
          </a:p>
          <a:p>
            <a:pPr marL="0" indent="0">
              <a:buNone/>
            </a:pPr>
            <a:endParaRPr lang="fr-FR" b="1" dirty="0">
              <a:solidFill>
                <a:srgbClr val="333399"/>
              </a:solidFill>
              <a:latin typeface="Calibri" panose="020F0502020204030204" pitchFamily="34" charset="0"/>
              <a:cs typeface="Calibri" panose="020F0502020204030204" pitchFamily="34" charset="0"/>
            </a:endParaRPr>
          </a:p>
        </p:txBody>
      </p:sp>
      <p:cxnSp>
        <p:nvCxnSpPr>
          <p:cNvPr id="5" name="Connecteur droit 4">
            <a:extLst>
              <a:ext uri="{FF2B5EF4-FFF2-40B4-BE49-F238E27FC236}">
                <a16:creationId xmlns:a16="http://schemas.microsoft.com/office/drawing/2014/main" id="{EDAFBD61-4640-41E8-B1F8-477DA2C6521B}"/>
              </a:ext>
            </a:extLst>
          </p:cNvPr>
          <p:cNvCxnSpPr/>
          <p:nvPr/>
        </p:nvCxnSpPr>
        <p:spPr>
          <a:xfrm>
            <a:off x="107504" y="980728"/>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pic>
        <p:nvPicPr>
          <p:cNvPr id="2" name="Image 1">
            <a:extLst>
              <a:ext uri="{FF2B5EF4-FFF2-40B4-BE49-F238E27FC236}">
                <a16:creationId xmlns:a16="http://schemas.microsoft.com/office/drawing/2014/main" id="{EF0BCE47-BA3E-43DB-8AD7-E39A38DB236C}"/>
              </a:ext>
            </a:extLst>
          </p:cNvPr>
          <p:cNvPicPr>
            <a:picLocks noChangeAspect="1"/>
          </p:cNvPicPr>
          <p:nvPr/>
        </p:nvPicPr>
        <p:blipFill rotWithShape="1">
          <a:blip r:embed="rId3"/>
          <a:srcRect l="2751" t="37400" r="53937" b="22000"/>
          <a:stretch/>
        </p:blipFill>
        <p:spPr>
          <a:xfrm>
            <a:off x="5580112" y="5229199"/>
            <a:ext cx="2458206" cy="1296145"/>
          </a:xfrm>
          <a:prstGeom prst="rect">
            <a:avLst/>
          </a:prstGeom>
        </p:spPr>
      </p:pic>
    </p:spTree>
    <p:extLst>
      <p:ext uri="{BB962C8B-B14F-4D97-AF65-F5344CB8AC3E}">
        <p14:creationId xmlns:p14="http://schemas.microsoft.com/office/powerpoint/2010/main" val="156031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0" descr="Capture d’écran 2014-07-01 à 13.01.08.png">
            <a:extLst>
              <a:ext uri="{FF2B5EF4-FFF2-40B4-BE49-F238E27FC236}">
                <a16:creationId xmlns:a16="http://schemas.microsoft.com/office/drawing/2014/main" id="{E7D665C7-38FF-41D1-9E68-4D03B7A4375A}"/>
              </a:ext>
            </a:extLst>
          </p:cNvPr>
          <p:cNvPicPr>
            <a:picLocks noChangeAspect="1"/>
          </p:cNvPicPr>
          <p:nvPr/>
        </p:nvPicPr>
        <p:blipFill>
          <a:blip r:embed="rId3" cstate="print">
            <a:extLst>
              <a:ext uri="{28A0092B-C50C-407E-A947-70E740481C1C}">
                <a14:useLocalDpi xmlns:a14="http://schemas.microsoft.com/office/drawing/2010/main" val="0"/>
              </a:ext>
            </a:extLst>
          </a:blip>
          <a:srcRect l="22903" t="15167" r="29167" b="27316"/>
          <a:stretch>
            <a:fillRect/>
          </a:stretch>
        </p:blipFill>
        <p:spPr bwMode="auto">
          <a:xfrm>
            <a:off x="0" y="4727144"/>
            <a:ext cx="1800200" cy="11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jpg - 42.9 ko">
            <a:extLst>
              <a:ext uri="{FF2B5EF4-FFF2-40B4-BE49-F238E27FC236}">
                <a16:creationId xmlns:a16="http://schemas.microsoft.com/office/drawing/2014/main" id="{35EA3AC4-2217-48A7-A09B-61A5F6A23038}"/>
              </a:ext>
            </a:extLst>
          </p:cNvPr>
          <p:cNvPicPr>
            <a:picLocks noChangeAspect="1" noChangeArrowheads="1"/>
          </p:cNvPicPr>
          <p:nvPr/>
        </p:nvPicPr>
        <p:blipFill rotWithShape="1">
          <a:blip r:embed="rId4"/>
          <a:srcRect t="18626" b="19971"/>
          <a:stretch/>
        </p:blipFill>
        <p:spPr bwMode="auto">
          <a:xfrm>
            <a:off x="0" y="5877272"/>
            <a:ext cx="1800000" cy="968154"/>
          </a:xfrm>
          <a:prstGeom prst="rect">
            <a:avLst/>
          </a:prstGeom>
          <a:noFill/>
          <a:ln w="12700">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48141FE6-C720-4431-8E8D-FEFE6A3790E0}"/>
              </a:ext>
            </a:extLst>
          </p:cNvPr>
          <p:cNvPicPr>
            <a:picLocks noChangeAspect="1"/>
          </p:cNvPicPr>
          <p:nvPr/>
        </p:nvPicPr>
        <p:blipFill>
          <a:blip r:embed="rId5"/>
          <a:stretch>
            <a:fillRect/>
          </a:stretch>
        </p:blipFill>
        <p:spPr>
          <a:xfrm>
            <a:off x="10840" y="3621021"/>
            <a:ext cx="1800201" cy="1104123"/>
          </a:xfrm>
          <a:prstGeom prst="rect">
            <a:avLst/>
          </a:prstGeom>
        </p:spPr>
      </p:pic>
      <p:pic>
        <p:nvPicPr>
          <p:cNvPr id="2" name="Image 1">
            <a:extLst>
              <a:ext uri="{FF2B5EF4-FFF2-40B4-BE49-F238E27FC236}">
                <a16:creationId xmlns:a16="http://schemas.microsoft.com/office/drawing/2014/main" id="{D9676658-885A-4D60-9018-97955A86DE97}"/>
              </a:ext>
            </a:extLst>
          </p:cNvPr>
          <p:cNvPicPr>
            <a:picLocks noChangeAspect="1"/>
          </p:cNvPicPr>
          <p:nvPr/>
        </p:nvPicPr>
        <p:blipFill rotWithShape="1">
          <a:blip r:embed="rId6"/>
          <a:srcRect b="25068"/>
          <a:stretch/>
        </p:blipFill>
        <p:spPr>
          <a:xfrm>
            <a:off x="4824536" y="5795283"/>
            <a:ext cx="4355976" cy="1079590"/>
          </a:xfrm>
          <a:prstGeom prst="rect">
            <a:avLst/>
          </a:prstGeom>
        </p:spPr>
      </p:pic>
      <p:sp>
        <p:nvSpPr>
          <p:cNvPr id="14" name="Titre 1">
            <a:extLst>
              <a:ext uri="{FF2B5EF4-FFF2-40B4-BE49-F238E27FC236}">
                <a16:creationId xmlns:a16="http://schemas.microsoft.com/office/drawing/2014/main" id="{39758267-85B0-46DD-9EF4-F633C109FF41}"/>
              </a:ext>
            </a:extLst>
          </p:cNvPr>
          <p:cNvSpPr>
            <a:spLocks noGrp="1"/>
          </p:cNvSpPr>
          <p:nvPr>
            <p:ph type="title"/>
          </p:nvPr>
        </p:nvSpPr>
        <p:spPr>
          <a:xfrm>
            <a:off x="1259632" y="1863669"/>
            <a:ext cx="6264696" cy="1895321"/>
          </a:xfrm>
          <a:noFill/>
        </p:spPr>
        <p:txBody>
          <a:bodyPr>
            <a:normAutofit/>
          </a:bodyPr>
          <a:lstStyle/>
          <a:p>
            <a:pPr algn="ctr"/>
            <a:br>
              <a:rPr lang="fr-FR" sz="2400" b="1" cap="small" dirty="0">
                <a:cs typeface="Calibri" panose="020F0502020204030204" pitchFamily="34" charset="0"/>
              </a:rPr>
            </a:br>
            <a:r>
              <a:rPr lang="fr-FR" b="1" cap="small" dirty="0">
                <a:cs typeface="Calibri" panose="020F0502020204030204" pitchFamily="34" charset="0"/>
              </a:rPr>
              <a:t>Merci de votre attention</a:t>
            </a:r>
            <a:br>
              <a:rPr lang="fr-FR" sz="2400" b="1" cap="small" dirty="0">
                <a:cs typeface="Calibri" panose="020F0502020204030204" pitchFamily="34" charset="0"/>
              </a:rPr>
            </a:br>
            <a:br>
              <a:rPr lang="fr-FR" sz="2400" b="1" cap="small" dirty="0">
                <a:cs typeface="Calibri" panose="020F0502020204030204" pitchFamily="34" charset="0"/>
              </a:rPr>
            </a:br>
            <a:r>
              <a:rPr lang="fr-FR" sz="2400" b="1" cap="small" dirty="0">
                <a:cs typeface="Calibri" panose="020F0502020204030204" pitchFamily="34" charset="0"/>
                <a:sym typeface="Wingdings" panose="05000000000000000000" pitchFamily="2" charset="2"/>
              </a:rPr>
              <a:t> </a:t>
            </a:r>
            <a:endParaRPr lang="fr-FR" sz="2400" b="1" cap="small" dirty="0">
              <a:cs typeface="Calibri" panose="020F0502020204030204" pitchFamily="34" charset="0"/>
            </a:endParaRPr>
          </a:p>
        </p:txBody>
      </p:sp>
      <p:sp>
        <p:nvSpPr>
          <p:cNvPr id="3" name="ZoneTexte 2">
            <a:extLst>
              <a:ext uri="{FF2B5EF4-FFF2-40B4-BE49-F238E27FC236}">
                <a16:creationId xmlns:a16="http://schemas.microsoft.com/office/drawing/2014/main" id="{DF96954C-95D1-4915-A580-F4DDA65C7BD5}"/>
              </a:ext>
            </a:extLst>
          </p:cNvPr>
          <p:cNvSpPr txBox="1"/>
          <p:nvPr/>
        </p:nvSpPr>
        <p:spPr>
          <a:xfrm>
            <a:off x="0" y="0"/>
            <a:ext cx="1475656" cy="836712"/>
          </a:xfrm>
          <a:prstGeom prst="rect">
            <a:avLst/>
          </a:prstGeom>
          <a:solidFill>
            <a:schemeClr val="bg1"/>
          </a:solidFill>
        </p:spPr>
        <p:txBody>
          <a:bodyPr wrap="square" rtlCol="0">
            <a:spAutoFit/>
          </a:bodyPr>
          <a:lstStyle/>
          <a:p>
            <a:endParaRPr lang="fr-FR" dirty="0"/>
          </a:p>
        </p:txBody>
      </p:sp>
      <p:cxnSp>
        <p:nvCxnSpPr>
          <p:cNvPr id="16" name="Connecteur droit 15">
            <a:extLst>
              <a:ext uri="{FF2B5EF4-FFF2-40B4-BE49-F238E27FC236}">
                <a16:creationId xmlns:a16="http://schemas.microsoft.com/office/drawing/2014/main" id="{BDAE5920-59F7-4F98-A530-CFB1A12D240F}"/>
              </a:ext>
            </a:extLst>
          </p:cNvPr>
          <p:cNvCxnSpPr/>
          <p:nvPr/>
        </p:nvCxnSpPr>
        <p:spPr>
          <a:xfrm>
            <a:off x="179512" y="404664"/>
            <a:ext cx="8784976" cy="0"/>
          </a:xfrm>
          <a:prstGeom prst="line">
            <a:avLst/>
          </a:prstGeom>
          <a:ln>
            <a:solidFill>
              <a:srgbClr val="FF993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9316621"/>
      </p:ext>
    </p:extLst>
  </p:cSld>
  <p:clrMapOvr>
    <a:masterClrMapping/>
  </p:clrMapOvr>
  <p:transition/>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4441</TotalTime>
  <Words>511</Words>
  <Application>Microsoft Office PowerPoint</Application>
  <PresentationFormat>Affichage à l'écran (4:3)</PresentationFormat>
  <Paragraphs>60</Paragraphs>
  <Slides>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Trebuchet MS</vt:lpstr>
      <vt:lpstr>Wingdings</vt:lpstr>
      <vt:lpstr>Wingdings 3</vt:lpstr>
      <vt:lpstr>Facette</vt:lpstr>
      <vt:lpstr> 4ème Conférence Régionale de L’ARFPPMA   Jeudi 23 septembre 2021   </vt:lpstr>
      <vt:lpstr>La région Sud et le réseau associatif  de la pêche de loisir en eau douce</vt:lpstr>
      <vt:lpstr>La région Sud et le réseau associatif  de la pêche de loisir en eau douce</vt:lpstr>
      <vt:lpstr>Présentation PowerPoint</vt:lpstr>
      <vt:lpstr>La région Sud et le réseau associatif  de la pêche de loisir en eau douce</vt:lpstr>
      <vt:lpstr>Actualités de la politique régionale de l’eau</vt:lpstr>
      <vt:lpstr> Merci de votre attention   </vt:lpstr>
    </vt:vector>
  </TitlesOfParts>
  <Company>CR PACA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 de l’Eau et de l’Agriculture</dc:title>
  <dc:creator>MAILLET Michèle</dc:creator>
  <cp:lastModifiedBy>PITTET Cécile</cp:lastModifiedBy>
  <cp:revision>320</cp:revision>
  <cp:lastPrinted>2016-01-15T12:03:28Z</cp:lastPrinted>
  <dcterms:created xsi:type="dcterms:W3CDTF">2014-10-29T15:15:09Z</dcterms:created>
  <dcterms:modified xsi:type="dcterms:W3CDTF">2021-09-22T22:01:46Z</dcterms:modified>
</cp:coreProperties>
</file>