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50" r:id="rId2"/>
    <p:sldId id="347" r:id="rId3"/>
    <p:sldId id="348" r:id="rId4"/>
    <p:sldId id="353" r:id="rId5"/>
    <p:sldId id="343" r:id="rId6"/>
    <p:sldId id="344" r:id="rId7"/>
    <p:sldId id="356" r:id="rId8"/>
    <p:sldId id="355" r:id="rId9"/>
    <p:sldId id="360" r:id="rId10"/>
    <p:sldId id="358" r:id="rId11"/>
    <p:sldId id="345" r:id="rId12"/>
    <p:sldId id="352" r:id="rId13"/>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EN Vincent" initials="M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3" autoAdjust="0"/>
    <p:restoredTop sz="92621" autoAdjust="0"/>
  </p:normalViewPr>
  <p:slideViewPr>
    <p:cSldViewPr>
      <p:cViewPr varScale="1">
        <p:scale>
          <a:sx n="110" d="100"/>
          <a:sy n="110" d="100"/>
        </p:scale>
        <p:origin x="3678" y="108"/>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p:cViewPr>
        <p:scale>
          <a:sx n="90" d="100"/>
          <a:sy n="90" d="100"/>
        </p:scale>
        <p:origin x="-298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F723A-74C0-4CAB-97AB-0D57ACB1DB5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9238113A-ABFA-4CF2-B766-0C81C59E676B}">
      <dgm:prSet phldrT="[Texte]" custT="1"/>
      <dgm:spPr/>
      <dgm:t>
        <a:bodyPr/>
        <a:lstStyle/>
        <a:p>
          <a:r>
            <a:rPr lang="fr-FR" sz="1600" dirty="0"/>
            <a:t>Compte Epargne Volume</a:t>
          </a:r>
        </a:p>
      </dgm:t>
    </dgm:pt>
    <dgm:pt modelId="{015B1FEF-DB9E-44CF-A215-F0F980CF3F11}" type="parTrans" cxnId="{D60B4709-5EF7-43E7-BFA3-79DCF373FFF0}">
      <dgm:prSet/>
      <dgm:spPr/>
      <dgm:t>
        <a:bodyPr/>
        <a:lstStyle/>
        <a:p>
          <a:endParaRPr lang="fr-FR" sz="2400"/>
        </a:p>
      </dgm:t>
    </dgm:pt>
    <dgm:pt modelId="{B8628E14-4632-4F4F-AD95-BEDD86440878}" type="sibTrans" cxnId="{D60B4709-5EF7-43E7-BFA3-79DCF373FFF0}">
      <dgm:prSet/>
      <dgm:spPr/>
      <dgm:t>
        <a:bodyPr/>
        <a:lstStyle/>
        <a:p>
          <a:endParaRPr lang="fr-FR" sz="2400"/>
        </a:p>
      </dgm:t>
    </dgm:pt>
    <dgm:pt modelId="{AA1CD783-C5E6-46B8-8613-E41432FBCF4B}">
      <dgm:prSet phldrT="[Texte]" custT="1"/>
      <dgm:spPr/>
      <dgm:t>
        <a:bodyPr/>
        <a:lstStyle/>
        <a:p>
          <a:r>
            <a:rPr lang="fr-FR" sz="1600" dirty="0"/>
            <a:t>Substitution affluents déficitaires PGRE</a:t>
          </a:r>
        </a:p>
      </dgm:t>
    </dgm:pt>
    <dgm:pt modelId="{205CA700-58D4-41B7-BB97-24A9AFC03571}" type="parTrans" cxnId="{3FD7C6CF-C14B-41E3-8550-FBC9EE1AD8C0}">
      <dgm:prSet/>
      <dgm:spPr/>
      <dgm:t>
        <a:bodyPr/>
        <a:lstStyle/>
        <a:p>
          <a:endParaRPr lang="fr-FR" sz="2400"/>
        </a:p>
      </dgm:t>
    </dgm:pt>
    <dgm:pt modelId="{D480B639-2425-49C1-A51A-367DECC63639}" type="sibTrans" cxnId="{3FD7C6CF-C14B-41E3-8550-FBC9EE1AD8C0}">
      <dgm:prSet/>
      <dgm:spPr/>
      <dgm:t>
        <a:bodyPr/>
        <a:lstStyle/>
        <a:p>
          <a:endParaRPr lang="fr-FR" sz="2400"/>
        </a:p>
      </dgm:t>
    </dgm:pt>
    <dgm:pt modelId="{6B9CBE12-10B8-4A9F-8E41-AA1C02ABE5AA}">
      <dgm:prSet custT="1"/>
      <dgm:spPr/>
      <dgm:t>
        <a:bodyPr/>
        <a:lstStyle/>
        <a:p>
          <a:r>
            <a:rPr lang="fr-FR" sz="1600" dirty="0"/>
            <a:t>Transparence en crue Durance</a:t>
          </a:r>
        </a:p>
      </dgm:t>
    </dgm:pt>
    <dgm:pt modelId="{AC0F4E82-F4E1-49AA-AFA3-196EE6407293}" type="parTrans" cxnId="{4B6E9577-5551-4911-959A-9A7093EB133F}">
      <dgm:prSet/>
      <dgm:spPr/>
      <dgm:t>
        <a:bodyPr/>
        <a:lstStyle/>
        <a:p>
          <a:endParaRPr lang="fr-FR" sz="2400"/>
        </a:p>
      </dgm:t>
    </dgm:pt>
    <dgm:pt modelId="{EE4BD0A0-401A-4495-8CEB-69786E6916DE}" type="sibTrans" cxnId="{4B6E9577-5551-4911-959A-9A7093EB133F}">
      <dgm:prSet/>
      <dgm:spPr/>
      <dgm:t>
        <a:bodyPr/>
        <a:lstStyle/>
        <a:p>
          <a:endParaRPr lang="fr-FR" sz="2400"/>
        </a:p>
      </dgm:t>
    </dgm:pt>
    <dgm:pt modelId="{4AEA623C-BF09-489C-ADC0-E09C80651907}">
      <dgm:prSet custT="1"/>
      <dgm:spPr/>
      <dgm:t>
        <a:bodyPr/>
        <a:lstStyle/>
        <a:p>
          <a:r>
            <a:rPr lang="fr-FR" sz="1600" dirty="0"/>
            <a:t>Lâchers de </a:t>
          </a:r>
          <a:r>
            <a:rPr lang="fr-FR" sz="1600" dirty="0" err="1"/>
            <a:t>décolmatage</a:t>
          </a:r>
          <a:r>
            <a:rPr lang="fr-FR" sz="1600" dirty="0"/>
            <a:t> Durance</a:t>
          </a:r>
        </a:p>
      </dgm:t>
    </dgm:pt>
    <dgm:pt modelId="{45B99701-6733-4F0C-890A-F846AB7B50B2}" type="parTrans" cxnId="{6B9C6294-77F9-4212-9B3D-B36378A17E4C}">
      <dgm:prSet/>
      <dgm:spPr/>
      <dgm:t>
        <a:bodyPr/>
        <a:lstStyle/>
        <a:p>
          <a:endParaRPr lang="fr-FR" sz="2400"/>
        </a:p>
      </dgm:t>
    </dgm:pt>
    <dgm:pt modelId="{175A883B-AB43-4F41-A50D-D5CBE4789074}" type="sibTrans" cxnId="{6B9C6294-77F9-4212-9B3D-B36378A17E4C}">
      <dgm:prSet/>
      <dgm:spPr/>
      <dgm:t>
        <a:bodyPr/>
        <a:lstStyle/>
        <a:p>
          <a:endParaRPr lang="fr-FR" sz="2400"/>
        </a:p>
      </dgm:t>
    </dgm:pt>
    <dgm:pt modelId="{94EAE26A-1E75-4439-99BA-F7AC939993B6}">
      <dgm:prSet custT="1"/>
      <dgm:spPr/>
      <dgm:t>
        <a:bodyPr/>
        <a:lstStyle/>
        <a:p>
          <a:r>
            <a:rPr lang="fr-FR" sz="1600" dirty="0"/>
            <a:t>Volumes affectés aux milieux locaux</a:t>
          </a:r>
        </a:p>
      </dgm:t>
    </dgm:pt>
    <dgm:pt modelId="{BDCEDAA6-60B8-4E85-A235-697715607389}" type="parTrans" cxnId="{B9345F68-04D0-4AE2-84A3-46FF4E607545}">
      <dgm:prSet/>
      <dgm:spPr/>
      <dgm:t>
        <a:bodyPr/>
        <a:lstStyle/>
        <a:p>
          <a:endParaRPr lang="fr-FR"/>
        </a:p>
      </dgm:t>
    </dgm:pt>
    <dgm:pt modelId="{77E909EC-1563-4406-BC1C-01EBFF2CAC7F}" type="sibTrans" cxnId="{B9345F68-04D0-4AE2-84A3-46FF4E607545}">
      <dgm:prSet/>
      <dgm:spPr/>
      <dgm:t>
        <a:bodyPr/>
        <a:lstStyle/>
        <a:p>
          <a:endParaRPr lang="fr-FR"/>
        </a:p>
      </dgm:t>
    </dgm:pt>
    <dgm:pt modelId="{FF7CF97E-6DA8-4424-A779-8985E8B7FD92}" type="pres">
      <dgm:prSet presAssocID="{6B9F723A-74C0-4CAB-97AB-0D57ACB1DB54}" presName="hierChild1" presStyleCnt="0">
        <dgm:presLayoutVars>
          <dgm:chPref val="1"/>
          <dgm:dir/>
          <dgm:animOne val="branch"/>
          <dgm:animLvl val="lvl"/>
          <dgm:resizeHandles/>
        </dgm:presLayoutVars>
      </dgm:prSet>
      <dgm:spPr/>
    </dgm:pt>
    <dgm:pt modelId="{4922AB8E-8C0C-4942-B59A-90546282CD5D}" type="pres">
      <dgm:prSet presAssocID="{9238113A-ABFA-4CF2-B766-0C81C59E676B}" presName="hierRoot1" presStyleCnt="0"/>
      <dgm:spPr/>
    </dgm:pt>
    <dgm:pt modelId="{301D0F3B-A2CE-4707-91FA-00C4203E2184}" type="pres">
      <dgm:prSet presAssocID="{9238113A-ABFA-4CF2-B766-0C81C59E676B}" presName="composite" presStyleCnt="0"/>
      <dgm:spPr/>
    </dgm:pt>
    <dgm:pt modelId="{D0CBF98A-8548-4EDA-BBB5-C24124610C00}" type="pres">
      <dgm:prSet presAssocID="{9238113A-ABFA-4CF2-B766-0C81C59E676B}" presName="background" presStyleLbl="node0" presStyleIdx="0" presStyleCnt="2"/>
      <dgm:spPr/>
    </dgm:pt>
    <dgm:pt modelId="{871AA570-6BC4-4BC8-ACD6-391DAEBE2BED}" type="pres">
      <dgm:prSet presAssocID="{9238113A-ABFA-4CF2-B766-0C81C59E676B}" presName="text" presStyleLbl="fgAcc0" presStyleIdx="0" presStyleCnt="2">
        <dgm:presLayoutVars>
          <dgm:chPref val="3"/>
        </dgm:presLayoutVars>
      </dgm:prSet>
      <dgm:spPr/>
    </dgm:pt>
    <dgm:pt modelId="{EB1CAF64-3314-4E88-82BB-E50BAF4A70AB}" type="pres">
      <dgm:prSet presAssocID="{9238113A-ABFA-4CF2-B766-0C81C59E676B}" presName="hierChild2" presStyleCnt="0"/>
      <dgm:spPr/>
    </dgm:pt>
    <dgm:pt modelId="{0D4F8EFC-D974-4B1B-BDAC-57D1ECE5B18A}" type="pres">
      <dgm:prSet presAssocID="{AC0F4E82-F4E1-49AA-AFA3-196EE6407293}" presName="Name10" presStyleLbl="parChTrans1D2" presStyleIdx="0" presStyleCnt="3"/>
      <dgm:spPr/>
    </dgm:pt>
    <dgm:pt modelId="{CFCE8F6D-90E8-45AF-B38A-5613219D88E9}" type="pres">
      <dgm:prSet presAssocID="{6B9CBE12-10B8-4A9F-8E41-AA1C02ABE5AA}" presName="hierRoot2" presStyleCnt="0"/>
      <dgm:spPr/>
    </dgm:pt>
    <dgm:pt modelId="{012B8682-6D91-45B9-9C88-FE0EC7C5FADE}" type="pres">
      <dgm:prSet presAssocID="{6B9CBE12-10B8-4A9F-8E41-AA1C02ABE5AA}" presName="composite2" presStyleCnt="0"/>
      <dgm:spPr/>
    </dgm:pt>
    <dgm:pt modelId="{9F28DDA7-27D1-499D-832E-275D35FDE0E2}" type="pres">
      <dgm:prSet presAssocID="{6B9CBE12-10B8-4A9F-8E41-AA1C02ABE5AA}" presName="background2" presStyleLbl="node2" presStyleIdx="0" presStyleCnt="3"/>
      <dgm:spPr/>
    </dgm:pt>
    <dgm:pt modelId="{865C490C-601B-44F0-963D-645355DB340A}" type="pres">
      <dgm:prSet presAssocID="{6B9CBE12-10B8-4A9F-8E41-AA1C02ABE5AA}" presName="text2" presStyleLbl="fgAcc2" presStyleIdx="0" presStyleCnt="3">
        <dgm:presLayoutVars>
          <dgm:chPref val="3"/>
        </dgm:presLayoutVars>
      </dgm:prSet>
      <dgm:spPr/>
    </dgm:pt>
    <dgm:pt modelId="{36BEC646-8FB8-448F-B064-9BBB013746FD}" type="pres">
      <dgm:prSet presAssocID="{6B9CBE12-10B8-4A9F-8E41-AA1C02ABE5AA}" presName="hierChild3" presStyleCnt="0"/>
      <dgm:spPr/>
    </dgm:pt>
    <dgm:pt modelId="{08ABDF30-0CBB-4E24-A154-1B55B72C16B5}" type="pres">
      <dgm:prSet presAssocID="{45B99701-6733-4F0C-890A-F846AB7B50B2}" presName="Name10" presStyleLbl="parChTrans1D2" presStyleIdx="1" presStyleCnt="3"/>
      <dgm:spPr/>
    </dgm:pt>
    <dgm:pt modelId="{9791DE57-F73E-43F7-BC68-992D412493CD}" type="pres">
      <dgm:prSet presAssocID="{4AEA623C-BF09-489C-ADC0-E09C80651907}" presName="hierRoot2" presStyleCnt="0"/>
      <dgm:spPr/>
    </dgm:pt>
    <dgm:pt modelId="{A70AD106-14DC-45F5-BDE0-B4946DEC3A21}" type="pres">
      <dgm:prSet presAssocID="{4AEA623C-BF09-489C-ADC0-E09C80651907}" presName="composite2" presStyleCnt="0"/>
      <dgm:spPr/>
    </dgm:pt>
    <dgm:pt modelId="{21AD2789-F462-4656-8583-6488E355550E}" type="pres">
      <dgm:prSet presAssocID="{4AEA623C-BF09-489C-ADC0-E09C80651907}" presName="background2" presStyleLbl="node2" presStyleIdx="1" presStyleCnt="3"/>
      <dgm:spPr/>
    </dgm:pt>
    <dgm:pt modelId="{F379D68A-B1D9-4D72-9803-D0B54A837622}" type="pres">
      <dgm:prSet presAssocID="{4AEA623C-BF09-489C-ADC0-E09C80651907}" presName="text2" presStyleLbl="fgAcc2" presStyleIdx="1" presStyleCnt="3">
        <dgm:presLayoutVars>
          <dgm:chPref val="3"/>
        </dgm:presLayoutVars>
      </dgm:prSet>
      <dgm:spPr/>
    </dgm:pt>
    <dgm:pt modelId="{C082C25E-B298-4E0F-9F88-9459BEBE71D9}" type="pres">
      <dgm:prSet presAssocID="{4AEA623C-BF09-489C-ADC0-E09C80651907}" presName="hierChild3" presStyleCnt="0"/>
      <dgm:spPr/>
    </dgm:pt>
    <dgm:pt modelId="{56C7C9E1-031D-4A42-B104-49F091A6D124}" type="pres">
      <dgm:prSet presAssocID="{205CA700-58D4-41B7-BB97-24A9AFC03571}" presName="Name10" presStyleLbl="parChTrans1D2" presStyleIdx="2" presStyleCnt="3"/>
      <dgm:spPr/>
    </dgm:pt>
    <dgm:pt modelId="{60F55742-282F-4E89-8369-F190D3470B49}" type="pres">
      <dgm:prSet presAssocID="{AA1CD783-C5E6-46B8-8613-E41432FBCF4B}" presName="hierRoot2" presStyleCnt="0"/>
      <dgm:spPr/>
    </dgm:pt>
    <dgm:pt modelId="{DA504FF9-928D-4473-A598-3297CBA1BC8B}" type="pres">
      <dgm:prSet presAssocID="{AA1CD783-C5E6-46B8-8613-E41432FBCF4B}" presName="composite2" presStyleCnt="0"/>
      <dgm:spPr/>
    </dgm:pt>
    <dgm:pt modelId="{ECF637A2-3484-4940-9074-40D177B4FD5C}" type="pres">
      <dgm:prSet presAssocID="{AA1CD783-C5E6-46B8-8613-E41432FBCF4B}" presName="background2" presStyleLbl="node2" presStyleIdx="2" presStyleCnt="3"/>
      <dgm:spPr/>
    </dgm:pt>
    <dgm:pt modelId="{D76D6985-1A22-4A2F-9256-ED20B0D8399A}" type="pres">
      <dgm:prSet presAssocID="{AA1CD783-C5E6-46B8-8613-E41432FBCF4B}" presName="text2" presStyleLbl="fgAcc2" presStyleIdx="2" presStyleCnt="3">
        <dgm:presLayoutVars>
          <dgm:chPref val="3"/>
        </dgm:presLayoutVars>
      </dgm:prSet>
      <dgm:spPr/>
    </dgm:pt>
    <dgm:pt modelId="{5463936E-D667-4F70-9DA9-D398A062FCB6}" type="pres">
      <dgm:prSet presAssocID="{AA1CD783-C5E6-46B8-8613-E41432FBCF4B}" presName="hierChild3" presStyleCnt="0"/>
      <dgm:spPr/>
    </dgm:pt>
    <dgm:pt modelId="{104FF27F-4456-4792-ADCA-37CEC428E105}" type="pres">
      <dgm:prSet presAssocID="{94EAE26A-1E75-4439-99BA-F7AC939993B6}" presName="hierRoot1" presStyleCnt="0"/>
      <dgm:spPr/>
    </dgm:pt>
    <dgm:pt modelId="{5A8E2088-A024-4A47-8EE5-9DE369EC3099}" type="pres">
      <dgm:prSet presAssocID="{94EAE26A-1E75-4439-99BA-F7AC939993B6}" presName="composite" presStyleCnt="0"/>
      <dgm:spPr/>
    </dgm:pt>
    <dgm:pt modelId="{573D4D0B-B281-4FE4-B2C4-3B8B4951C36C}" type="pres">
      <dgm:prSet presAssocID="{94EAE26A-1E75-4439-99BA-F7AC939993B6}" presName="background" presStyleLbl="node0" presStyleIdx="1" presStyleCnt="2"/>
      <dgm:spPr/>
    </dgm:pt>
    <dgm:pt modelId="{142DDDB4-84C8-4155-A800-2CEF14CF594B}" type="pres">
      <dgm:prSet presAssocID="{94EAE26A-1E75-4439-99BA-F7AC939993B6}" presName="text" presStyleLbl="fgAcc0" presStyleIdx="1" presStyleCnt="2" custScaleX="64615" custScaleY="58937" custLinFactNeighborX="28008" custLinFactNeighborY="14499">
        <dgm:presLayoutVars>
          <dgm:chPref val="3"/>
        </dgm:presLayoutVars>
      </dgm:prSet>
      <dgm:spPr/>
    </dgm:pt>
    <dgm:pt modelId="{98206A1C-8367-47E7-A308-A4A7E5EB7E77}" type="pres">
      <dgm:prSet presAssocID="{94EAE26A-1E75-4439-99BA-F7AC939993B6}" presName="hierChild2" presStyleCnt="0"/>
      <dgm:spPr/>
    </dgm:pt>
  </dgm:ptLst>
  <dgm:cxnLst>
    <dgm:cxn modelId="{66990C01-7204-45A6-BE76-A278F67B58EB}" type="presOf" srcId="{94EAE26A-1E75-4439-99BA-F7AC939993B6}" destId="{142DDDB4-84C8-4155-A800-2CEF14CF594B}" srcOrd="0" destOrd="0" presId="urn:microsoft.com/office/officeart/2005/8/layout/hierarchy1"/>
    <dgm:cxn modelId="{D60B4709-5EF7-43E7-BFA3-79DCF373FFF0}" srcId="{6B9F723A-74C0-4CAB-97AB-0D57ACB1DB54}" destId="{9238113A-ABFA-4CF2-B766-0C81C59E676B}" srcOrd="0" destOrd="0" parTransId="{015B1FEF-DB9E-44CF-A215-F0F980CF3F11}" sibTransId="{B8628E14-4632-4F4F-AD95-BEDD86440878}"/>
    <dgm:cxn modelId="{89A5BE0C-978D-48B6-8F98-C1B220E9BF8B}" type="presOf" srcId="{4AEA623C-BF09-489C-ADC0-E09C80651907}" destId="{F379D68A-B1D9-4D72-9803-D0B54A837622}" srcOrd="0" destOrd="0" presId="urn:microsoft.com/office/officeart/2005/8/layout/hierarchy1"/>
    <dgm:cxn modelId="{F06F141B-9FCC-4F5D-B6DF-355ED50F7F5A}" type="presOf" srcId="{AC0F4E82-F4E1-49AA-AFA3-196EE6407293}" destId="{0D4F8EFC-D974-4B1B-BDAC-57D1ECE5B18A}" srcOrd="0" destOrd="0" presId="urn:microsoft.com/office/officeart/2005/8/layout/hierarchy1"/>
    <dgm:cxn modelId="{13D82E5D-EA00-446A-A2C0-D33AB2F3604C}" type="presOf" srcId="{6B9CBE12-10B8-4A9F-8E41-AA1C02ABE5AA}" destId="{865C490C-601B-44F0-963D-645355DB340A}" srcOrd="0" destOrd="0" presId="urn:microsoft.com/office/officeart/2005/8/layout/hierarchy1"/>
    <dgm:cxn modelId="{B9345F68-04D0-4AE2-84A3-46FF4E607545}" srcId="{6B9F723A-74C0-4CAB-97AB-0D57ACB1DB54}" destId="{94EAE26A-1E75-4439-99BA-F7AC939993B6}" srcOrd="1" destOrd="0" parTransId="{BDCEDAA6-60B8-4E85-A235-697715607389}" sibTransId="{77E909EC-1563-4406-BC1C-01EBFF2CAC7F}"/>
    <dgm:cxn modelId="{4B6E9577-5551-4911-959A-9A7093EB133F}" srcId="{9238113A-ABFA-4CF2-B766-0C81C59E676B}" destId="{6B9CBE12-10B8-4A9F-8E41-AA1C02ABE5AA}" srcOrd="0" destOrd="0" parTransId="{AC0F4E82-F4E1-49AA-AFA3-196EE6407293}" sibTransId="{EE4BD0A0-401A-4495-8CEB-69786E6916DE}"/>
    <dgm:cxn modelId="{0C56888E-996C-4B19-A248-6C46A684DC87}" type="presOf" srcId="{AA1CD783-C5E6-46B8-8613-E41432FBCF4B}" destId="{D76D6985-1A22-4A2F-9256-ED20B0D8399A}" srcOrd="0" destOrd="0" presId="urn:microsoft.com/office/officeart/2005/8/layout/hierarchy1"/>
    <dgm:cxn modelId="{1319C38F-8F7F-49A9-81F1-961B76E20CD3}" type="presOf" srcId="{205CA700-58D4-41B7-BB97-24A9AFC03571}" destId="{56C7C9E1-031D-4A42-B104-49F091A6D124}" srcOrd="0" destOrd="0" presId="urn:microsoft.com/office/officeart/2005/8/layout/hierarchy1"/>
    <dgm:cxn modelId="{6B9C6294-77F9-4212-9B3D-B36378A17E4C}" srcId="{9238113A-ABFA-4CF2-B766-0C81C59E676B}" destId="{4AEA623C-BF09-489C-ADC0-E09C80651907}" srcOrd="1" destOrd="0" parTransId="{45B99701-6733-4F0C-890A-F846AB7B50B2}" sibTransId="{175A883B-AB43-4F41-A50D-D5CBE4789074}"/>
    <dgm:cxn modelId="{4ED6BE9A-08F1-4CE4-BFFC-B5AA824DF70B}" type="presOf" srcId="{9238113A-ABFA-4CF2-B766-0C81C59E676B}" destId="{871AA570-6BC4-4BC8-ACD6-391DAEBE2BED}" srcOrd="0" destOrd="0" presId="urn:microsoft.com/office/officeart/2005/8/layout/hierarchy1"/>
    <dgm:cxn modelId="{96A4D4A0-BE0C-4305-AAB2-DAD4567CD7DE}" type="presOf" srcId="{45B99701-6733-4F0C-890A-F846AB7B50B2}" destId="{08ABDF30-0CBB-4E24-A154-1B55B72C16B5}" srcOrd="0" destOrd="0" presId="urn:microsoft.com/office/officeart/2005/8/layout/hierarchy1"/>
    <dgm:cxn modelId="{1DE872CE-F568-47C8-93DC-BE68FBDC00E7}" type="presOf" srcId="{6B9F723A-74C0-4CAB-97AB-0D57ACB1DB54}" destId="{FF7CF97E-6DA8-4424-A779-8985E8B7FD92}" srcOrd="0" destOrd="0" presId="urn:microsoft.com/office/officeart/2005/8/layout/hierarchy1"/>
    <dgm:cxn modelId="{3FD7C6CF-C14B-41E3-8550-FBC9EE1AD8C0}" srcId="{9238113A-ABFA-4CF2-B766-0C81C59E676B}" destId="{AA1CD783-C5E6-46B8-8613-E41432FBCF4B}" srcOrd="2" destOrd="0" parTransId="{205CA700-58D4-41B7-BB97-24A9AFC03571}" sibTransId="{D480B639-2425-49C1-A51A-367DECC63639}"/>
    <dgm:cxn modelId="{0D2196B4-31BE-4F27-AF13-9A7835999689}" type="presParOf" srcId="{FF7CF97E-6DA8-4424-A779-8985E8B7FD92}" destId="{4922AB8E-8C0C-4942-B59A-90546282CD5D}" srcOrd="0" destOrd="0" presId="urn:microsoft.com/office/officeart/2005/8/layout/hierarchy1"/>
    <dgm:cxn modelId="{21B07CEF-06B5-4967-B5C8-3C35ED2460B0}" type="presParOf" srcId="{4922AB8E-8C0C-4942-B59A-90546282CD5D}" destId="{301D0F3B-A2CE-4707-91FA-00C4203E2184}" srcOrd="0" destOrd="0" presId="urn:microsoft.com/office/officeart/2005/8/layout/hierarchy1"/>
    <dgm:cxn modelId="{D5714B1A-70B0-4EC0-BABB-1E18DF9448AA}" type="presParOf" srcId="{301D0F3B-A2CE-4707-91FA-00C4203E2184}" destId="{D0CBF98A-8548-4EDA-BBB5-C24124610C00}" srcOrd="0" destOrd="0" presId="urn:microsoft.com/office/officeart/2005/8/layout/hierarchy1"/>
    <dgm:cxn modelId="{51175840-3799-4C24-8A08-9C3CC58BB5F3}" type="presParOf" srcId="{301D0F3B-A2CE-4707-91FA-00C4203E2184}" destId="{871AA570-6BC4-4BC8-ACD6-391DAEBE2BED}" srcOrd="1" destOrd="0" presId="urn:microsoft.com/office/officeart/2005/8/layout/hierarchy1"/>
    <dgm:cxn modelId="{8045FBA5-880F-4440-988D-11F9249312F5}" type="presParOf" srcId="{4922AB8E-8C0C-4942-B59A-90546282CD5D}" destId="{EB1CAF64-3314-4E88-82BB-E50BAF4A70AB}" srcOrd="1" destOrd="0" presId="urn:microsoft.com/office/officeart/2005/8/layout/hierarchy1"/>
    <dgm:cxn modelId="{443824CC-4FE9-4943-8FED-CFCD6EC75F7A}" type="presParOf" srcId="{EB1CAF64-3314-4E88-82BB-E50BAF4A70AB}" destId="{0D4F8EFC-D974-4B1B-BDAC-57D1ECE5B18A}" srcOrd="0" destOrd="0" presId="urn:microsoft.com/office/officeart/2005/8/layout/hierarchy1"/>
    <dgm:cxn modelId="{85980B53-CC9C-4D30-9E22-BB425561B6A5}" type="presParOf" srcId="{EB1CAF64-3314-4E88-82BB-E50BAF4A70AB}" destId="{CFCE8F6D-90E8-45AF-B38A-5613219D88E9}" srcOrd="1" destOrd="0" presId="urn:microsoft.com/office/officeart/2005/8/layout/hierarchy1"/>
    <dgm:cxn modelId="{EED009D0-9A40-40F5-B786-88C5D9E20AD1}" type="presParOf" srcId="{CFCE8F6D-90E8-45AF-B38A-5613219D88E9}" destId="{012B8682-6D91-45B9-9C88-FE0EC7C5FADE}" srcOrd="0" destOrd="0" presId="urn:microsoft.com/office/officeart/2005/8/layout/hierarchy1"/>
    <dgm:cxn modelId="{51CA83C5-40F3-4D75-A8F9-2EE8A7B57E32}" type="presParOf" srcId="{012B8682-6D91-45B9-9C88-FE0EC7C5FADE}" destId="{9F28DDA7-27D1-499D-832E-275D35FDE0E2}" srcOrd="0" destOrd="0" presId="urn:microsoft.com/office/officeart/2005/8/layout/hierarchy1"/>
    <dgm:cxn modelId="{7A4B5D8E-97F8-4859-B742-E349A40A8B81}" type="presParOf" srcId="{012B8682-6D91-45B9-9C88-FE0EC7C5FADE}" destId="{865C490C-601B-44F0-963D-645355DB340A}" srcOrd="1" destOrd="0" presId="urn:microsoft.com/office/officeart/2005/8/layout/hierarchy1"/>
    <dgm:cxn modelId="{34824162-F08E-448A-A14B-4E95E20AA657}" type="presParOf" srcId="{CFCE8F6D-90E8-45AF-B38A-5613219D88E9}" destId="{36BEC646-8FB8-448F-B064-9BBB013746FD}" srcOrd="1" destOrd="0" presId="urn:microsoft.com/office/officeart/2005/8/layout/hierarchy1"/>
    <dgm:cxn modelId="{3B9A62E7-DF2B-4969-8596-A90EC4340D09}" type="presParOf" srcId="{EB1CAF64-3314-4E88-82BB-E50BAF4A70AB}" destId="{08ABDF30-0CBB-4E24-A154-1B55B72C16B5}" srcOrd="2" destOrd="0" presId="urn:microsoft.com/office/officeart/2005/8/layout/hierarchy1"/>
    <dgm:cxn modelId="{C5F34F37-11BB-4427-AFB7-E5049F9A9497}" type="presParOf" srcId="{EB1CAF64-3314-4E88-82BB-E50BAF4A70AB}" destId="{9791DE57-F73E-43F7-BC68-992D412493CD}" srcOrd="3" destOrd="0" presId="urn:microsoft.com/office/officeart/2005/8/layout/hierarchy1"/>
    <dgm:cxn modelId="{FBA874CD-388C-4657-94C2-66484A15616E}" type="presParOf" srcId="{9791DE57-F73E-43F7-BC68-992D412493CD}" destId="{A70AD106-14DC-45F5-BDE0-B4946DEC3A21}" srcOrd="0" destOrd="0" presId="urn:microsoft.com/office/officeart/2005/8/layout/hierarchy1"/>
    <dgm:cxn modelId="{32C00AD1-B288-4CFC-9408-07DBE9FCCB0B}" type="presParOf" srcId="{A70AD106-14DC-45F5-BDE0-B4946DEC3A21}" destId="{21AD2789-F462-4656-8583-6488E355550E}" srcOrd="0" destOrd="0" presId="urn:microsoft.com/office/officeart/2005/8/layout/hierarchy1"/>
    <dgm:cxn modelId="{321997EE-C6BF-405F-8895-27F4DB6C9EF1}" type="presParOf" srcId="{A70AD106-14DC-45F5-BDE0-B4946DEC3A21}" destId="{F379D68A-B1D9-4D72-9803-D0B54A837622}" srcOrd="1" destOrd="0" presId="urn:microsoft.com/office/officeart/2005/8/layout/hierarchy1"/>
    <dgm:cxn modelId="{80DB7DC0-E39F-4409-8128-465191B13499}" type="presParOf" srcId="{9791DE57-F73E-43F7-BC68-992D412493CD}" destId="{C082C25E-B298-4E0F-9F88-9459BEBE71D9}" srcOrd="1" destOrd="0" presId="urn:microsoft.com/office/officeart/2005/8/layout/hierarchy1"/>
    <dgm:cxn modelId="{2D1E0F72-897A-4C8B-ADCE-F9B0F6910842}" type="presParOf" srcId="{EB1CAF64-3314-4E88-82BB-E50BAF4A70AB}" destId="{56C7C9E1-031D-4A42-B104-49F091A6D124}" srcOrd="4" destOrd="0" presId="urn:microsoft.com/office/officeart/2005/8/layout/hierarchy1"/>
    <dgm:cxn modelId="{B165BC35-3A9C-4A0F-A857-FB2F5ADC3473}" type="presParOf" srcId="{EB1CAF64-3314-4E88-82BB-E50BAF4A70AB}" destId="{60F55742-282F-4E89-8369-F190D3470B49}" srcOrd="5" destOrd="0" presId="urn:microsoft.com/office/officeart/2005/8/layout/hierarchy1"/>
    <dgm:cxn modelId="{1FC53B52-1F4C-45F4-822F-590636E5A7B7}" type="presParOf" srcId="{60F55742-282F-4E89-8369-F190D3470B49}" destId="{DA504FF9-928D-4473-A598-3297CBA1BC8B}" srcOrd="0" destOrd="0" presId="urn:microsoft.com/office/officeart/2005/8/layout/hierarchy1"/>
    <dgm:cxn modelId="{6C503797-B71F-4F01-8DF8-8A02709ED2C5}" type="presParOf" srcId="{DA504FF9-928D-4473-A598-3297CBA1BC8B}" destId="{ECF637A2-3484-4940-9074-40D177B4FD5C}" srcOrd="0" destOrd="0" presId="urn:microsoft.com/office/officeart/2005/8/layout/hierarchy1"/>
    <dgm:cxn modelId="{3DFFB359-BE27-4424-BB0D-84602F7D160A}" type="presParOf" srcId="{DA504FF9-928D-4473-A598-3297CBA1BC8B}" destId="{D76D6985-1A22-4A2F-9256-ED20B0D8399A}" srcOrd="1" destOrd="0" presId="urn:microsoft.com/office/officeart/2005/8/layout/hierarchy1"/>
    <dgm:cxn modelId="{CFC7F415-F9C8-4ABF-A72F-304AE46DDDC7}" type="presParOf" srcId="{60F55742-282F-4E89-8369-F190D3470B49}" destId="{5463936E-D667-4F70-9DA9-D398A062FCB6}" srcOrd="1" destOrd="0" presId="urn:microsoft.com/office/officeart/2005/8/layout/hierarchy1"/>
    <dgm:cxn modelId="{DF43797D-FC66-4C8E-9DA2-6F0468B896C7}" type="presParOf" srcId="{FF7CF97E-6DA8-4424-A779-8985E8B7FD92}" destId="{104FF27F-4456-4792-ADCA-37CEC428E105}" srcOrd="1" destOrd="0" presId="urn:microsoft.com/office/officeart/2005/8/layout/hierarchy1"/>
    <dgm:cxn modelId="{DEFB6E1E-FD83-4AC6-B1DD-FA4998CAA180}" type="presParOf" srcId="{104FF27F-4456-4792-ADCA-37CEC428E105}" destId="{5A8E2088-A024-4A47-8EE5-9DE369EC3099}" srcOrd="0" destOrd="0" presId="urn:microsoft.com/office/officeart/2005/8/layout/hierarchy1"/>
    <dgm:cxn modelId="{977E3C30-9CEC-43A6-9ADD-818CE98EE2D9}" type="presParOf" srcId="{5A8E2088-A024-4A47-8EE5-9DE369EC3099}" destId="{573D4D0B-B281-4FE4-B2C4-3B8B4951C36C}" srcOrd="0" destOrd="0" presId="urn:microsoft.com/office/officeart/2005/8/layout/hierarchy1"/>
    <dgm:cxn modelId="{2924CC4E-8500-44EC-A7A3-2366FEFC3ACA}" type="presParOf" srcId="{5A8E2088-A024-4A47-8EE5-9DE369EC3099}" destId="{142DDDB4-84C8-4155-A800-2CEF14CF594B}" srcOrd="1" destOrd="0" presId="urn:microsoft.com/office/officeart/2005/8/layout/hierarchy1"/>
    <dgm:cxn modelId="{8FE10604-F270-4628-BDB3-791B64C23E04}" type="presParOf" srcId="{104FF27F-4456-4792-ADCA-37CEC428E105}" destId="{98206A1C-8367-47E7-A308-A4A7E5EB7E7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8C7D2-C76F-4B8B-92B3-008B0326649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73330C77-8838-48D3-83DC-F13FAB8121C0}">
      <dgm:prSet phldrT="[Texte]"/>
      <dgm:spPr/>
      <dgm:t>
        <a:bodyPr/>
        <a:lstStyle/>
        <a:p>
          <a:r>
            <a:rPr lang="fr-FR" dirty="0"/>
            <a:t>Volume total économisés dans le cadre des contrats de canaux</a:t>
          </a:r>
        </a:p>
      </dgm:t>
    </dgm:pt>
    <dgm:pt modelId="{E6D03DAC-2FF5-4A23-B6B7-8B362D874E85}" type="parTrans" cxnId="{652F227E-D99C-4D78-90A8-56F2ADB6367E}">
      <dgm:prSet/>
      <dgm:spPr/>
      <dgm:t>
        <a:bodyPr/>
        <a:lstStyle/>
        <a:p>
          <a:endParaRPr lang="fr-FR"/>
        </a:p>
      </dgm:t>
    </dgm:pt>
    <dgm:pt modelId="{2B7BBF61-E5D2-4220-BF21-A43C200DBBEC}" type="sibTrans" cxnId="{652F227E-D99C-4D78-90A8-56F2ADB6367E}">
      <dgm:prSet/>
      <dgm:spPr/>
      <dgm:t>
        <a:bodyPr/>
        <a:lstStyle/>
        <a:p>
          <a:endParaRPr lang="fr-FR"/>
        </a:p>
      </dgm:t>
    </dgm:pt>
    <dgm:pt modelId="{CB1A74C2-5B9B-4D54-92FB-E16162178C46}" type="asst">
      <dgm:prSet phldrT="[Texte]"/>
      <dgm:spPr/>
      <dgm:t>
        <a:bodyPr/>
        <a:lstStyle/>
        <a:p>
          <a:r>
            <a:rPr lang="fr-FR" dirty="0"/>
            <a:t>Part</a:t>
          </a:r>
        </a:p>
        <a:p>
          <a:r>
            <a:rPr lang="fr-FR" dirty="0"/>
            <a:t>Agence de l’Eau</a:t>
          </a:r>
        </a:p>
      </dgm:t>
    </dgm:pt>
    <dgm:pt modelId="{08D3C940-3DB7-4C32-802C-9DA0F735EE63}" type="parTrans" cxnId="{67098070-B385-488F-B30B-855DC48C8165}">
      <dgm:prSet/>
      <dgm:spPr/>
      <dgm:t>
        <a:bodyPr/>
        <a:lstStyle/>
        <a:p>
          <a:endParaRPr lang="fr-FR"/>
        </a:p>
      </dgm:t>
    </dgm:pt>
    <dgm:pt modelId="{D98BCE25-8B65-4BEE-94CB-3AC7458D4C65}" type="sibTrans" cxnId="{67098070-B385-488F-B30B-855DC48C8165}">
      <dgm:prSet/>
      <dgm:spPr/>
      <dgm:t>
        <a:bodyPr/>
        <a:lstStyle/>
        <a:p>
          <a:endParaRPr lang="fr-FR"/>
        </a:p>
      </dgm:t>
    </dgm:pt>
    <dgm:pt modelId="{EDD55428-4191-418B-B503-9E9AD507B7E5}">
      <dgm:prSet phldrT="[Texte]"/>
      <dgm:spPr/>
      <dgm:t>
        <a:bodyPr/>
        <a:lstStyle/>
        <a:p>
          <a:r>
            <a:rPr lang="fr-FR" dirty="0"/>
            <a:t>Volumes intégrés dans le CEV*</a:t>
          </a:r>
        </a:p>
      </dgm:t>
    </dgm:pt>
    <dgm:pt modelId="{809EC345-9181-45B2-ACE2-37522B150ABA}" type="parTrans" cxnId="{75E6DBEF-1524-4645-8D95-007F2D50FA0D}">
      <dgm:prSet/>
      <dgm:spPr/>
      <dgm:t>
        <a:bodyPr/>
        <a:lstStyle/>
        <a:p>
          <a:endParaRPr lang="fr-FR"/>
        </a:p>
      </dgm:t>
    </dgm:pt>
    <dgm:pt modelId="{27A83C95-1C7F-4218-93B4-C25DBA10DAAD}" type="sibTrans" cxnId="{75E6DBEF-1524-4645-8D95-007F2D50FA0D}">
      <dgm:prSet/>
      <dgm:spPr/>
      <dgm:t>
        <a:bodyPr/>
        <a:lstStyle/>
        <a:p>
          <a:endParaRPr lang="fr-FR"/>
        </a:p>
      </dgm:t>
    </dgm:pt>
    <dgm:pt modelId="{F46ED180-F47F-4AAA-9DB3-0CCF7F8F35A2}">
      <dgm:prSet phldrT="[Texte]"/>
      <dgm:spPr/>
      <dgm:t>
        <a:bodyPr/>
        <a:lstStyle/>
        <a:p>
          <a:r>
            <a:rPr lang="fr-FR" dirty="0"/>
            <a:t>Part</a:t>
          </a:r>
        </a:p>
        <a:p>
          <a:r>
            <a:rPr lang="fr-FR" dirty="0"/>
            <a:t>Canaux</a:t>
          </a:r>
        </a:p>
      </dgm:t>
    </dgm:pt>
    <dgm:pt modelId="{DB8FBD21-A121-499D-B82C-A1DA9C3EDC12}" type="parTrans" cxnId="{6C338965-774F-44ED-8845-60D6E115A795}">
      <dgm:prSet/>
      <dgm:spPr/>
      <dgm:t>
        <a:bodyPr/>
        <a:lstStyle/>
        <a:p>
          <a:endParaRPr lang="fr-FR"/>
        </a:p>
      </dgm:t>
    </dgm:pt>
    <dgm:pt modelId="{E7079822-2559-4D14-A118-453A3229DF80}" type="sibTrans" cxnId="{6C338965-774F-44ED-8845-60D6E115A795}">
      <dgm:prSet/>
      <dgm:spPr/>
      <dgm:t>
        <a:bodyPr/>
        <a:lstStyle/>
        <a:p>
          <a:endParaRPr lang="fr-FR"/>
        </a:p>
      </dgm:t>
    </dgm:pt>
    <dgm:pt modelId="{B3A807E8-F685-451F-989F-05FD5C9832AB}">
      <dgm:prSet/>
      <dgm:spPr/>
      <dgm:t>
        <a:bodyPr/>
        <a:lstStyle/>
        <a:p>
          <a:r>
            <a:rPr lang="fr-FR" dirty="0"/>
            <a:t>Volumes affectés aux milieux locaux</a:t>
          </a:r>
        </a:p>
      </dgm:t>
    </dgm:pt>
    <dgm:pt modelId="{A39A3C1F-0485-4659-887D-C1FDBB96E193}" type="parTrans" cxnId="{2989805A-BAC7-481A-B3F3-BEA1F0322A11}">
      <dgm:prSet/>
      <dgm:spPr/>
      <dgm:t>
        <a:bodyPr/>
        <a:lstStyle/>
        <a:p>
          <a:endParaRPr lang="fr-FR"/>
        </a:p>
      </dgm:t>
    </dgm:pt>
    <dgm:pt modelId="{F0FF3A4D-0489-42A9-AD8E-F6814DAFA9D4}" type="sibTrans" cxnId="{2989805A-BAC7-481A-B3F3-BEA1F0322A11}">
      <dgm:prSet/>
      <dgm:spPr/>
      <dgm:t>
        <a:bodyPr/>
        <a:lstStyle/>
        <a:p>
          <a:endParaRPr lang="fr-FR"/>
        </a:p>
      </dgm:t>
    </dgm:pt>
    <dgm:pt modelId="{C387E2F2-7621-4232-9E07-5A494CC83D3A}" type="pres">
      <dgm:prSet presAssocID="{B498C7D2-C76F-4B8B-92B3-008B03266497}" presName="hierChild1" presStyleCnt="0">
        <dgm:presLayoutVars>
          <dgm:chPref val="1"/>
          <dgm:dir/>
          <dgm:animOne val="branch"/>
          <dgm:animLvl val="lvl"/>
          <dgm:resizeHandles/>
        </dgm:presLayoutVars>
      </dgm:prSet>
      <dgm:spPr/>
    </dgm:pt>
    <dgm:pt modelId="{D59B961C-A11C-4F3E-800C-726EBF423D08}" type="pres">
      <dgm:prSet presAssocID="{73330C77-8838-48D3-83DC-F13FAB8121C0}" presName="hierRoot1" presStyleCnt="0"/>
      <dgm:spPr/>
    </dgm:pt>
    <dgm:pt modelId="{2B337DF2-018B-4FDE-AACE-BAE4596F8AAD}" type="pres">
      <dgm:prSet presAssocID="{73330C77-8838-48D3-83DC-F13FAB8121C0}" presName="composite" presStyleCnt="0"/>
      <dgm:spPr/>
    </dgm:pt>
    <dgm:pt modelId="{36FA48DF-9D50-43FA-9DD6-7665CC7A2F8D}" type="pres">
      <dgm:prSet presAssocID="{73330C77-8838-48D3-83DC-F13FAB8121C0}" presName="background" presStyleLbl="node0" presStyleIdx="0" presStyleCnt="1"/>
      <dgm:spPr/>
    </dgm:pt>
    <dgm:pt modelId="{8EBE1507-5835-4573-99D5-DBB28F124C84}" type="pres">
      <dgm:prSet presAssocID="{73330C77-8838-48D3-83DC-F13FAB8121C0}" presName="text" presStyleLbl="fgAcc0" presStyleIdx="0" presStyleCnt="1">
        <dgm:presLayoutVars>
          <dgm:chPref val="3"/>
        </dgm:presLayoutVars>
      </dgm:prSet>
      <dgm:spPr/>
    </dgm:pt>
    <dgm:pt modelId="{C3A59F3C-E0B8-4622-995F-280702B95A58}" type="pres">
      <dgm:prSet presAssocID="{73330C77-8838-48D3-83DC-F13FAB8121C0}" presName="hierChild2" presStyleCnt="0"/>
      <dgm:spPr/>
    </dgm:pt>
    <dgm:pt modelId="{BF46882A-D6A2-4FCC-9B51-EBD57F439263}" type="pres">
      <dgm:prSet presAssocID="{08D3C940-3DB7-4C32-802C-9DA0F735EE63}" presName="Name10" presStyleLbl="parChTrans1D2" presStyleIdx="0" presStyleCnt="2"/>
      <dgm:spPr/>
    </dgm:pt>
    <dgm:pt modelId="{106B7FDC-BBFD-41B4-AB79-17BEFA52ECAE}" type="pres">
      <dgm:prSet presAssocID="{CB1A74C2-5B9B-4D54-92FB-E16162178C46}" presName="hierRoot2" presStyleCnt="0"/>
      <dgm:spPr/>
    </dgm:pt>
    <dgm:pt modelId="{BAD9C4D9-0A12-4F0E-95A1-8925D6363B22}" type="pres">
      <dgm:prSet presAssocID="{CB1A74C2-5B9B-4D54-92FB-E16162178C46}" presName="composite2" presStyleCnt="0"/>
      <dgm:spPr/>
    </dgm:pt>
    <dgm:pt modelId="{0CF2D911-B6F6-4AA4-8E85-FBE865AF2D48}" type="pres">
      <dgm:prSet presAssocID="{CB1A74C2-5B9B-4D54-92FB-E16162178C46}" presName="background2" presStyleLbl="asst1" presStyleIdx="0" presStyleCnt="1"/>
      <dgm:spPr/>
    </dgm:pt>
    <dgm:pt modelId="{770F877F-615D-498E-8906-CADD3D35471B}" type="pres">
      <dgm:prSet presAssocID="{CB1A74C2-5B9B-4D54-92FB-E16162178C46}" presName="text2" presStyleLbl="fgAcc2" presStyleIdx="0" presStyleCnt="2">
        <dgm:presLayoutVars>
          <dgm:chPref val="3"/>
        </dgm:presLayoutVars>
      </dgm:prSet>
      <dgm:spPr/>
    </dgm:pt>
    <dgm:pt modelId="{BA4BB415-1B9F-4253-869D-EF717DF6A76D}" type="pres">
      <dgm:prSet presAssocID="{CB1A74C2-5B9B-4D54-92FB-E16162178C46}" presName="hierChild3" presStyleCnt="0"/>
      <dgm:spPr/>
    </dgm:pt>
    <dgm:pt modelId="{C5A59942-ABFB-4429-A3C8-5156C9FFB2D1}" type="pres">
      <dgm:prSet presAssocID="{A39A3C1F-0485-4659-887D-C1FDBB96E193}" presName="Name17" presStyleLbl="parChTrans1D3" presStyleIdx="0" presStyleCnt="2"/>
      <dgm:spPr/>
    </dgm:pt>
    <dgm:pt modelId="{946EF65F-DBBB-40F6-8C09-2ABF53020B65}" type="pres">
      <dgm:prSet presAssocID="{B3A807E8-F685-451F-989F-05FD5C9832AB}" presName="hierRoot3" presStyleCnt="0"/>
      <dgm:spPr/>
    </dgm:pt>
    <dgm:pt modelId="{108D18BB-17E7-4C48-9EE3-6DBD37C91258}" type="pres">
      <dgm:prSet presAssocID="{B3A807E8-F685-451F-989F-05FD5C9832AB}" presName="composite3" presStyleCnt="0"/>
      <dgm:spPr/>
    </dgm:pt>
    <dgm:pt modelId="{94D4BFA6-4E0E-4071-84A0-CBC4B91CFC8B}" type="pres">
      <dgm:prSet presAssocID="{B3A807E8-F685-451F-989F-05FD5C9832AB}" presName="background3" presStyleLbl="node3" presStyleIdx="0" presStyleCnt="2"/>
      <dgm:spPr/>
    </dgm:pt>
    <dgm:pt modelId="{CB7F454E-7063-4458-A0A3-35DFB106180E}" type="pres">
      <dgm:prSet presAssocID="{B3A807E8-F685-451F-989F-05FD5C9832AB}" presName="text3" presStyleLbl="fgAcc3" presStyleIdx="0" presStyleCnt="2">
        <dgm:presLayoutVars>
          <dgm:chPref val="3"/>
        </dgm:presLayoutVars>
      </dgm:prSet>
      <dgm:spPr/>
    </dgm:pt>
    <dgm:pt modelId="{A3D82AB3-F3F9-4BAE-92C6-C0DE2242FED8}" type="pres">
      <dgm:prSet presAssocID="{B3A807E8-F685-451F-989F-05FD5C9832AB}" presName="hierChild4" presStyleCnt="0"/>
      <dgm:spPr/>
    </dgm:pt>
    <dgm:pt modelId="{88BE317C-77F3-45CD-9375-4CC196FE415D}" type="pres">
      <dgm:prSet presAssocID="{809EC345-9181-45B2-ACE2-37522B150ABA}" presName="Name17" presStyleLbl="parChTrans1D3" presStyleIdx="1" presStyleCnt="2"/>
      <dgm:spPr/>
    </dgm:pt>
    <dgm:pt modelId="{D5AD18F4-AC1F-4021-8B98-AF556390F290}" type="pres">
      <dgm:prSet presAssocID="{EDD55428-4191-418B-B503-9E9AD507B7E5}" presName="hierRoot3" presStyleCnt="0"/>
      <dgm:spPr/>
    </dgm:pt>
    <dgm:pt modelId="{0EDFBD81-06FF-4946-9678-858A12264F47}" type="pres">
      <dgm:prSet presAssocID="{EDD55428-4191-418B-B503-9E9AD507B7E5}" presName="composite3" presStyleCnt="0"/>
      <dgm:spPr/>
    </dgm:pt>
    <dgm:pt modelId="{9E58A00C-8A5F-4823-A5D1-36A69E337987}" type="pres">
      <dgm:prSet presAssocID="{EDD55428-4191-418B-B503-9E9AD507B7E5}" presName="background3" presStyleLbl="node3" presStyleIdx="1" presStyleCnt="2"/>
      <dgm:spPr/>
    </dgm:pt>
    <dgm:pt modelId="{DDEB073D-184A-4E8C-AA84-A2AD1C33DB87}" type="pres">
      <dgm:prSet presAssocID="{EDD55428-4191-418B-B503-9E9AD507B7E5}" presName="text3" presStyleLbl="fgAcc3" presStyleIdx="1" presStyleCnt="2">
        <dgm:presLayoutVars>
          <dgm:chPref val="3"/>
        </dgm:presLayoutVars>
      </dgm:prSet>
      <dgm:spPr/>
    </dgm:pt>
    <dgm:pt modelId="{8F566250-605E-4B9A-9994-48456A2BF5FD}" type="pres">
      <dgm:prSet presAssocID="{EDD55428-4191-418B-B503-9E9AD507B7E5}" presName="hierChild4" presStyleCnt="0"/>
      <dgm:spPr/>
    </dgm:pt>
    <dgm:pt modelId="{06FD05C1-EFB4-4A6E-8ECC-BFAC41BFCFD3}" type="pres">
      <dgm:prSet presAssocID="{DB8FBD21-A121-499D-B82C-A1DA9C3EDC12}" presName="Name10" presStyleLbl="parChTrans1D2" presStyleIdx="1" presStyleCnt="2"/>
      <dgm:spPr/>
    </dgm:pt>
    <dgm:pt modelId="{D57D49CE-7050-42F4-BF20-4C2A4A0A880A}" type="pres">
      <dgm:prSet presAssocID="{F46ED180-F47F-4AAA-9DB3-0CCF7F8F35A2}" presName="hierRoot2" presStyleCnt="0"/>
      <dgm:spPr/>
    </dgm:pt>
    <dgm:pt modelId="{AAF8BE09-E7A9-426D-B823-E09B0E4F653A}" type="pres">
      <dgm:prSet presAssocID="{F46ED180-F47F-4AAA-9DB3-0CCF7F8F35A2}" presName="composite2" presStyleCnt="0"/>
      <dgm:spPr/>
    </dgm:pt>
    <dgm:pt modelId="{A36BB900-7EA6-4072-8097-2540AEF11070}" type="pres">
      <dgm:prSet presAssocID="{F46ED180-F47F-4AAA-9DB3-0CCF7F8F35A2}" presName="background2" presStyleLbl="node2" presStyleIdx="0" presStyleCnt="1"/>
      <dgm:spPr/>
    </dgm:pt>
    <dgm:pt modelId="{CD8D25C1-5F5E-45D0-A1EB-8C5513615967}" type="pres">
      <dgm:prSet presAssocID="{F46ED180-F47F-4AAA-9DB3-0CCF7F8F35A2}" presName="text2" presStyleLbl="fgAcc2" presStyleIdx="1" presStyleCnt="2">
        <dgm:presLayoutVars>
          <dgm:chPref val="3"/>
        </dgm:presLayoutVars>
      </dgm:prSet>
      <dgm:spPr/>
    </dgm:pt>
    <dgm:pt modelId="{FFBE3E57-F072-4EEB-96B0-6460B61B63A3}" type="pres">
      <dgm:prSet presAssocID="{F46ED180-F47F-4AAA-9DB3-0CCF7F8F35A2}" presName="hierChild3" presStyleCnt="0"/>
      <dgm:spPr/>
    </dgm:pt>
  </dgm:ptLst>
  <dgm:cxnLst>
    <dgm:cxn modelId="{BDCACC1F-9506-4311-AF88-B18B35BB86A9}" type="presOf" srcId="{809EC345-9181-45B2-ACE2-37522B150ABA}" destId="{88BE317C-77F3-45CD-9375-4CC196FE415D}" srcOrd="0" destOrd="0" presId="urn:microsoft.com/office/officeart/2005/8/layout/hierarchy1"/>
    <dgm:cxn modelId="{6C338965-774F-44ED-8845-60D6E115A795}" srcId="{73330C77-8838-48D3-83DC-F13FAB8121C0}" destId="{F46ED180-F47F-4AAA-9DB3-0CCF7F8F35A2}" srcOrd="1" destOrd="0" parTransId="{DB8FBD21-A121-499D-B82C-A1DA9C3EDC12}" sibTransId="{E7079822-2559-4D14-A118-453A3229DF80}"/>
    <dgm:cxn modelId="{67098070-B385-488F-B30B-855DC48C8165}" srcId="{73330C77-8838-48D3-83DC-F13FAB8121C0}" destId="{CB1A74C2-5B9B-4D54-92FB-E16162178C46}" srcOrd="0" destOrd="0" parTransId="{08D3C940-3DB7-4C32-802C-9DA0F735EE63}" sibTransId="{D98BCE25-8B65-4BEE-94CB-3AC7458D4C65}"/>
    <dgm:cxn modelId="{2989805A-BAC7-481A-B3F3-BEA1F0322A11}" srcId="{CB1A74C2-5B9B-4D54-92FB-E16162178C46}" destId="{B3A807E8-F685-451F-989F-05FD5C9832AB}" srcOrd="0" destOrd="0" parTransId="{A39A3C1F-0485-4659-887D-C1FDBB96E193}" sibTransId="{F0FF3A4D-0489-42A9-AD8E-F6814DAFA9D4}"/>
    <dgm:cxn modelId="{652F227E-D99C-4D78-90A8-56F2ADB6367E}" srcId="{B498C7D2-C76F-4B8B-92B3-008B03266497}" destId="{73330C77-8838-48D3-83DC-F13FAB8121C0}" srcOrd="0" destOrd="0" parTransId="{E6D03DAC-2FF5-4A23-B6B7-8B362D874E85}" sibTransId="{2B7BBF61-E5D2-4220-BF21-A43C200DBBEC}"/>
    <dgm:cxn modelId="{B96F327F-EEDF-4E42-B76E-E2A3CDE81A7E}" type="presOf" srcId="{F46ED180-F47F-4AAA-9DB3-0CCF7F8F35A2}" destId="{CD8D25C1-5F5E-45D0-A1EB-8C5513615967}" srcOrd="0" destOrd="0" presId="urn:microsoft.com/office/officeart/2005/8/layout/hierarchy1"/>
    <dgm:cxn modelId="{4253A27F-39B2-488E-91A0-E0FB3BEA12D8}" type="presOf" srcId="{08D3C940-3DB7-4C32-802C-9DA0F735EE63}" destId="{BF46882A-D6A2-4FCC-9B51-EBD57F439263}" srcOrd="0" destOrd="0" presId="urn:microsoft.com/office/officeart/2005/8/layout/hierarchy1"/>
    <dgm:cxn modelId="{9B9F738A-5BD5-4197-BDF5-63D6D36117D4}" type="presOf" srcId="{73330C77-8838-48D3-83DC-F13FAB8121C0}" destId="{8EBE1507-5835-4573-99D5-DBB28F124C84}" srcOrd="0" destOrd="0" presId="urn:microsoft.com/office/officeart/2005/8/layout/hierarchy1"/>
    <dgm:cxn modelId="{69F0458F-2B0E-4BEB-97B8-4F41533FCCD9}" type="presOf" srcId="{EDD55428-4191-418B-B503-9E9AD507B7E5}" destId="{DDEB073D-184A-4E8C-AA84-A2AD1C33DB87}" srcOrd="0" destOrd="0" presId="urn:microsoft.com/office/officeart/2005/8/layout/hierarchy1"/>
    <dgm:cxn modelId="{F32608AF-A57D-4BD9-A5E3-8BA5142D54E8}" type="presOf" srcId="{DB8FBD21-A121-499D-B82C-A1DA9C3EDC12}" destId="{06FD05C1-EFB4-4A6E-8ECC-BFAC41BFCFD3}" srcOrd="0" destOrd="0" presId="urn:microsoft.com/office/officeart/2005/8/layout/hierarchy1"/>
    <dgm:cxn modelId="{4A2C93B7-B538-4EB7-9993-B3E47766AE1F}" type="presOf" srcId="{A39A3C1F-0485-4659-887D-C1FDBB96E193}" destId="{C5A59942-ABFB-4429-A3C8-5156C9FFB2D1}" srcOrd="0" destOrd="0" presId="urn:microsoft.com/office/officeart/2005/8/layout/hierarchy1"/>
    <dgm:cxn modelId="{9F715FD6-1AAE-4AD4-A856-B43945AE9CDD}" type="presOf" srcId="{CB1A74C2-5B9B-4D54-92FB-E16162178C46}" destId="{770F877F-615D-498E-8906-CADD3D35471B}" srcOrd="0" destOrd="0" presId="urn:microsoft.com/office/officeart/2005/8/layout/hierarchy1"/>
    <dgm:cxn modelId="{83BC47ED-487E-4F93-A65A-8D837E4BCDA6}" type="presOf" srcId="{B498C7D2-C76F-4B8B-92B3-008B03266497}" destId="{C387E2F2-7621-4232-9E07-5A494CC83D3A}" srcOrd="0" destOrd="0" presId="urn:microsoft.com/office/officeart/2005/8/layout/hierarchy1"/>
    <dgm:cxn modelId="{75E6DBEF-1524-4645-8D95-007F2D50FA0D}" srcId="{CB1A74C2-5B9B-4D54-92FB-E16162178C46}" destId="{EDD55428-4191-418B-B503-9E9AD507B7E5}" srcOrd="1" destOrd="0" parTransId="{809EC345-9181-45B2-ACE2-37522B150ABA}" sibTransId="{27A83C95-1C7F-4218-93B4-C25DBA10DAAD}"/>
    <dgm:cxn modelId="{8D1D1AFF-2F87-44D7-AEF5-75108D0649EC}" type="presOf" srcId="{B3A807E8-F685-451F-989F-05FD5C9832AB}" destId="{CB7F454E-7063-4458-A0A3-35DFB106180E}" srcOrd="0" destOrd="0" presId="urn:microsoft.com/office/officeart/2005/8/layout/hierarchy1"/>
    <dgm:cxn modelId="{5567F6AA-F696-491F-9CCB-90D98EC02EE4}" type="presParOf" srcId="{C387E2F2-7621-4232-9E07-5A494CC83D3A}" destId="{D59B961C-A11C-4F3E-800C-726EBF423D08}" srcOrd="0" destOrd="0" presId="urn:microsoft.com/office/officeart/2005/8/layout/hierarchy1"/>
    <dgm:cxn modelId="{76E11939-40AA-4EEB-B5AA-9B8E20753344}" type="presParOf" srcId="{D59B961C-A11C-4F3E-800C-726EBF423D08}" destId="{2B337DF2-018B-4FDE-AACE-BAE4596F8AAD}" srcOrd="0" destOrd="0" presId="urn:microsoft.com/office/officeart/2005/8/layout/hierarchy1"/>
    <dgm:cxn modelId="{2ECD52EC-8F0B-466B-B6BB-462CBA92432E}" type="presParOf" srcId="{2B337DF2-018B-4FDE-AACE-BAE4596F8AAD}" destId="{36FA48DF-9D50-43FA-9DD6-7665CC7A2F8D}" srcOrd="0" destOrd="0" presId="urn:microsoft.com/office/officeart/2005/8/layout/hierarchy1"/>
    <dgm:cxn modelId="{BC16CE52-7B12-4B6F-8EBF-A40D4C322E88}" type="presParOf" srcId="{2B337DF2-018B-4FDE-AACE-BAE4596F8AAD}" destId="{8EBE1507-5835-4573-99D5-DBB28F124C84}" srcOrd="1" destOrd="0" presId="urn:microsoft.com/office/officeart/2005/8/layout/hierarchy1"/>
    <dgm:cxn modelId="{FB417855-39C0-45BD-B548-EEDD5116305D}" type="presParOf" srcId="{D59B961C-A11C-4F3E-800C-726EBF423D08}" destId="{C3A59F3C-E0B8-4622-995F-280702B95A58}" srcOrd="1" destOrd="0" presId="urn:microsoft.com/office/officeart/2005/8/layout/hierarchy1"/>
    <dgm:cxn modelId="{6437AAE1-E3D4-412D-A792-CF4C020DEAC9}" type="presParOf" srcId="{C3A59F3C-E0B8-4622-995F-280702B95A58}" destId="{BF46882A-D6A2-4FCC-9B51-EBD57F439263}" srcOrd="0" destOrd="0" presId="urn:microsoft.com/office/officeart/2005/8/layout/hierarchy1"/>
    <dgm:cxn modelId="{F38045B4-F807-4780-A93C-D5A376ADAC54}" type="presParOf" srcId="{C3A59F3C-E0B8-4622-995F-280702B95A58}" destId="{106B7FDC-BBFD-41B4-AB79-17BEFA52ECAE}" srcOrd="1" destOrd="0" presId="urn:microsoft.com/office/officeart/2005/8/layout/hierarchy1"/>
    <dgm:cxn modelId="{85D085EE-DDB9-4316-A2D2-5E80B228BCEA}" type="presParOf" srcId="{106B7FDC-BBFD-41B4-AB79-17BEFA52ECAE}" destId="{BAD9C4D9-0A12-4F0E-95A1-8925D6363B22}" srcOrd="0" destOrd="0" presId="urn:microsoft.com/office/officeart/2005/8/layout/hierarchy1"/>
    <dgm:cxn modelId="{0B232EAF-926B-48CC-99D6-EE37FB9B8591}" type="presParOf" srcId="{BAD9C4D9-0A12-4F0E-95A1-8925D6363B22}" destId="{0CF2D911-B6F6-4AA4-8E85-FBE865AF2D48}" srcOrd="0" destOrd="0" presId="urn:microsoft.com/office/officeart/2005/8/layout/hierarchy1"/>
    <dgm:cxn modelId="{DCE5F1F5-FD6F-43EA-A7A6-68B0A252C4D9}" type="presParOf" srcId="{BAD9C4D9-0A12-4F0E-95A1-8925D6363B22}" destId="{770F877F-615D-498E-8906-CADD3D35471B}" srcOrd="1" destOrd="0" presId="urn:microsoft.com/office/officeart/2005/8/layout/hierarchy1"/>
    <dgm:cxn modelId="{7BF5B7D3-79AB-4228-B406-9C1C967B08B2}" type="presParOf" srcId="{106B7FDC-BBFD-41B4-AB79-17BEFA52ECAE}" destId="{BA4BB415-1B9F-4253-869D-EF717DF6A76D}" srcOrd="1" destOrd="0" presId="urn:microsoft.com/office/officeart/2005/8/layout/hierarchy1"/>
    <dgm:cxn modelId="{555CF14B-1BDD-422D-834E-897B66D1763A}" type="presParOf" srcId="{BA4BB415-1B9F-4253-869D-EF717DF6A76D}" destId="{C5A59942-ABFB-4429-A3C8-5156C9FFB2D1}" srcOrd="0" destOrd="0" presId="urn:microsoft.com/office/officeart/2005/8/layout/hierarchy1"/>
    <dgm:cxn modelId="{B599FECF-2431-4B83-81C1-F2002F937FCA}" type="presParOf" srcId="{BA4BB415-1B9F-4253-869D-EF717DF6A76D}" destId="{946EF65F-DBBB-40F6-8C09-2ABF53020B65}" srcOrd="1" destOrd="0" presId="urn:microsoft.com/office/officeart/2005/8/layout/hierarchy1"/>
    <dgm:cxn modelId="{5F03652A-C6F2-49CA-8E09-3555EE113E03}" type="presParOf" srcId="{946EF65F-DBBB-40F6-8C09-2ABF53020B65}" destId="{108D18BB-17E7-4C48-9EE3-6DBD37C91258}" srcOrd="0" destOrd="0" presId="urn:microsoft.com/office/officeart/2005/8/layout/hierarchy1"/>
    <dgm:cxn modelId="{64607617-6379-400B-A7FA-43C750E2DB3E}" type="presParOf" srcId="{108D18BB-17E7-4C48-9EE3-6DBD37C91258}" destId="{94D4BFA6-4E0E-4071-84A0-CBC4B91CFC8B}" srcOrd="0" destOrd="0" presId="urn:microsoft.com/office/officeart/2005/8/layout/hierarchy1"/>
    <dgm:cxn modelId="{4A893C75-9145-4968-81FF-5C3F318D7FA3}" type="presParOf" srcId="{108D18BB-17E7-4C48-9EE3-6DBD37C91258}" destId="{CB7F454E-7063-4458-A0A3-35DFB106180E}" srcOrd="1" destOrd="0" presId="urn:microsoft.com/office/officeart/2005/8/layout/hierarchy1"/>
    <dgm:cxn modelId="{8A63A75A-CB81-4557-9070-44302D7DCE0F}" type="presParOf" srcId="{946EF65F-DBBB-40F6-8C09-2ABF53020B65}" destId="{A3D82AB3-F3F9-4BAE-92C6-C0DE2242FED8}" srcOrd="1" destOrd="0" presId="urn:microsoft.com/office/officeart/2005/8/layout/hierarchy1"/>
    <dgm:cxn modelId="{BC8CD643-B628-4724-8C19-F7D0009BEB5D}" type="presParOf" srcId="{BA4BB415-1B9F-4253-869D-EF717DF6A76D}" destId="{88BE317C-77F3-45CD-9375-4CC196FE415D}" srcOrd="2" destOrd="0" presId="urn:microsoft.com/office/officeart/2005/8/layout/hierarchy1"/>
    <dgm:cxn modelId="{65CFA6C7-2775-4E3B-A9ED-64D8375A7441}" type="presParOf" srcId="{BA4BB415-1B9F-4253-869D-EF717DF6A76D}" destId="{D5AD18F4-AC1F-4021-8B98-AF556390F290}" srcOrd="3" destOrd="0" presId="urn:microsoft.com/office/officeart/2005/8/layout/hierarchy1"/>
    <dgm:cxn modelId="{AA773EB8-42B0-4094-99A5-ED4287D97005}" type="presParOf" srcId="{D5AD18F4-AC1F-4021-8B98-AF556390F290}" destId="{0EDFBD81-06FF-4946-9678-858A12264F47}" srcOrd="0" destOrd="0" presId="urn:microsoft.com/office/officeart/2005/8/layout/hierarchy1"/>
    <dgm:cxn modelId="{1C5F8CF4-BE2F-44B2-BFEB-61909BE7E2EC}" type="presParOf" srcId="{0EDFBD81-06FF-4946-9678-858A12264F47}" destId="{9E58A00C-8A5F-4823-A5D1-36A69E337987}" srcOrd="0" destOrd="0" presId="urn:microsoft.com/office/officeart/2005/8/layout/hierarchy1"/>
    <dgm:cxn modelId="{303D393F-EB5A-4E73-AE1A-5A5581515158}" type="presParOf" srcId="{0EDFBD81-06FF-4946-9678-858A12264F47}" destId="{DDEB073D-184A-4E8C-AA84-A2AD1C33DB87}" srcOrd="1" destOrd="0" presId="urn:microsoft.com/office/officeart/2005/8/layout/hierarchy1"/>
    <dgm:cxn modelId="{F2862A35-3BBA-4711-B43A-DBB1C92C02B5}" type="presParOf" srcId="{D5AD18F4-AC1F-4021-8B98-AF556390F290}" destId="{8F566250-605E-4B9A-9994-48456A2BF5FD}" srcOrd="1" destOrd="0" presId="urn:microsoft.com/office/officeart/2005/8/layout/hierarchy1"/>
    <dgm:cxn modelId="{2CEB1381-9680-4EFA-A9DF-2807B1372C1B}" type="presParOf" srcId="{C3A59F3C-E0B8-4622-995F-280702B95A58}" destId="{06FD05C1-EFB4-4A6E-8ECC-BFAC41BFCFD3}" srcOrd="2" destOrd="0" presId="urn:microsoft.com/office/officeart/2005/8/layout/hierarchy1"/>
    <dgm:cxn modelId="{87E9CCD0-7E4D-48A9-8B81-8705D0D2013E}" type="presParOf" srcId="{C3A59F3C-E0B8-4622-995F-280702B95A58}" destId="{D57D49CE-7050-42F4-BF20-4C2A4A0A880A}" srcOrd="3" destOrd="0" presId="urn:microsoft.com/office/officeart/2005/8/layout/hierarchy1"/>
    <dgm:cxn modelId="{AAA3C442-FE3F-4EF4-9710-DE688EFF7CFD}" type="presParOf" srcId="{D57D49CE-7050-42F4-BF20-4C2A4A0A880A}" destId="{AAF8BE09-E7A9-426D-B823-E09B0E4F653A}" srcOrd="0" destOrd="0" presId="urn:microsoft.com/office/officeart/2005/8/layout/hierarchy1"/>
    <dgm:cxn modelId="{B5F8BC2A-E528-43A1-BD15-6C803D9387A2}" type="presParOf" srcId="{AAF8BE09-E7A9-426D-B823-E09B0E4F653A}" destId="{A36BB900-7EA6-4072-8097-2540AEF11070}" srcOrd="0" destOrd="0" presId="urn:microsoft.com/office/officeart/2005/8/layout/hierarchy1"/>
    <dgm:cxn modelId="{51714A96-20B7-42BE-A6CE-3C3AC81F99F9}" type="presParOf" srcId="{AAF8BE09-E7A9-426D-B823-E09B0E4F653A}" destId="{CD8D25C1-5F5E-45D0-A1EB-8C5513615967}" srcOrd="1" destOrd="0" presId="urn:microsoft.com/office/officeart/2005/8/layout/hierarchy1"/>
    <dgm:cxn modelId="{D4AD0D4A-45E6-4C7B-9F05-00FB654D6D4A}" type="presParOf" srcId="{D57D49CE-7050-42F4-BF20-4C2A4A0A880A}" destId="{FFBE3E57-F072-4EEB-96B0-6460B61B63A3}"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7C9E1-031D-4A42-B104-49F091A6D124}">
      <dsp:nvSpPr>
        <dsp:cNvPr id="0" name=""/>
        <dsp:cNvSpPr/>
      </dsp:nvSpPr>
      <dsp:spPr>
        <a:xfrm>
          <a:off x="3804860" y="1614362"/>
          <a:ext cx="2700223" cy="642530"/>
        </a:xfrm>
        <a:custGeom>
          <a:avLst/>
          <a:gdLst/>
          <a:ahLst/>
          <a:cxnLst/>
          <a:rect l="0" t="0" r="0" b="0"/>
          <a:pathLst>
            <a:path>
              <a:moveTo>
                <a:pt x="0" y="0"/>
              </a:moveTo>
              <a:lnTo>
                <a:pt x="0" y="437865"/>
              </a:lnTo>
              <a:lnTo>
                <a:pt x="2700223" y="437865"/>
              </a:lnTo>
              <a:lnTo>
                <a:pt x="2700223" y="642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BDF30-0CBB-4E24-A154-1B55B72C16B5}">
      <dsp:nvSpPr>
        <dsp:cNvPr id="0" name=""/>
        <dsp:cNvSpPr/>
      </dsp:nvSpPr>
      <dsp:spPr>
        <a:xfrm>
          <a:off x="3759140" y="1614362"/>
          <a:ext cx="91440" cy="642530"/>
        </a:xfrm>
        <a:custGeom>
          <a:avLst/>
          <a:gdLst/>
          <a:ahLst/>
          <a:cxnLst/>
          <a:rect l="0" t="0" r="0" b="0"/>
          <a:pathLst>
            <a:path>
              <a:moveTo>
                <a:pt x="45720" y="0"/>
              </a:moveTo>
              <a:lnTo>
                <a:pt x="45720" y="642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F8EFC-D974-4B1B-BDAC-57D1ECE5B18A}">
      <dsp:nvSpPr>
        <dsp:cNvPr id="0" name=""/>
        <dsp:cNvSpPr/>
      </dsp:nvSpPr>
      <dsp:spPr>
        <a:xfrm>
          <a:off x="1104636" y="1614362"/>
          <a:ext cx="2700223" cy="642530"/>
        </a:xfrm>
        <a:custGeom>
          <a:avLst/>
          <a:gdLst/>
          <a:ahLst/>
          <a:cxnLst/>
          <a:rect l="0" t="0" r="0" b="0"/>
          <a:pathLst>
            <a:path>
              <a:moveTo>
                <a:pt x="2700223" y="0"/>
              </a:moveTo>
              <a:lnTo>
                <a:pt x="2700223" y="437865"/>
              </a:lnTo>
              <a:lnTo>
                <a:pt x="0" y="437865"/>
              </a:lnTo>
              <a:lnTo>
                <a:pt x="0" y="642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BF98A-8548-4EDA-BBB5-C24124610C00}">
      <dsp:nvSpPr>
        <dsp:cNvPr id="0" name=""/>
        <dsp:cNvSpPr/>
      </dsp:nvSpPr>
      <dsp:spPr>
        <a:xfrm>
          <a:off x="2700223" y="211473"/>
          <a:ext cx="2209273" cy="1402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AA570-6BC4-4BC8-ACD6-391DAEBE2BED}">
      <dsp:nvSpPr>
        <dsp:cNvPr id="0" name=""/>
        <dsp:cNvSpPr/>
      </dsp:nvSpPr>
      <dsp:spPr>
        <a:xfrm>
          <a:off x="2945698" y="444674"/>
          <a:ext cx="2209273" cy="14028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Compte Epargne Volume</a:t>
          </a:r>
        </a:p>
      </dsp:txBody>
      <dsp:txXfrm>
        <a:off x="2986787" y="485763"/>
        <a:ext cx="2127095" cy="1320710"/>
      </dsp:txXfrm>
    </dsp:sp>
    <dsp:sp modelId="{9F28DDA7-27D1-499D-832E-275D35FDE0E2}">
      <dsp:nvSpPr>
        <dsp:cNvPr id="0" name=""/>
        <dsp:cNvSpPr/>
      </dsp:nvSpPr>
      <dsp:spPr>
        <a:xfrm>
          <a:off x="0" y="2256892"/>
          <a:ext cx="2209273" cy="1402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C490C-601B-44F0-963D-645355DB340A}">
      <dsp:nvSpPr>
        <dsp:cNvPr id="0" name=""/>
        <dsp:cNvSpPr/>
      </dsp:nvSpPr>
      <dsp:spPr>
        <a:xfrm>
          <a:off x="245474" y="2490093"/>
          <a:ext cx="2209273" cy="14028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Transparence en crue Durance</a:t>
          </a:r>
        </a:p>
      </dsp:txBody>
      <dsp:txXfrm>
        <a:off x="286563" y="2531182"/>
        <a:ext cx="2127095" cy="1320710"/>
      </dsp:txXfrm>
    </dsp:sp>
    <dsp:sp modelId="{21AD2789-F462-4656-8583-6488E355550E}">
      <dsp:nvSpPr>
        <dsp:cNvPr id="0" name=""/>
        <dsp:cNvSpPr/>
      </dsp:nvSpPr>
      <dsp:spPr>
        <a:xfrm>
          <a:off x="2700223" y="2256892"/>
          <a:ext cx="2209273" cy="1402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9D68A-B1D9-4D72-9803-D0B54A837622}">
      <dsp:nvSpPr>
        <dsp:cNvPr id="0" name=""/>
        <dsp:cNvSpPr/>
      </dsp:nvSpPr>
      <dsp:spPr>
        <a:xfrm>
          <a:off x="2945698" y="2490093"/>
          <a:ext cx="2209273" cy="14028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Lâchers de </a:t>
          </a:r>
          <a:r>
            <a:rPr lang="fr-FR" sz="1600" kern="1200" dirty="0" err="1"/>
            <a:t>décolmatage</a:t>
          </a:r>
          <a:r>
            <a:rPr lang="fr-FR" sz="1600" kern="1200" dirty="0"/>
            <a:t> Durance</a:t>
          </a:r>
        </a:p>
      </dsp:txBody>
      <dsp:txXfrm>
        <a:off x="2986787" y="2531182"/>
        <a:ext cx="2127095" cy="1320710"/>
      </dsp:txXfrm>
    </dsp:sp>
    <dsp:sp modelId="{ECF637A2-3484-4940-9074-40D177B4FD5C}">
      <dsp:nvSpPr>
        <dsp:cNvPr id="0" name=""/>
        <dsp:cNvSpPr/>
      </dsp:nvSpPr>
      <dsp:spPr>
        <a:xfrm>
          <a:off x="5400447" y="2256892"/>
          <a:ext cx="2209273" cy="1402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D6985-1A22-4A2F-9256-ED20B0D8399A}">
      <dsp:nvSpPr>
        <dsp:cNvPr id="0" name=""/>
        <dsp:cNvSpPr/>
      </dsp:nvSpPr>
      <dsp:spPr>
        <a:xfrm>
          <a:off x="5645922" y="2490093"/>
          <a:ext cx="2209273" cy="14028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Substitution affluents déficitaires PGRE</a:t>
          </a:r>
        </a:p>
      </dsp:txBody>
      <dsp:txXfrm>
        <a:off x="5687011" y="2531182"/>
        <a:ext cx="2127095" cy="1320710"/>
      </dsp:txXfrm>
    </dsp:sp>
    <dsp:sp modelId="{573D4D0B-B281-4FE4-B2C4-3B8B4951C36C}">
      <dsp:nvSpPr>
        <dsp:cNvPr id="0" name=""/>
        <dsp:cNvSpPr/>
      </dsp:nvSpPr>
      <dsp:spPr>
        <a:xfrm>
          <a:off x="6019220" y="414878"/>
          <a:ext cx="1427522" cy="8268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DDDB4-84C8-4155-A800-2CEF14CF594B}">
      <dsp:nvSpPr>
        <dsp:cNvPr id="0" name=""/>
        <dsp:cNvSpPr/>
      </dsp:nvSpPr>
      <dsp:spPr>
        <a:xfrm>
          <a:off x="6264695" y="648079"/>
          <a:ext cx="1427522" cy="8268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Volumes affectés aux milieux locaux</a:t>
          </a:r>
        </a:p>
      </dsp:txBody>
      <dsp:txXfrm>
        <a:off x="6288912" y="672296"/>
        <a:ext cx="1379088" cy="778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D05C1-EFB4-4A6E-8ECC-BFAC41BFCFD3}">
      <dsp:nvSpPr>
        <dsp:cNvPr id="0" name=""/>
        <dsp:cNvSpPr/>
      </dsp:nvSpPr>
      <dsp:spPr>
        <a:xfrm>
          <a:off x="3698987" y="1058473"/>
          <a:ext cx="1017375" cy="484178"/>
        </a:xfrm>
        <a:custGeom>
          <a:avLst/>
          <a:gdLst/>
          <a:ahLst/>
          <a:cxnLst/>
          <a:rect l="0" t="0" r="0" b="0"/>
          <a:pathLst>
            <a:path>
              <a:moveTo>
                <a:pt x="0" y="0"/>
              </a:moveTo>
              <a:lnTo>
                <a:pt x="0" y="329953"/>
              </a:lnTo>
              <a:lnTo>
                <a:pt x="1017375" y="329953"/>
              </a:lnTo>
              <a:lnTo>
                <a:pt x="1017375" y="484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BE317C-77F3-45CD-9375-4CC196FE415D}">
      <dsp:nvSpPr>
        <dsp:cNvPr id="0" name=""/>
        <dsp:cNvSpPr/>
      </dsp:nvSpPr>
      <dsp:spPr>
        <a:xfrm>
          <a:off x="2681611" y="2599797"/>
          <a:ext cx="1017375" cy="484178"/>
        </a:xfrm>
        <a:custGeom>
          <a:avLst/>
          <a:gdLst/>
          <a:ahLst/>
          <a:cxnLst/>
          <a:rect l="0" t="0" r="0" b="0"/>
          <a:pathLst>
            <a:path>
              <a:moveTo>
                <a:pt x="0" y="0"/>
              </a:moveTo>
              <a:lnTo>
                <a:pt x="0" y="329953"/>
              </a:lnTo>
              <a:lnTo>
                <a:pt x="1017375" y="329953"/>
              </a:lnTo>
              <a:lnTo>
                <a:pt x="1017375" y="484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59942-ABFB-4429-A3C8-5156C9FFB2D1}">
      <dsp:nvSpPr>
        <dsp:cNvPr id="0" name=""/>
        <dsp:cNvSpPr/>
      </dsp:nvSpPr>
      <dsp:spPr>
        <a:xfrm>
          <a:off x="1664235" y="2599797"/>
          <a:ext cx="1017375" cy="484178"/>
        </a:xfrm>
        <a:custGeom>
          <a:avLst/>
          <a:gdLst/>
          <a:ahLst/>
          <a:cxnLst/>
          <a:rect l="0" t="0" r="0" b="0"/>
          <a:pathLst>
            <a:path>
              <a:moveTo>
                <a:pt x="1017375" y="0"/>
              </a:moveTo>
              <a:lnTo>
                <a:pt x="1017375" y="329953"/>
              </a:lnTo>
              <a:lnTo>
                <a:pt x="0" y="329953"/>
              </a:lnTo>
              <a:lnTo>
                <a:pt x="0" y="4841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6882A-D6A2-4FCC-9B51-EBD57F439263}">
      <dsp:nvSpPr>
        <dsp:cNvPr id="0" name=""/>
        <dsp:cNvSpPr/>
      </dsp:nvSpPr>
      <dsp:spPr>
        <a:xfrm>
          <a:off x="2681611" y="1058473"/>
          <a:ext cx="1017375" cy="484178"/>
        </a:xfrm>
        <a:custGeom>
          <a:avLst/>
          <a:gdLst/>
          <a:ahLst/>
          <a:cxnLst/>
          <a:rect l="0" t="0" r="0" b="0"/>
          <a:pathLst>
            <a:path>
              <a:moveTo>
                <a:pt x="1017375" y="0"/>
              </a:moveTo>
              <a:lnTo>
                <a:pt x="1017375" y="329953"/>
              </a:lnTo>
              <a:lnTo>
                <a:pt x="0" y="329953"/>
              </a:lnTo>
              <a:lnTo>
                <a:pt x="0" y="4841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A48DF-9D50-43FA-9DD6-7665CC7A2F8D}">
      <dsp:nvSpPr>
        <dsp:cNvPr id="0" name=""/>
        <dsp:cNvSpPr/>
      </dsp:nvSpPr>
      <dsp:spPr>
        <a:xfrm>
          <a:off x="2866588" y="1327"/>
          <a:ext cx="1664796" cy="1057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E1507-5835-4573-99D5-DBB28F124C84}">
      <dsp:nvSpPr>
        <dsp:cNvPr id="0" name=""/>
        <dsp:cNvSpPr/>
      </dsp:nvSpPr>
      <dsp:spPr>
        <a:xfrm>
          <a:off x="3051566" y="177056"/>
          <a:ext cx="1664796" cy="1057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Volume total économisés dans le cadre des contrats de canaux</a:t>
          </a:r>
        </a:p>
      </dsp:txBody>
      <dsp:txXfrm>
        <a:off x="3082529" y="208019"/>
        <a:ext cx="1602870" cy="995219"/>
      </dsp:txXfrm>
    </dsp:sp>
    <dsp:sp modelId="{0CF2D911-B6F6-4AA4-8E85-FBE865AF2D48}">
      <dsp:nvSpPr>
        <dsp:cNvPr id="0" name=""/>
        <dsp:cNvSpPr/>
      </dsp:nvSpPr>
      <dsp:spPr>
        <a:xfrm>
          <a:off x="1849213" y="1542651"/>
          <a:ext cx="1664796" cy="1057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F877F-615D-498E-8906-CADD3D35471B}">
      <dsp:nvSpPr>
        <dsp:cNvPr id="0" name=""/>
        <dsp:cNvSpPr/>
      </dsp:nvSpPr>
      <dsp:spPr>
        <a:xfrm>
          <a:off x="2034190" y="1718380"/>
          <a:ext cx="1664796" cy="1057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Part</a:t>
          </a:r>
        </a:p>
        <a:p>
          <a:pPr marL="0" lvl="0" indent="0" algn="ctr" defTabSz="666750">
            <a:lnSpc>
              <a:spcPct val="90000"/>
            </a:lnSpc>
            <a:spcBef>
              <a:spcPct val="0"/>
            </a:spcBef>
            <a:spcAft>
              <a:spcPct val="35000"/>
            </a:spcAft>
            <a:buNone/>
          </a:pPr>
          <a:r>
            <a:rPr lang="fr-FR" sz="1500" kern="1200" dirty="0"/>
            <a:t>Agence de l’Eau</a:t>
          </a:r>
        </a:p>
      </dsp:txBody>
      <dsp:txXfrm>
        <a:off x="2065153" y="1749343"/>
        <a:ext cx="1602870" cy="995219"/>
      </dsp:txXfrm>
    </dsp:sp>
    <dsp:sp modelId="{94D4BFA6-4E0E-4071-84A0-CBC4B91CFC8B}">
      <dsp:nvSpPr>
        <dsp:cNvPr id="0" name=""/>
        <dsp:cNvSpPr/>
      </dsp:nvSpPr>
      <dsp:spPr>
        <a:xfrm>
          <a:off x="831837" y="3083976"/>
          <a:ext cx="1664796" cy="1057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F454E-7063-4458-A0A3-35DFB106180E}">
      <dsp:nvSpPr>
        <dsp:cNvPr id="0" name=""/>
        <dsp:cNvSpPr/>
      </dsp:nvSpPr>
      <dsp:spPr>
        <a:xfrm>
          <a:off x="1016814" y="3259704"/>
          <a:ext cx="1664796" cy="1057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Volumes affectés aux milieux locaux</a:t>
          </a:r>
        </a:p>
      </dsp:txBody>
      <dsp:txXfrm>
        <a:off x="1047777" y="3290667"/>
        <a:ext cx="1602870" cy="995219"/>
      </dsp:txXfrm>
    </dsp:sp>
    <dsp:sp modelId="{9E58A00C-8A5F-4823-A5D1-36A69E337987}">
      <dsp:nvSpPr>
        <dsp:cNvPr id="0" name=""/>
        <dsp:cNvSpPr/>
      </dsp:nvSpPr>
      <dsp:spPr>
        <a:xfrm>
          <a:off x="2866588" y="3083976"/>
          <a:ext cx="1664796" cy="1057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073D-184A-4E8C-AA84-A2AD1C33DB87}">
      <dsp:nvSpPr>
        <dsp:cNvPr id="0" name=""/>
        <dsp:cNvSpPr/>
      </dsp:nvSpPr>
      <dsp:spPr>
        <a:xfrm>
          <a:off x="3051566" y="3259704"/>
          <a:ext cx="1664796" cy="1057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Volumes intégrés dans le CEV*</a:t>
          </a:r>
        </a:p>
      </dsp:txBody>
      <dsp:txXfrm>
        <a:off x="3082529" y="3290667"/>
        <a:ext cx="1602870" cy="995219"/>
      </dsp:txXfrm>
    </dsp:sp>
    <dsp:sp modelId="{A36BB900-7EA6-4072-8097-2540AEF11070}">
      <dsp:nvSpPr>
        <dsp:cNvPr id="0" name=""/>
        <dsp:cNvSpPr/>
      </dsp:nvSpPr>
      <dsp:spPr>
        <a:xfrm>
          <a:off x="3883964" y="1542651"/>
          <a:ext cx="1664796" cy="1057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D25C1-5F5E-45D0-A1EB-8C5513615967}">
      <dsp:nvSpPr>
        <dsp:cNvPr id="0" name=""/>
        <dsp:cNvSpPr/>
      </dsp:nvSpPr>
      <dsp:spPr>
        <a:xfrm>
          <a:off x="4068941" y="1718380"/>
          <a:ext cx="1664796" cy="10571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Part</a:t>
          </a:r>
        </a:p>
        <a:p>
          <a:pPr marL="0" lvl="0" indent="0" algn="ctr" defTabSz="666750">
            <a:lnSpc>
              <a:spcPct val="90000"/>
            </a:lnSpc>
            <a:spcBef>
              <a:spcPct val="0"/>
            </a:spcBef>
            <a:spcAft>
              <a:spcPct val="35000"/>
            </a:spcAft>
            <a:buNone/>
          </a:pPr>
          <a:r>
            <a:rPr lang="fr-FR" sz="1500" kern="1200" dirty="0"/>
            <a:t>Canaux</a:t>
          </a:r>
        </a:p>
      </dsp:txBody>
      <dsp:txXfrm>
        <a:off x="4099904" y="1749343"/>
        <a:ext cx="1602870" cy="995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0355946-2983-4790-985E-4EE6876F924B}" type="datetimeFigureOut">
              <a:rPr lang="fr-FR" smtClean="0"/>
              <a:pPr/>
              <a:t>22/07/2019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29866E6-D803-4C94-B166-57F98B4DFBCF}" type="slidenum">
              <a:rPr lang="fr-FR" smtClean="0"/>
              <a:pPr/>
              <a:t>‹N°›</a:t>
            </a:fld>
            <a:endParaRPr lang="fr-FR"/>
          </a:p>
        </p:txBody>
      </p:sp>
    </p:spTree>
    <p:extLst>
      <p:ext uri="{BB962C8B-B14F-4D97-AF65-F5344CB8AC3E}">
        <p14:creationId xmlns:p14="http://schemas.microsoft.com/office/powerpoint/2010/main" val="22402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body"/>
          </p:nvPr>
        </p:nvSpPr>
        <p:spPr>
          <a:xfrm>
            <a:off x="679680" y="4716000"/>
            <a:ext cx="5437440" cy="4466880"/>
          </a:xfrm>
          <a:prstGeom prst="rect">
            <a:avLst/>
          </a:prstGeom>
        </p:spPr>
        <p:txBody>
          <a:bodyPr lIns="0" tIns="0" rIns="0" bIns="0"/>
          <a:lstStyle/>
          <a:p>
            <a:pPr>
              <a:lnSpc>
                <a:spcPct val="100000"/>
              </a:lnSpc>
            </a:pPr>
            <a:endParaRPr/>
          </a:p>
          <a:p>
            <a:pPr>
              <a:lnSpc>
                <a:spcPct val="100000"/>
              </a:lnSpc>
            </a:pPr>
            <a:r>
              <a:rPr lang="fr-FR" sz="1400">
                <a:solidFill>
                  <a:srgbClr val="000000"/>
                </a:solidFill>
                <a:latin typeface="Arial"/>
              </a:rPr>
              <a:t>C’est dans cet esprit que les trois partenaires ont souhaiter trouver une solution mais aussi innover pour répondre aux besoins des milieux aquatiques </a:t>
            </a:r>
            <a:endParaRPr/>
          </a:p>
        </p:txBody>
      </p:sp>
      <p:sp>
        <p:nvSpPr>
          <p:cNvPr id="273" name="CustomShape 2"/>
          <p:cNvSpPr/>
          <p:nvPr/>
        </p:nvSpPr>
        <p:spPr>
          <a:xfrm>
            <a:off x="3850560" y="9430200"/>
            <a:ext cx="2944800" cy="495720"/>
          </a:xfrm>
          <a:prstGeom prst="rect">
            <a:avLst/>
          </a:prstGeom>
          <a:noFill/>
          <a:ln>
            <a:noFill/>
          </a:ln>
        </p:spPr>
        <p:txBody>
          <a:bodyPr lIns="90000" tIns="45000" rIns="90000" bIns="45000" anchor="b"/>
          <a:lstStyle/>
          <a:p>
            <a:pPr algn="r">
              <a:lnSpc>
                <a:spcPct val="100000"/>
              </a:lnSpc>
            </a:pPr>
            <a:fld id="{3A180362-97A7-4D42-AD40-ADD11567A861}" type="slidenum">
              <a:rPr lang="fr-FR" sz="1200">
                <a:solidFill>
                  <a:srgbClr val="000000"/>
                </a:solidFill>
                <a:latin typeface="+mn-lt"/>
                <a:ea typeface="+mn-ea"/>
              </a:rPr>
              <a:pPr algn="r">
                <a:lnSpc>
                  <a:spcPct val="100000"/>
                </a:lnSpc>
              </a:p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a:t>15 réunions de construction entre </a:t>
            </a:r>
            <a:r>
              <a:rPr lang="fr-FR" dirty="0"/>
              <a:t>les 3 signataires.</a:t>
            </a:r>
          </a:p>
          <a:p>
            <a:endParaRPr lang="fr-FR" dirty="0"/>
          </a:p>
          <a:p>
            <a:endParaRPr lang="fr-FR" dirty="0"/>
          </a:p>
          <a:p>
            <a:r>
              <a:rPr lang="fr-FR" b="1" dirty="0"/>
              <a:t>6 réunions de présentation de la démarche :</a:t>
            </a:r>
          </a:p>
          <a:p>
            <a:r>
              <a:rPr lang="fr-FR" dirty="0"/>
              <a:t>11 juin 15 : région</a:t>
            </a:r>
          </a:p>
          <a:p>
            <a:r>
              <a:rPr lang="fr-FR" dirty="0"/>
              <a:t>23 juin 15 : CED avec président</a:t>
            </a:r>
          </a:p>
          <a:p>
            <a:r>
              <a:rPr lang="fr-FR" dirty="0"/>
              <a:t>29 juin 15 : Agora</a:t>
            </a:r>
          </a:p>
          <a:p>
            <a:r>
              <a:rPr lang="fr-FR" dirty="0"/>
              <a:t>07 juillet 15 : réunion collective; 60 invités : 25 présents</a:t>
            </a:r>
          </a:p>
          <a:p>
            <a:endParaRPr lang="fr-FR" dirty="0"/>
          </a:p>
          <a:p>
            <a:r>
              <a:rPr lang="fr-FR" dirty="0"/>
              <a:t>Travail de rédaction avec EDF et l’Etat</a:t>
            </a:r>
          </a:p>
          <a:p>
            <a:endParaRPr lang="fr-FR" dirty="0"/>
          </a:p>
          <a:p>
            <a:r>
              <a:rPr lang="fr-FR" dirty="0"/>
              <a:t>4 11 16 : région et EPTB</a:t>
            </a:r>
          </a:p>
          <a:p>
            <a:endParaRPr lang="fr-FR" dirty="0"/>
          </a:p>
          <a:p>
            <a:r>
              <a:rPr lang="fr-FR" dirty="0"/>
              <a:t>01 12 16 : signature</a:t>
            </a:r>
          </a:p>
          <a:p>
            <a:endParaRPr lang="fr-FR" dirty="0"/>
          </a:p>
          <a:p>
            <a:r>
              <a:rPr lang="fr-FR" dirty="0"/>
              <a:t>03 02 17 : réunion avec les canaux et les CA</a:t>
            </a:r>
          </a:p>
          <a:p>
            <a:endParaRPr lang="fr-FR" dirty="0"/>
          </a:p>
          <a:p>
            <a:r>
              <a:rPr lang="fr-FR" dirty="0"/>
              <a:t>Une dizaine d’échanges téléphoniques avec la Crau…..</a:t>
            </a:r>
          </a:p>
          <a:p>
            <a:endParaRPr lang="fr-FR" dirty="0"/>
          </a:p>
        </p:txBody>
      </p:sp>
      <p:sp>
        <p:nvSpPr>
          <p:cNvPr id="4" name="Espace réservé du numéro de diapositive 3"/>
          <p:cNvSpPr>
            <a:spLocks noGrp="1"/>
          </p:cNvSpPr>
          <p:nvPr>
            <p:ph type="sldNum" sz="quarter" idx="10"/>
          </p:nvPr>
        </p:nvSpPr>
        <p:spPr/>
        <p:txBody>
          <a:bodyPr/>
          <a:lstStyle/>
          <a:p>
            <a:fld id="{3CD850D3-3C33-46C2-9059-BE4CF4CC5702}"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r>
              <a:rPr lang="fr-FR" sz="1400" b="1" kern="0" dirty="0">
                <a:solidFill>
                  <a:schemeClr val="tx2"/>
                </a:solidFill>
                <a:latin typeface="Arial" pitchFamily="34" charset="0"/>
                <a:cs typeface="Arial" pitchFamily="34" charset="0"/>
              </a:rPr>
              <a:t>Il y a une an, dans ce même Comité plénier nous avions évoqué le projet de protocole, c’était le 13 11 2015.</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C’est un projet que les trois partenaires travaillent depuis de longues années, nous avions notamment présenté le enjeux et les grands objectifs de cet outil à l’AGORA mais aussi lors d’une réunion spécifique le 7/7/2015 avec les acteurs de la ressource en eau.</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 qui n’était qu’un projet est maintenant opérationnel, et nous le verrons à déjà fonctionné en 2016.</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Les</a:t>
            </a:r>
            <a:r>
              <a:rPr lang="fr-FR" sz="1400" b="1" kern="0" baseline="0" dirty="0">
                <a:solidFill>
                  <a:schemeClr val="tx2"/>
                </a:solidFill>
                <a:latin typeface="Arial" pitchFamily="34" charset="0"/>
                <a:cs typeface="Arial" pitchFamily="34" charset="0"/>
              </a:rPr>
              <a:t> trois partenaires de cette charte et de ce protocole ont souhaité signer ces documents dans un Comité Plénier, comme message que la gouvernance à l’échelle du bassin versant est nécessaire sur la gestion de la ressource en eau</a:t>
            </a:r>
          </a:p>
          <a:p>
            <a:pPr marL="0" lvl="1"/>
            <a:endParaRPr lang="fr-FR" sz="1400" b="1" kern="0" baseline="0" dirty="0">
              <a:solidFill>
                <a:schemeClr val="tx2"/>
              </a:solidFill>
              <a:latin typeface="Arial" pitchFamily="34" charset="0"/>
              <a:cs typeface="Arial" pitchFamily="34" charset="0"/>
            </a:endParaRPr>
          </a:p>
          <a:p>
            <a:pPr marL="0" lvl="1"/>
            <a:r>
              <a:rPr lang="fr-FR" sz="1400" b="1" kern="0" baseline="0" dirty="0">
                <a:solidFill>
                  <a:schemeClr val="tx2"/>
                </a:solidFill>
                <a:latin typeface="Arial" pitchFamily="34" charset="0"/>
                <a:cs typeface="Arial" pitchFamily="34" charset="0"/>
              </a:rPr>
              <a:t>Nous ne ferons pas une lecture détaillée des 18 pages du documents, mais nous proposons que cela soit fait durant la première commission ressource en eau qui sera organisée au premier semestre 2017.</a:t>
            </a:r>
            <a:endParaRPr lang="fr-FR" sz="1400" b="1" kern="0" dirty="0">
              <a:solidFill>
                <a:schemeClr val="tx2"/>
              </a:solidFill>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CD0872BB-F5F3-4CF9-B527-386D25E33E02}" type="slidenum">
              <a:rPr lang="fr-FR" smtClean="0">
                <a:solidFill>
                  <a:prstClr val="black"/>
                </a:solidFill>
              </a:rPr>
              <a:pPr/>
              <a:t>4</a:t>
            </a:fld>
            <a:endParaRPr lang="fr-FR" dirty="0">
              <a:solidFill>
                <a:prstClr val="black"/>
              </a:solidFill>
            </a:endParaRPr>
          </a:p>
        </p:txBody>
      </p:sp>
    </p:spTree>
    <p:extLst>
      <p:ext uri="{BB962C8B-B14F-4D97-AF65-F5344CB8AC3E}">
        <p14:creationId xmlns:p14="http://schemas.microsoft.com/office/powerpoint/2010/main" val="44195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r>
              <a:rPr lang="fr-FR" sz="1400" b="1" kern="0" dirty="0">
                <a:solidFill>
                  <a:schemeClr val="tx2"/>
                </a:solidFill>
                <a:latin typeface="Arial" pitchFamily="34" charset="0"/>
                <a:cs typeface="Arial" pitchFamily="34" charset="0"/>
              </a:rPr>
              <a:t>Il y a une an, dans ce même Comité plénier nous avions évoqué le projet de protocole, c’était le 13 11 2015.</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C’est un projet que les trois partenaires travaillent depuis de longues années, nous avions notamment présenté le enjeux et les grands objectifs de cet outil à l’AGORA mais aussi lors d’une réunion spécifique le 7/7/2015 avec les acteurs de la ressource en eau.</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 qui n’était qu’un projet est maintenant opérationnel, et nous le verrons à déjà fonctionné en 2016.</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Les</a:t>
            </a:r>
            <a:r>
              <a:rPr lang="fr-FR" sz="1400" b="1" kern="0" baseline="0" dirty="0">
                <a:solidFill>
                  <a:schemeClr val="tx2"/>
                </a:solidFill>
                <a:latin typeface="Arial" pitchFamily="34" charset="0"/>
                <a:cs typeface="Arial" pitchFamily="34" charset="0"/>
              </a:rPr>
              <a:t> trois partenaires de cette charte et de ce protocole ont souhaité signer ces documents dans un Comité Plénier, comme message que la gouvernance à l’échelle du bassin versant est nécessaire sur la gestion de la ressource en eau</a:t>
            </a:r>
          </a:p>
          <a:p>
            <a:pPr marL="0" lvl="1"/>
            <a:endParaRPr lang="fr-FR" sz="1400" b="1" kern="0" baseline="0" dirty="0">
              <a:solidFill>
                <a:schemeClr val="tx2"/>
              </a:solidFill>
              <a:latin typeface="Arial" pitchFamily="34" charset="0"/>
              <a:cs typeface="Arial" pitchFamily="34" charset="0"/>
            </a:endParaRPr>
          </a:p>
          <a:p>
            <a:pPr marL="0" lvl="1"/>
            <a:r>
              <a:rPr lang="fr-FR" sz="1400" b="1" kern="0" baseline="0" dirty="0">
                <a:solidFill>
                  <a:schemeClr val="tx2"/>
                </a:solidFill>
                <a:latin typeface="Arial" pitchFamily="34" charset="0"/>
                <a:cs typeface="Arial" pitchFamily="34" charset="0"/>
              </a:rPr>
              <a:t>Nous ne ferons pas une lecture détaillée des 18 pages du documents, mais nous proposons que cela soit fait durant la première commission ressource en eau qui sera organisée au premier semestre 2017.</a:t>
            </a:r>
            <a:endParaRPr lang="fr-FR" sz="1400" b="1" kern="0" dirty="0">
              <a:solidFill>
                <a:schemeClr val="tx2"/>
              </a:solidFill>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CD0872BB-F5F3-4CF9-B527-386D25E33E02}" type="slidenum">
              <a:rPr lang="fr-FR" smtClean="0"/>
              <a:pPr/>
              <a:t>5</a:t>
            </a:fld>
            <a:endParaRPr lang="fr-FR" dirty="0"/>
          </a:p>
        </p:txBody>
      </p:sp>
    </p:spTree>
    <p:extLst>
      <p:ext uri="{BB962C8B-B14F-4D97-AF65-F5344CB8AC3E}">
        <p14:creationId xmlns:p14="http://schemas.microsoft.com/office/powerpoint/2010/main" val="253849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r>
              <a:rPr lang="fr-FR" sz="1400" b="1" kern="0" dirty="0">
                <a:solidFill>
                  <a:schemeClr val="tx2"/>
                </a:solidFill>
                <a:latin typeface="Arial" pitchFamily="34" charset="0"/>
                <a:cs typeface="Arial" pitchFamily="34" charset="0"/>
              </a:rPr>
              <a:t>Il y a une an, dans ce même Comité plénier nous avions évoqué le projet de protocole, c’était le 13 11 2015.</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C’est un projet que les trois partenaires travaillent depuis de longues années, nous avions notamment présenté le enjeux et les grands objectifs de cet outil à l’AGORA mais aussi lors d’une réunion spécifique le 7/7/2015 avec les acteurs de la ressource en eau.</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 qui n’était qu’un projet est maintenant opérationnel, et nous le verrons à déjà fonctionné en 2016.</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Les</a:t>
            </a:r>
            <a:r>
              <a:rPr lang="fr-FR" sz="1400" b="1" kern="0" baseline="0" dirty="0">
                <a:solidFill>
                  <a:schemeClr val="tx2"/>
                </a:solidFill>
                <a:latin typeface="Arial" pitchFamily="34" charset="0"/>
                <a:cs typeface="Arial" pitchFamily="34" charset="0"/>
              </a:rPr>
              <a:t> trois partenaires de cette charte et de ce protocole ont souhaité signer ces documents dans un Comité Plénier, comme message que la gouvernance à l’échelle du bassin versant est nécessaire sur la gestion de la ressource en eau</a:t>
            </a:r>
          </a:p>
          <a:p>
            <a:pPr marL="0" lvl="1"/>
            <a:endParaRPr lang="fr-FR" sz="1400" b="1" kern="0" baseline="0" dirty="0">
              <a:solidFill>
                <a:schemeClr val="tx2"/>
              </a:solidFill>
              <a:latin typeface="Arial" pitchFamily="34" charset="0"/>
              <a:cs typeface="Arial" pitchFamily="34" charset="0"/>
            </a:endParaRPr>
          </a:p>
          <a:p>
            <a:pPr marL="0" lvl="1"/>
            <a:r>
              <a:rPr lang="fr-FR" sz="1400" b="1" kern="0" baseline="0" dirty="0">
                <a:solidFill>
                  <a:schemeClr val="tx2"/>
                </a:solidFill>
                <a:latin typeface="Arial" pitchFamily="34" charset="0"/>
                <a:cs typeface="Arial" pitchFamily="34" charset="0"/>
              </a:rPr>
              <a:t>Nous ne ferons pas une lecture détaillée des 18 pages du documents, mais nous proposons que cela soit fait durant la première commission ressource en eau qui sera organisée au premier semestre 2017.</a:t>
            </a:r>
            <a:endParaRPr lang="fr-FR" sz="1400" b="1" kern="0" dirty="0">
              <a:solidFill>
                <a:schemeClr val="tx2"/>
              </a:solidFill>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CD0872BB-F5F3-4CF9-B527-386D25E33E02}" type="slidenum">
              <a:rPr lang="fr-FR" smtClean="0"/>
              <a:pPr/>
              <a:t>6</a:t>
            </a:fld>
            <a:endParaRPr lang="fr-FR" dirty="0"/>
          </a:p>
        </p:txBody>
      </p:sp>
    </p:spTree>
    <p:extLst>
      <p:ext uri="{BB962C8B-B14F-4D97-AF65-F5344CB8AC3E}">
        <p14:creationId xmlns:p14="http://schemas.microsoft.com/office/powerpoint/2010/main" val="199511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r>
              <a:rPr lang="fr-FR" sz="1400" b="1" kern="0" dirty="0">
                <a:solidFill>
                  <a:schemeClr val="tx2"/>
                </a:solidFill>
                <a:latin typeface="Arial" pitchFamily="34" charset="0"/>
                <a:cs typeface="Arial" pitchFamily="34" charset="0"/>
              </a:rPr>
              <a:t>Il y a une an, dans ce même Comité plénier nous avions évoqué le projet de protocole, c’était le 13 11 2015.</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C’est un projet que les trois partenaires travaillent depuis de longues années, nous avions notamment présenté le enjeux et les grands objectifs de cet outil à l’AGORA mais aussi lors d’une réunion spécifique le 7/7/2015 avec les acteurs de la ressource en eau.</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 qui n’était qu’un projet est maintenant opérationnel, et nous le verrons à déjà fonctionné en 2016.</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Les</a:t>
            </a:r>
            <a:r>
              <a:rPr lang="fr-FR" sz="1400" b="1" kern="0" baseline="0" dirty="0">
                <a:solidFill>
                  <a:schemeClr val="tx2"/>
                </a:solidFill>
                <a:latin typeface="Arial" pitchFamily="34" charset="0"/>
                <a:cs typeface="Arial" pitchFamily="34" charset="0"/>
              </a:rPr>
              <a:t> trois partenaires de cette charte et de ce protocole ont souhaité signer ces documents dans un Comité Plénier, comme message que la gouvernance à l’échelle du bassin versant est nécessaire sur la gestion de la ressource en eau</a:t>
            </a:r>
          </a:p>
          <a:p>
            <a:pPr marL="0" lvl="1"/>
            <a:endParaRPr lang="fr-FR" sz="1400" b="1" kern="0" baseline="0" dirty="0">
              <a:solidFill>
                <a:schemeClr val="tx2"/>
              </a:solidFill>
              <a:latin typeface="Arial" pitchFamily="34" charset="0"/>
              <a:cs typeface="Arial" pitchFamily="34" charset="0"/>
            </a:endParaRPr>
          </a:p>
          <a:p>
            <a:pPr marL="0" lvl="1"/>
            <a:r>
              <a:rPr lang="fr-FR" sz="1400" b="1" kern="0" baseline="0" dirty="0">
                <a:solidFill>
                  <a:schemeClr val="tx2"/>
                </a:solidFill>
                <a:latin typeface="Arial" pitchFamily="34" charset="0"/>
                <a:cs typeface="Arial" pitchFamily="34" charset="0"/>
              </a:rPr>
              <a:t>Nous ne ferons pas une lecture détaillée des 18 pages du documents, mais nous proposons que cela soit fait durant la première commission ressource en eau qui sera organisée au premier semestre 2017.</a:t>
            </a:r>
            <a:endParaRPr lang="fr-FR" sz="1400" b="1" kern="0" dirty="0">
              <a:solidFill>
                <a:schemeClr val="tx2"/>
              </a:solidFill>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CD0872BB-F5F3-4CF9-B527-386D25E33E02}" type="slidenum">
              <a:rPr lang="fr-FR" smtClean="0"/>
              <a:pPr/>
              <a:t>7</a:t>
            </a:fld>
            <a:endParaRPr lang="fr-FR" dirty="0"/>
          </a:p>
        </p:txBody>
      </p:sp>
    </p:spTree>
    <p:extLst>
      <p:ext uri="{BB962C8B-B14F-4D97-AF65-F5344CB8AC3E}">
        <p14:creationId xmlns:p14="http://schemas.microsoft.com/office/powerpoint/2010/main" val="253849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r>
              <a:rPr lang="fr-FR" sz="1400" b="1" kern="0" dirty="0">
                <a:solidFill>
                  <a:schemeClr val="tx2"/>
                </a:solidFill>
                <a:latin typeface="Arial" pitchFamily="34" charset="0"/>
                <a:cs typeface="Arial" pitchFamily="34" charset="0"/>
              </a:rPr>
              <a:t>Il y a une an, dans ce même Comité plénier nous avions évoqué le projet de protocole, c’était le 13 11 2015.</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C’est un projet que les trois partenaires travaillent depuis de longues années, nous avions notamment présenté le enjeux et les grands objectifs de cet outil à l’AGORA mais aussi lors d’une réunion spécifique le 7/7/2015 avec les acteurs de la ressource en eau.</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Ce qui n’était qu’un projet est maintenant opérationnel, et nous le verrons à déjà fonctionné en 2016.</a:t>
            </a:r>
          </a:p>
          <a:p>
            <a:pPr marL="0" lvl="1"/>
            <a:endParaRPr lang="fr-FR" sz="1400" b="1" kern="0" dirty="0">
              <a:solidFill>
                <a:schemeClr val="tx2"/>
              </a:solidFill>
              <a:latin typeface="Arial" pitchFamily="34" charset="0"/>
              <a:cs typeface="Arial" pitchFamily="34" charset="0"/>
            </a:endParaRPr>
          </a:p>
          <a:p>
            <a:pPr marL="0" lvl="1"/>
            <a:r>
              <a:rPr lang="fr-FR" sz="1400" b="1" kern="0" dirty="0">
                <a:solidFill>
                  <a:schemeClr val="tx2"/>
                </a:solidFill>
                <a:latin typeface="Arial" pitchFamily="34" charset="0"/>
                <a:cs typeface="Arial" pitchFamily="34" charset="0"/>
              </a:rPr>
              <a:t>Les</a:t>
            </a:r>
            <a:r>
              <a:rPr lang="fr-FR" sz="1400" b="1" kern="0" baseline="0" dirty="0">
                <a:solidFill>
                  <a:schemeClr val="tx2"/>
                </a:solidFill>
                <a:latin typeface="Arial" pitchFamily="34" charset="0"/>
                <a:cs typeface="Arial" pitchFamily="34" charset="0"/>
              </a:rPr>
              <a:t> trois partenaires de cette charte et de ce protocole ont souhaité signer ces documents dans un Comité Plénier, comme message que la gouvernance à l’échelle du bassin versant est nécessaire sur la gestion de la ressource en eau</a:t>
            </a:r>
          </a:p>
          <a:p>
            <a:pPr marL="0" lvl="1"/>
            <a:endParaRPr lang="fr-FR" sz="1400" b="1" kern="0" baseline="0" dirty="0">
              <a:solidFill>
                <a:schemeClr val="tx2"/>
              </a:solidFill>
              <a:latin typeface="Arial" pitchFamily="34" charset="0"/>
              <a:cs typeface="Arial" pitchFamily="34" charset="0"/>
            </a:endParaRPr>
          </a:p>
          <a:p>
            <a:pPr marL="0" lvl="1"/>
            <a:r>
              <a:rPr lang="fr-FR" sz="1400" b="1" kern="0" baseline="0" dirty="0">
                <a:solidFill>
                  <a:schemeClr val="tx2"/>
                </a:solidFill>
                <a:latin typeface="Arial" pitchFamily="34" charset="0"/>
                <a:cs typeface="Arial" pitchFamily="34" charset="0"/>
              </a:rPr>
              <a:t>Nous ne ferons pas une lecture détaillée des 18 pages du documents, mais nous proposons que cela soit fait durant la première commission ressource en eau qui sera organisée au premier semestre 2017.</a:t>
            </a:r>
            <a:endParaRPr lang="fr-FR" sz="1400" b="1" kern="0" dirty="0">
              <a:solidFill>
                <a:schemeClr val="tx2"/>
              </a:solidFill>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CD0872BB-F5F3-4CF9-B527-386D25E33E02}" type="slidenum">
              <a:rPr lang="fr-FR" smtClean="0"/>
              <a:pPr/>
              <a:t>11</a:t>
            </a:fld>
            <a:endParaRPr lang="fr-FR" dirty="0"/>
          </a:p>
        </p:txBody>
      </p:sp>
    </p:spTree>
    <p:extLst>
      <p:ext uri="{BB962C8B-B14F-4D97-AF65-F5344CB8AC3E}">
        <p14:creationId xmlns:p14="http://schemas.microsoft.com/office/powerpoint/2010/main" val="1792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r>
              <a:rPr lang="fr-FR" sz="1400" b="1" kern="0" dirty="0">
                <a:solidFill>
                  <a:schemeClr val="tx2"/>
                </a:solidFill>
                <a:latin typeface="Arial" pitchFamily="34" charset="0"/>
                <a:cs typeface="Arial" pitchFamily="34" charset="0"/>
              </a:rPr>
              <a:t>Volume milieux locaux 2015-2018 </a:t>
            </a:r>
            <a:r>
              <a:rPr lang="fr-FR" sz="1400" b="1" kern="0" dirty="0">
                <a:solidFill>
                  <a:schemeClr val="tx2"/>
                </a:solidFill>
                <a:latin typeface="Arial" pitchFamily="34" charset="0"/>
                <a:cs typeface="Arial" pitchFamily="34" charset="0"/>
                <a:sym typeface="Wingdings" panose="05000000000000000000" pitchFamily="2" charset="2"/>
              </a:rPr>
              <a:t> </a:t>
            </a:r>
            <a:r>
              <a:rPr lang="fr-FR" sz="1400" b="1" kern="0" baseline="0" dirty="0">
                <a:solidFill>
                  <a:schemeClr val="tx2"/>
                </a:solidFill>
                <a:latin typeface="Arial" pitchFamily="34" charset="0"/>
                <a:cs typeface="Arial" pitchFamily="34" charset="0"/>
                <a:sym typeface="Wingdings" panose="05000000000000000000" pitchFamily="2" charset="2"/>
              </a:rPr>
              <a:t>  6,04 </a:t>
            </a:r>
            <a:r>
              <a:rPr lang="fr-FR" sz="1400" b="1" kern="0" dirty="0">
                <a:solidFill>
                  <a:schemeClr val="tx2"/>
                </a:solidFill>
                <a:latin typeface="Arial" pitchFamily="34" charset="0"/>
                <a:cs typeface="Arial" pitchFamily="34" charset="0"/>
                <a:sym typeface="Wingdings" panose="05000000000000000000" pitchFamily="2" charset="2"/>
              </a:rPr>
              <a:t>Mm3</a:t>
            </a:r>
            <a:r>
              <a:rPr lang="fr-FR" sz="1400" b="1" kern="0" dirty="0">
                <a:solidFill>
                  <a:schemeClr val="tx2"/>
                </a:solidFill>
                <a:latin typeface="Arial" pitchFamily="34" charset="0"/>
                <a:cs typeface="Arial" pitchFamily="34" charset="0"/>
              </a:rPr>
              <a:t>=Auzon par Canal Carpentras (0,881 285*4 années)+20%Largue sur 4 ans</a:t>
            </a:r>
            <a:r>
              <a:rPr lang="fr-FR" sz="1400" b="1" kern="0" baseline="0" dirty="0">
                <a:solidFill>
                  <a:schemeClr val="tx2"/>
                </a:solidFill>
                <a:latin typeface="Arial" pitchFamily="34" charset="0"/>
                <a:cs typeface="Arial" pitchFamily="34" charset="0"/>
              </a:rPr>
              <a:t> (2,51) Mm3 extraction calcul fichier suivi canaux)</a:t>
            </a:r>
          </a:p>
          <a:p>
            <a:pPr marL="0" lvl="1"/>
            <a:r>
              <a:rPr lang="fr-FR" sz="1400" b="1" kern="0" baseline="0" dirty="0">
                <a:solidFill>
                  <a:schemeClr val="tx2"/>
                </a:solidFill>
                <a:latin typeface="Arial" pitchFamily="34" charset="0"/>
                <a:cs typeface="Arial" pitchFamily="34" charset="0"/>
              </a:rPr>
              <a:t>Volumes utilisés dans le CEV 2015-2018 </a:t>
            </a:r>
            <a:r>
              <a:rPr lang="fr-FR" sz="1400" b="1" kern="0" baseline="0" dirty="0">
                <a:solidFill>
                  <a:schemeClr val="tx2"/>
                </a:solidFill>
                <a:latin typeface="Arial" pitchFamily="34" charset="0"/>
                <a:cs typeface="Arial" pitchFamily="34" charset="0"/>
                <a:sym typeface="Wingdings" panose="05000000000000000000" pitchFamily="2" charset="2"/>
              </a:rPr>
              <a:t> 30 Mm3 économies brutes CEV 2015-2018</a:t>
            </a:r>
          </a:p>
          <a:p>
            <a:pPr marL="0" lvl="1"/>
            <a:r>
              <a:rPr lang="fr-FR" sz="1400" b="1" kern="0" baseline="0" dirty="0">
                <a:solidFill>
                  <a:schemeClr val="tx2"/>
                </a:solidFill>
                <a:latin typeface="Arial" pitchFamily="34" charset="0"/>
                <a:cs typeface="Arial" pitchFamily="34" charset="0"/>
                <a:sym typeface="Wingdings" panose="05000000000000000000" pitchFamily="2" charset="2"/>
              </a:rPr>
              <a:t>Part Agence de l’eau  38,08 Mm3=30+20%Largue+4,35 (économies Carpentras sur 2015-2018)</a:t>
            </a:r>
          </a:p>
          <a:p>
            <a:pPr marL="0" lvl="1"/>
            <a:r>
              <a:rPr lang="fr-FR" sz="1400" b="1" kern="0" baseline="0" dirty="0">
                <a:solidFill>
                  <a:schemeClr val="tx2"/>
                </a:solidFill>
                <a:latin typeface="Arial" pitchFamily="34" charset="0"/>
                <a:cs typeface="Arial" pitchFamily="34" charset="0"/>
                <a:sym typeface="Wingdings" panose="05000000000000000000" pitchFamily="2" charset="2"/>
              </a:rPr>
              <a:t>Volumes économisés par les générateurs  72 Mm3 = économies Carpentras 2015-2018(4,35)*2+30*2 ( économies des autres ASA en brut)+2,51*2 M3 (20% économies non comptés de Manosque)</a:t>
            </a:r>
          </a:p>
          <a:p>
            <a:pPr marL="0" lvl="1"/>
            <a:r>
              <a:rPr lang="fr-FR" sz="1400" b="1" kern="0" baseline="0" dirty="0">
                <a:solidFill>
                  <a:schemeClr val="tx2"/>
                </a:solidFill>
                <a:latin typeface="Arial" pitchFamily="34" charset="0"/>
                <a:cs typeface="Arial" pitchFamily="34" charset="0"/>
                <a:sym typeface="Wingdings" panose="05000000000000000000" pitchFamily="2" charset="2"/>
              </a:rPr>
              <a:t>Volumes non affectés a des milieux locaux  0,118285*4=0,47 (reste de l’économie de Carpentras non affecté en local)</a:t>
            </a:r>
          </a:p>
          <a:p>
            <a:pPr marL="0" lvl="1"/>
            <a:endParaRPr lang="fr-FR" sz="1400" b="1" kern="0" baseline="0" dirty="0">
              <a:solidFill>
                <a:schemeClr val="tx2"/>
              </a:solidFill>
              <a:latin typeface="Arial" pitchFamily="34" charset="0"/>
              <a:cs typeface="Arial" pitchFamily="34" charset="0"/>
              <a:sym typeface="Wingdings" panose="05000000000000000000" pitchFamily="2" charset="2"/>
            </a:endParaRPr>
          </a:p>
          <a:p>
            <a:pPr marL="0" lvl="1"/>
            <a:r>
              <a:rPr lang="fr-FR" sz="1400" b="1" kern="0" baseline="0" dirty="0">
                <a:solidFill>
                  <a:schemeClr val="tx2"/>
                </a:solidFill>
                <a:latin typeface="Arial" pitchFamily="34" charset="0"/>
                <a:cs typeface="Arial" pitchFamily="34" charset="0"/>
                <a:sym typeface="Wingdings" panose="05000000000000000000" pitchFamily="2" charset="2"/>
              </a:rPr>
              <a:t>Volumes affectés au milieux locaux hors contrat de canaux  1,1Mm3 (Oraison </a:t>
            </a:r>
            <a:r>
              <a:rPr lang="fr-FR" sz="1400" b="1" kern="0" baseline="0" dirty="0" err="1">
                <a:solidFill>
                  <a:schemeClr val="tx2"/>
                </a:solidFill>
                <a:latin typeface="Arial" pitchFamily="34" charset="0"/>
                <a:cs typeface="Arial" pitchFamily="34" charset="0"/>
                <a:sym typeface="Wingdings" panose="05000000000000000000" pitchFamily="2" charset="2"/>
              </a:rPr>
              <a:t>Rypiscylve</a:t>
            </a:r>
            <a:r>
              <a:rPr lang="fr-FR" sz="1400" b="1" kern="0" baseline="0" dirty="0">
                <a:solidFill>
                  <a:schemeClr val="tx2"/>
                </a:solidFill>
                <a:latin typeface="Arial" pitchFamily="34" charset="0"/>
                <a:cs typeface="Arial" pitchFamily="34" charset="0"/>
                <a:sym typeface="Wingdings" panose="05000000000000000000" pitchFamily="2" charset="2"/>
              </a:rPr>
              <a:t>)</a:t>
            </a:r>
          </a:p>
          <a:p>
            <a:pPr marL="0" lvl="1"/>
            <a:endParaRPr lang="fr-FR" sz="1400" b="1" kern="0" baseline="0" dirty="0">
              <a:solidFill>
                <a:schemeClr val="tx2"/>
              </a:solidFill>
              <a:latin typeface="Arial" pitchFamily="34" charset="0"/>
              <a:cs typeface="Arial" pitchFamily="34" charset="0"/>
              <a:sym typeface="Wingdings" panose="05000000000000000000" pitchFamily="2" charset="2"/>
            </a:endParaRPr>
          </a:p>
          <a:p>
            <a:pPr marL="0" lvl="1"/>
            <a:r>
              <a:rPr lang="fr-FR" sz="1400" b="1" kern="0" baseline="0" dirty="0">
                <a:solidFill>
                  <a:schemeClr val="tx2"/>
                </a:solidFill>
                <a:latin typeface="Arial" pitchFamily="34" charset="0"/>
                <a:cs typeface="Arial" pitchFamily="34" charset="0"/>
                <a:sym typeface="Wingdings" panose="05000000000000000000" pitchFamily="2" charset="2"/>
              </a:rPr>
              <a:t>Compte tenu des légers écarts avec les chiffres significatifs des différents calculs via EXCEL, il a été choisi d’arrondir certaines valeurs à quelques dixièmes près (max arrondi à 0,4 près). Plus facile à lire.</a:t>
            </a:r>
          </a:p>
        </p:txBody>
      </p:sp>
      <p:sp>
        <p:nvSpPr>
          <p:cNvPr id="4" name="Espace réservé du numéro de diapositive 3"/>
          <p:cNvSpPr>
            <a:spLocks noGrp="1"/>
          </p:cNvSpPr>
          <p:nvPr>
            <p:ph type="sldNum" sz="quarter" idx="10"/>
          </p:nvPr>
        </p:nvSpPr>
        <p:spPr/>
        <p:txBody>
          <a:bodyPr/>
          <a:lstStyle/>
          <a:p>
            <a:fld id="{CD0872BB-F5F3-4CF9-B527-386D25E33E02}" type="slidenum">
              <a:rPr lang="fr-FR" smtClean="0">
                <a:solidFill>
                  <a:prstClr val="black"/>
                </a:solidFill>
              </a:rPr>
              <a:pPr/>
              <a:t>12</a:t>
            </a:fld>
            <a:endParaRPr lang="fr-FR" dirty="0">
              <a:solidFill>
                <a:prstClr val="black"/>
              </a:solidFill>
            </a:endParaRPr>
          </a:p>
        </p:txBody>
      </p:sp>
    </p:spTree>
    <p:extLst>
      <p:ext uri="{BB962C8B-B14F-4D97-AF65-F5344CB8AC3E}">
        <p14:creationId xmlns:p14="http://schemas.microsoft.com/office/powerpoint/2010/main" val="166955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7744" y="2130425"/>
            <a:ext cx="6190456" cy="1470025"/>
          </a:xfrm>
        </p:spPr>
        <p:txBody>
          <a:bodyPr/>
          <a:lstStyle/>
          <a:p>
            <a:r>
              <a:rPr lang="fr-FR"/>
              <a:t>Modifiez le style du titre</a:t>
            </a:r>
          </a:p>
        </p:txBody>
      </p:sp>
      <p:sp>
        <p:nvSpPr>
          <p:cNvPr id="3" name="Sous-titre 2"/>
          <p:cNvSpPr>
            <a:spLocks noGrp="1"/>
          </p:cNvSpPr>
          <p:nvPr>
            <p:ph type="subTitle" idx="1"/>
          </p:nvPr>
        </p:nvSpPr>
        <p:spPr>
          <a:xfrm>
            <a:off x="2662971" y="3886200"/>
            <a:ext cx="550465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815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225500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3173244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5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259912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45642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293559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328278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321895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70293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89971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CD27F1E-CEF2-461B-9191-2BFEA65C308F}" type="datetimeFigureOut">
              <a:rPr lang="fr-FR" smtClean="0"/>
              <a:pPr/>
              <a:t>22/07/2019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7CA26FA-F45F-45B7-B6D7-BDF4ED025C60}" type="slidenum">
              <a:rPr lang="fr-FR" smtClean="0"/>
              <a:pPr/>
              <a:t>‹N°›</a:t>
            </a:fld>
            <a:endParaRPr lang="fr-FR"/>
          </a:p>
        </p:txBody>
      </p:sp>
    </p:spTree>
    <p:extLst>
      <p:ext uri="{BB962C8B-B14F-4D97-AF65-F5344CB8AC3E}">
        <p14:creationId xmlns:p14="http://schemas.microsoft.com/office/powerpoint/2010/main" val="388440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27F1E-CEF2-461B-9191-2BFEA65C308F}" type="datetimeFigureOut">
              <a:rPr lang="fr-FR" smtClean="0"/>
              <a:pPr/>
              <a:t>22/07/2019</a:t>
            </a:fld>
            <a:endParaRPr lang="fr-FR"/>
          </a:p>
        </p:txBody>
      </p:sp>
      <p:sp>
        <p:nvSpPr>
          <p:cNvPr id="6" name="Espace réservé du numéro de diapositive 5"/>
          <p:cNvSpPr>
            <a:spLocks noGrp="1"/>
          </p:cNvSpPr>
          <p:nvPr>
            <p:ph type="sldNum" sz="quarter" idx="4"/>
          </p:nvPr>
        </p:nvSpPr>
        <p:spPr>
          <a:xfrm>
            <a:off x="3635896"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A26FA-F45F-45B7-B6D7-BDF4ED025C60}" type="slidenum">
              <a:rPr lang="fr-FR" smtClean="0"/>
              <a:pPr/>
              <a:t>‹N°›</a:t>
            </a:fld>
            <a:endParaRPr lang="fr-FR"/>
          </a:p>
        </p:txBody>
      </p:sp>
    </p:spTree>
    <p:extLst>
      <p:ext uri="{BB962C8B-B14F-4D97-AF65-F5344CB8AC3E}">
        <p14:creationId xmlns:p14="http://schemas.microsoft.com/office/powerpoint/2010/main" val="5996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jpe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3.jpe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afis.fr/Images1/Membres/logo%20ED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805264"/>
            <a:ext cx="2218584" cy="8805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527" y="5445224"/>
            <a:ext cx="1061482" cy="134969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ADE4\user-ade4\DELCOM\Chartes graphiques Agence\CHARTE GRAPHIQUE SAUVONS L_EAU\éléments pour faire le PPT\LOGO+BLOC-MARQUE-2 LIGNES-2 BLE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5808238"/>
            <a:ext cx="2628677" cy="778772"/>
          </a:xfrm>
          <a:prstGeom prst="rect">
            <a:avLst/>
          </a:prstGeom>
          <a:noFill/>
          <a:extLst>
            <a:ext uri="{909E8E84-426E-40DD-AFC4-6F175D3DCCD1}">
              <a14:hiddenFill xmlns:a14="http://schemas.microsoft.com/office/drawing/2010/main">
                <a:solidFill>
                  <a:srgbClr val="FFFFFF"/>
                </a:solidFill>
              </a14:hiddenFill>
            </a:ext>
          </a:extLst>
        </p:spPr>
      </p:pic>
      <p:sp>
        <p:nvSpPr>
          <p:cNvPr id="5" name="Sous-titre 2"/>
          <p:cNvSpPr txBox="1">
            <a:spLocks/>
          </p:cNvSpPr>
          <p:nvPr/>
        </p:nvSpPr>
        <p:spPr>
          <a:xfrm>
            <a:off x="0" y="404664"/>
            <a:ext cx="9144000" cy="3816424"/>
          </a:xfrm>
          <a:prstGeom prst="rect">
            <a:avLst/>
          </a:prstGeom>
          <a:noFill/>
          <a:ln>
            <a:noFill/>
          </a:ln>
          <a:effectLst>
            <a:outerShdw dist="12700" dir="5400000" algn="ctr">
              <a:srgbClr val="000000"/>
            </a:outerShdw>
          </a:effec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5800" b="1" dirty="0">
                <a:solidFill>
                  <a:srgbClr val="0070C0"/>
                </a:solidFill>
                <a:latin typeface="Arial" pitchFamily="34" charset="0"/>
                <a:cs typeface="Arial" pitchFamily="34" charset="0"/>
              </a:rPr>
              <a:t>Protocole de transfert des économies d’eau Durance</a:t>
            </a:r>
          </a:p>
          <a:p>
            <a:pPr marL="0" indent="0" algn="ctr">
              <a:buNone/>
            </a:pPr>
            <a:r>
              <a:rPr lang="fr-FR" sz="3000" dirty="0">
                <a:solidFill>
                  <a:srgbClr val="0070C0"/>
                </a:solidFill>
                <a:latin typeface="Arial" pitchFamily="34" charset="0"/>
                <a:cs typeface="Arial" pitchFamily="34" charset="0"/>
              </a:rPr>
              <a:t>Bilan- Prospective - Rôle de la commission</a:t>
            </a:r>
          </a:p>
          <a:p>
            <a:pPr algn="ctr"/>
            <a:endParaRPr lang="fr-FR" b="1" dirty="0">
              <a:solidFill>
                <a:schemeClr val="tx2"/>
              </a:solidFill>
            </a:endParaRPr>
          </a:p>
        </p:txBody>
      </p:sp>
    </p:spTree>
    <p:extLst>
      <p:ext uri="{BB962C8B-B14F-4D97-AF65-F5344CB8AC3E}">
        <p14:creationId xmlns:p14="http://schemas.microsoft.com/office/powerpoint/2010/main" val="29359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QGIS 2.14.3-Essen - PGRE_durance_details"/>
          <p:cNvPicPr>
            <a:picLocks noGrp="1" noChangeAspect="1"/>
          </p:cNvPicPr>
          <p:nvPr>
            <p:ph idx="1"/>
          </p:nvPr>
        </p:nvPicPr>
        <p:blipFill rotWithShape="1">
          <a:blip r:embed="rId2">
            <a:extLst>
              <a:ext uri="{28A0092B-C50C-407E-A947-70E740481C1C}">
                <a14:useLocalDpi xmlns:a14="http://schemas.microsoft.com/office/drawing/2010/main" val="0"/>
              </a:ext>
            </a:extLst>
          </a:blip>
          <a:srcRect l="46661" t="19061" r="19247" b="5870"/>
          <a:stretch/>
        </p:blipFill>
        <p:spPr>
          <a:xfrm>
            <a:off x="1907704" y="1268760"/>
            <a:ext cx="4295684" cy="5430103"/>
          </a:xfrm>
        </p:spPr>
      </p:pic>
      <p:sp>
        <p:nvSpPr>
          <p:cNvPr id="6" name="Ellipse 5"/>
          <p:cNvSpPr/>
          <p:nvPr/>
        </p:nvSpPr>
        <p:spPr>
          <a:xfrm>
            <a:off x="4283968" y="422108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791142" y="4080908"/>
            <a:ext cx="1656184" cy="646331"/>
          </a:xfrm>
          <a:prstGeom prst="rect">
            <a:avLst/>
          </a:prstGeom>
          <a:solidFill>
            <a:srgbClr val="FFFF00"/>
          </a:solidFill>
        </p:spPr>
        <p:txBody>
          <a:bodyPr wrap="square" rtlCol="0">
            <a:spAutoFit/>
          </a:bodyPr>
          <a:lstStyle/>
          <a:p>
            <a:r>
              <a:rPr lang="fr-FR" sz="1200" dirty="0">
                <a:solidFill>
                  <a:schemeClr val="accent3">
                    <a:lumMod val="50000"/>
                  </a:schemeClr>
                </a:solidFill>
              </a:rPr>
              <a:t>Pompe de </a:t>
            </a:r>
            <a:r>
              <a:rPr lang="fr-FR" sz="1200" dirty="0" err="1">
                <a:solidFill>
                  <a:schemeClr val="accent3">
                    <a:lumMod val="50000"/>
                  </a:schemeClr>
                </a:solidFill>
              </a:rPr>
              <a:t>Lazer</a:t>
            </a:r>
            <a:r>
              <a:rPr lang="fr-FR" sz="1200" dirty="0">
                <a:solidFill>
                  <a:schemeClr val="accent3">
                    <a:lumMod val="50000"/>
                  </a:schemeClr>
                </a:solidFill>
              </a:rPr>
              <a:t> substitution  Durance</a:t>
            </a:r>
          </a:p>
          <a:p>
            <a:r>
              <a:rPr lang="fr-FR" sz="1200" dirty="0">
                <a:solidFill>
                  <a:schemeClr val="accent3">
                    <a:lumMod val="50000"/>
                  </a:schemeClr>
                </a:solidFill>
              </a:rPr>
              <a:t>500 000m3</a:t>
            </a:r>
          </a:p>
        </p:txBody>
      </p:sp>
      <p:sp>
        <p:nvSpPr>
          <p:cNvPr id="9" name="Flèche vers le haut 8"/>
          <p:cNvSpPr/>
          <p:nvPr/>
        </p:nvSpPr>
        <p:spPr>
          <a:xfrm>
            <a:off x="6344936" y="4727239"/>
            <a:ext cx="102390" cy="119242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ylindre 9"/>
          <p:cNvSpPr/>
          <p:nvPr/>
        </p:nvSpPr>
        <p:spPr>
          <a:xfrm>
            <a:off x="5940152" y="5913282"/>
            <a:ext cx="1948163" cy="713663"/>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Compte Epargne Volume</a:t>
            </a:r>
          </a:p>
        </p:txBody>
      </p:sp>
      <p:sp>
        <p:nvSpPr>
          <p:cNvPr id="11" name="Titre 1"/>
          <p:cNvSpPr txBox="1">
            <a:spLocks/>
          </p:cNvSpPr>
          <p:nvPr/>
        </p:nvSpPr>
        <p:spPr>
          <a:xfrm>
            <a:off x="0" y="6920"/>
            <a:ext cx="9144000" cy="791692"/>
          </a:xfrm>
          <a:prstGeom prst="rect">
            <a:avLst/>
          </a:prstGeom>
          <a:solidFill>
            <a:schemeClr val="accent1"/>
          </a:solidFill>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fr-FR" sz="3300" b="1" dirty="0">
                <a:solidFill>
                  <a:srgbClr val="002060"/>
                </a:solidFill>
                <a:latin typeface="Arial" pitchFamily="34" charset="0"/>
                <a:cs typeface="Arial" pitchFamily="34" charset="0"/>
              </a:rPr>
              <a:t>Affectations des économies : soulager les bassins déficitaires affluents</a:t>
            </a:r>
          </a:p>
          <a:p>
            <a:pPr algn="l">
              <a:lnSpc>
                <a:spcPct val="120000"/>
              </a:lnSpc>
            </a:pPr>
            <a:r>
              <a:rPr lang="fr-FR" sz="3300" b="1" dirty="0">
                <a:solidFill>
                  <a:srgbClr val="002060"/>
                </a:solidFill>
                <a:latin typeface="Arial" pitchFamily="34" charset="0"/>
                <a:cs typeface="Arial" pitchFamily="34" charset="0"/>
              </a:rPr>
              <a:t>Exemple d’une substitution sur le Buech</a:t>
            </a:r>
            <a:br>
              <a:rPr lang="fr-FR" sz="2000" b="1" dirty="0">
                <a:solidFill>
                  <a:srgbClr val="002060"/>
                </a:solidFill>
                <a:latin typeface="Arial" pitchFamily="34" charset="0"/>
                <a:cs typeface="Arial" pitchFamily="34" charset="0"/>
              </a:rPr>
            </a:br>
            <a:endParaRPr lang="fr-FR" sz="2000" b="1" dirty="0">
              <a:solidFill>
                <a:srgbClr val="002060"/>
              </a:solidFill>
              <a:latin typeface="Arial" pitchFamily="34" charset="0"/>
              <a:cs typeface="Arial" pitchFamily="34" charset="0"/>
            </a:endParaRPr>
          </a:p>
        </p:txBody>
      </p:sp>
      <p:sp>
        <p:nvSpPr>
          <p:cNvPr id="13" name="Titre 1"/>
          <p:cNvSpPr txBox="1">
            <a:spLocks/>
          </p:cNvSpPr>
          <p:nvPr/>
        </p:nvSpPr>
        <p:spPr>
          <a:xfrm>
            <a:off x="6660232" y="1277144"/>
            <a:ext cx="1954560" cy="1143000"/>
          </a:xfrm>
          <a:prstGeom prst="rect">
            <a:avLst/>
          </a:prstGeom>
          <a:ln w="31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t>Le projet :</a:t>
            </a:r>
          </a:p>
          <a:p>
            <a:r>
              <a:rPr lang="fr-FR" sz="2000" dirty="0"/>
              <a:t>Substitution de la ressource de secours de 4 ASA</a:t>
            </a:r>
          </a:p>
        </p:txBody>
      </p:sp>
      <p:sp>
        <p:nvSpPr>
          <p:cNvPr id="2" name="Titre 1"/>
          <p:cNvSpPr>
            <a:spLocks noGrp="1"/>
          </p:cNvSpPr>
          <p:nvPr>
            <p:ph type="title"/>
          </p:nvPr>
        </p:nvSpPr>
        <p:spPr>
          <a:xfrm>
            <a:off x="0" y="1277144"/>
            <a:ext cx="1954560" cy="1143000"/>
          </a:xfrm>
          <a:ln w="3175">
            <a:solidFill>
              <a:schemeClr val="tx1"/>
            </a:solidFill>
          </a:ln>
        </p:spPr>
        <p:txBody>
          <a:bodyPr>
            <a:noAutofit/>
          </a:bodyPr>
          <a:lstStyle/>
          <a:p>
            <a:r>
              <a:rPr lang="fr-FR" sz="2000" b="1" dirty="0"/>
              <a:t>Le Buech: </a:t>
            </a:r>
            <a:r>
              <a:rPr lang="fr-FR" sz="2000" dirty="0"/>
              <a:t>objectif de réduction de 30% </a:t>
            </a:r>
          </a:p>
        </p:txBody>
      </p:sp>
    </p:spTree>
    <p:extLst>
      <p:ext uri="{BB962C8B-B14F-4D97-AF65-F5344CB8AC3E}">
        <p14:creationId xmlns:p14="http://schemas.microsoft.com/office/powerpoint/2010/main" val="134987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l_fi" descr="http://www.afis.fr/Images1/Membres/logo%20E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4"/>
            <a:ext cx="2218584" cy="88059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idx="4294967295"/>
          </p:nvPr>
        </p:nvSpPr>
        <p:spPr>
          <a:xfrm>
            <a:off x="0" y="-26988"/>
            <a:ext cx="9144000" cy="791692"/>
          </a:xfrm>
          <a:solidFill>
            <a:schemeClr val="accent1"/>
          </a:solidFill>
        </p:spPr>
        <p:txBody>
          <a:bodyPr>
            <a:normAutofit/>
          </a:bodyPr>
          <a:lstStyle/>
          <a:p>
            <a:pPr algn="l"/>
            <a:r>
              <a:rPr lang="fr-FR" sz="2800" b="1" dirty="0">
                <a:solidFill>
                  <a:srgbClr val="002060"/>
                </a:solidFill>
                <a:latin typeface="Arial" pitchFamily="34" charset="0"/>
                <a:cs typeface="Arial" pitchFamily="34" charset="0"/>
              </a:rPr>
              <a:t>Projections CEV et Volumes disponibles</a:t>
            </a:r>
          </a:p>
        </p:txBody>
      </p:sp>
      <p:sp>
        <p:nvSpPr>
          <p:cNvPr id="3" name="Espace réservé du contenu 2"/>
          <p:cNvSpPr>
            <a:spLocks noGrp="1"/>
          </p:cNvSpPr>
          <p:nvPr>
            <p:ph idx="4294967295"/>
          </p:nvPr>
        </p:nvSpPr>
        <p:spPr>
          <a:xfrm>
            <a:off x="0" y="1340768"/>
            <a:ext cx="9144000" cy="4464496"/>
          </a:xfrm>
          <a:noFill/>
        </p:spPr>
        <p:txBody>
          <a:bodyPr>
            <a:normAutofit/>
          </a:bodyPr>
          <a:lstStyle/>
          <a:p>
            <a:pPr lvl="1" indent="-342900">
              <a:buFontTx/>
              <a:buChar char="-"/>
            </a:pPr>
            <a:r>
              <a:rPr lang="fr-FR" sz="1600" dirty="0">
                <a:latin typeface="Arial" pitchFamily="34" charset="0"/>
                <a:cs typeface="Arial" pitchFamily="34" charset="0"/>
              </a:rPr>
              <a:t>A fin 2018, volumes disponibles dans le CEV : 86,36 Mm3</a:t>
            </a:r>
          </a:p>
          <a:p>
            <a:pPr marL="400050" lvl="1" indent="0">
              <a:buNone/>
            </a:pPr>
            <a:endParaRPr lang="fr-FR" sz="1600" dirty="0">
              <a:latin typeface="Arial" pitchFamily="34" charset="0"/>
              <a:cs typeface="Arial" pitchFamily="34" charset="0"/>
            </a:endParaRPr>
          </a:p>
          <a:p>
            <a:pPr marL="400050" lvl="1" indent="0">
              <a:buNone/>
            </a:pPr>
            <a:endParaRPr lang="fr-FR" sz="1600" dirty="0">
              <a:latin typeface="Arial" pitchFamily="34" charset="0"/>
              <a:cs typeface="Arial" pitchFamily="34" charset="0"/>
            </a:endParaRPr>
          </a:p>
          <a:p>
            <a:pPr lvl="1" indent="-342900">
              <a:buFontTx/>
              <a:buChar char="-"/>
            </a:pPr>
            <a:r>
              <a:rPr lang="fr-FR" sz="1600" dirty="0">
                <a:latin typeface="Arial" pitchFamily="34" charset="0"/>
                <a:cs typeface="Arial" pitchFamily="34" charset="0"/>
              </a:rPr>
              <a:t>Avec les réaffectations déjà validées, le plafond des 100 Mm3 pourrait être atteint dès 2020 selon l’occurrence des transparences</a:t>
            </a:r>
          </a:p>
          <a:p>
            <a:pPr lvl="1" indent="-342900">
              <a:buFontTx/>
              <a:buChar char="-"/>
            </a:pPr>
            <a:endParaRPr lang="fr-FR" sz="1600" dirty="0">
              <a:latin typeface="Arial" pitchFamily="34" charset="0"/>
              <a:cs typeface="Arial" pitchFamily="34" charset="0"/>
            </a:endParaRPr>
          </a:p>
          <a:p>
            <a:pPr lvl="1" indent="-342900">
              <a:buFontTx/>
              <a:buChar char="-"/>
            </a:pPr>
            <a:endParaRPr lang="fr-FR" sz="1600" dirty="0">
              <a:latin typeface="Arial" pitchFamily="34" charset="0"/>
              <a:cs typeface="Arial" pitchFamily="34" charset="0"/>
            </a:endParaRPr>
          </a:p>
          <a:p>
            <a:pPr lvl="1" indent="-342900">
              <a:buFontTx/>
              <a:buChar char="-"/>
            </a:pPr>
            <a:r>
              <a:rPr lang="fr-FR" sz="1600" dirty="0">
                <a:latin typeface="Arial" pitchFamily="34" charset="0"/>
                <a:cs typeface="Arial" pitchFamily="34" charset="0"/>
              </a:rPr>
              <a:t>Des volumes à réaffecter tout en veillant à ne pas épuiser le CEV, en tenant compte de l’incertitude liée à l’occurrence et à la durée des transparences</a:t>
            </a:r>
          </a:p>
          <a:p>
            <a:pPr lvl="1" indent="-342900">
              <a:buFontTx/>
              <a:buChar char="-"/>
            </a:pPr>
            <a:endParaRPr lang="fr-FR" sz="1600" dirty="0">
              <a:latin typeface="Arial" pitchFamily="34" charset="0"/>
              <a:cs typeface="Arial" pitchFamily="34" charset="0"/>
            </a:endParaRPr>
          </a:p>
          <a:p>
            <a:pPr marL="400050" lvl="1" indent="0">
              <a:buNone/>
            </a:pPr>
            <a:endParaRPr lang="fr-FR" sz="1600" dirty="0">
              <a:latin typeface="Arial" pitchFamily="34" charset="0"/>
              <a:cs typeface="Arial" pitchFamily="34" charset="0"/>
            </a:endParaRPr>
          </a:p>
          <a:p>
            <a:pPr lvl="1" indent="-342900">
              <a:buFontTx/>
              <a:buChar char="-"/>
            </a:pPr>
            <a:r>
              <a:rPr lang="fr-FR" sz="1600" dirty="0">
                <a:latin typeface="Arial" pitchFamily="34" charset="0"/>
                <a:cs typeface="Arial" pitchFamily="34" charset="0"/>
              </a:rPr>
              <a:t>Simulation réalisée à partir de 2021 : un potentiel de réaffectation de 4 à 6 Mm3 en fonction du secteur</a:t>
            </a:r>
          </a:p>
          <a:p>
            <a:pPr marL="400050" lvl="1" indent="0">
              <a:buNone/>
            </a:pPr>
            <a:endParaRPr lang="fr-FR" sz="2400" dirty="0">
              <a:latin typeface="Arial" pitchFamily="34" charset="0"/>
              <a:cs typeface="Arial" pitchFamily="34" charset="0"/>
            </a:endParaRPr>
          </a:p>
          <a:p>
            <a:pPr marL="857250" lvl="1" indent="-457200">
              <a:buFont typeface="+mj-lt"/>
              <a:buAutoNum type="arabicPeriod"/>
            </a:pPr>
            <a:endParaRPr lang="fr-FR" sz="2400" dirty="0">
              <a:latin typeface="Arial" pitchFamily="34" charset="0"/>
              <a:cs typeface="Arial" pitchFamily="34" charset="0"/>
            </a:endParaRPr>
          </a:p>
          <a:p>
            <a:pPr marL="857250" lvl="1" indent="-457200">
              <a:buFont typeface="+mj-lt"/>
              <a:buAutoNum type="arabicPeriod"/>
            </a:pPr>
            <a:endParaRPr lang="fr-FR" sz="2400" dirty="0">
              <a:latin typeface="Arial" pitchFamily="34" charset="0"/>
              <a:cs typeface="Arial" pitchFamily="34" charset="0"/>
            </a:endParaRPr>
          </a:p>
          <a:p>
            <a:pPr marL="857250" lvl="1" indent="-457200">
              <a:buFont typeface="+mj-lt"/>
              <a:buAutoNum type="arabicPeriod"/>
            </a:pPr>
            <a:endParaRPr lang="fr-FR" sz="2400" dirty="0">
              <a:latin typeface="Arial" pitchFamily="34" charset="0"/>
              <a:cs typeface="Arial" pitchFamily="34" charset="0"/>
            </a:endParaRPr>
          </a:p>
          <a:p>
            <a:pPr marL="857250" lvl="1" indent="-457200">
              <a:buFont typeface="+mj-lt"/>
              <a:buAutoNum type="arabicPeriod"/>
            </a:pPr>
            <a:endParaRPr lang="fr-FR" sz="2400" dirty="0">
              <a:latin typeface="Arial" pitchFamily="34" charset="0"/>
              <a:cs typeface="Arial" pitchFamily="34" charset="0"/>
            </a:endParaRPr>
          </a:p>
          <a:p>
            <a:pPr marL="857250" lvl="1" indent="-457200">
              <a:buFont typeface="+mj-lt"/>
              <a:buAutoNum type="arabicPeriod"/>
            </a:pPr>
            <a:endParaRPr lang="fr-FR" sz="2400" dirty="0">
              <a:latin typeface="Arial" pitchFamily="34" charset="0"/>
              <a:cs typeface="Arial" pitchFamily="34" charset="0"/>
            </a:endParaRPr>
          </a:p>
          <a:p>
            <a:pPr marL="0" lvl="1" indent="0">
              <a:buNone/>
            </a:pPr>
            <a:endParaRPr lang="fr-FR" sz="2400" dirty="0">
              <a:latin typeface="Arial" pitchFamily="34" charset="0"/>
              <a:cs typeface="Arial" pitchFamily="34" charset="0"/>
            </a:endParaRPr>
          </a:p>
        </p:txBody>
      </p:sp>
      <p:sp>
        <p:nvSpPr>
          <p:cNvPr id="9" name="Espace réservé du numéro de diapositive 8"/>
          <p:cNvSpPr>
            <a:spLocks noGrp="1"/>
          </p:cNvSpPr>
          <p:nvPr>
            <p:ph type="sldNum" sz="quarter" idx="4294967295"/>
          </p:nvPr>
        </p:nvSpPr>
        <p:spPr>
          <a:xfrm>
            <a:off x="-36512" y="6448251"/>
            <a:ext cx="9144000" cy="365125"/>
          </a:xfrm>
        </p:spPr>
        <p:txBody>
          <a:bodyPr/>
          <a:lstStyle/>
          <a:p>
            <a:pPr algn="l"/>
            <a:fld id="{30035A5F-3A14-41F7-9736-119DAC683446}" type="slidenum">
              <a:rPr lang="fr-FR" sz="1800" b="1" smtClean="0">
                <a:solidFill>
                  <a:schemeClr val="accent3"/>
                </a:solidFill>
              </a:rPr>
              <a:pPr algn="l"/>
              <a:t>11</a:t>
            </a:fld>
            <a:endParaRPr lang="fr-FR" sz="1800" b="1" dirty="0">
              <a:solidFill>
                <a:schemeClr val="accent3"/>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5696204"/>
            <a:ext cx="864096" cy="109871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ADE4\user-ade4\DELCOM\Chartes graphiques Agence\CHARTE GRAPHIQUE SAUVONS L_EAU\éléments pour faire le PPT\LOGO+BLOC-MARQUE-2 LIGNES-2 BLE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5808238"/>
            <a:ext cx="2628677" cy="77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3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l_fi" descr="http://www.afis.fr/Images1/Membres/logo%20E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4"/>
            <a:ext cx="2218584" cy="88059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idx="4294967295"/>
          </p:nvPr>
        </p:nvSpPr>
        <p:spPr>
          <a:xfrm>
            <a:off x="0" y="-26988"/>
            <a:ext cx="9144000" cy="791692"/>
          </a:xfrm>
          <a:solidFill>
            <a:schemeClr val="accent1"/>
          </a:solidFill>
        </p:spPr>
        <p:txBody>
          <a:bodyPr>
            <a:normAutofit/>
          </a:bodyPr>
          <a:lstStyle/>
          <a:p>
            <a:pPr algn="l"/>
            <a:r>
              <a:rPr lang="fr-FR" sz="2400" b="1" dirty="0">
                <a:solidFill>
                  <a:srgbClr val="002060"/>
                </a:solidFill>
                <a:latin typeface="Arial" pitchFamily="34" charset="0"/>
                <a:cs typeface="Arial" pitchFamily="34" charset="0"/>
              </a:rPr>
              <a:t>Bilan cumulé des économies 2015 à 2018 - Contrat de canaux</a:t>
            </a:r>
          </a:p>
        </p:txBody>
      </p:sp>
      <p:sp>
        <p:nvSpPr>
          <p:cNvPr id="9" name="Espace réservé du numéro de diapositive 8"/>
          <p:cNvSpPr>
            <a:spLocks noGrp="1"/>
          </p:cNvSpPr>
          <p:nvPr>
            <p:ph type="sldNum" sz="quarter" idx="4294967295"/>
          </p:nvPr>
        </p:nvSpPr>
        <p:spPr>
          <a:xfrm>
            <a:off x="-36512" y="6448251"/>
            <a:ext cx="9144000" cy="365125"/>
          </a:xfrm>
        </p:spPr>
        <p:txBody>
          <a:bodyPr/>
          <a:lstStyle/>
          <a:p>
            <a:pPr algn="l"/>
            <a:fld id="{30035A5F-3A14-41F7-9736-119DAC683446}" type="slidenum">
              <a:rPr lang="fr-FR" sz="1800" b="1" smtClean="0">
                <a:solidFill>
                  <a:srgbClr val="969696"/>
                </a:solidFill>
              </a:rPr>
              <a:pPr algn="l"/>
              <a:t>12</a:t>
            </a:fld>
            <a:endParaRPr lang="fr-FR" sz="1800" b="1" dirty="0">
              <a:solidFill>
                <a:srgbClr val="969696"/>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solidFill>
                <a:prstClr val="black"/>
              </a:solidFill>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5696204"/>
            <a:ext cx="864096" cy="109871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ADE4\user-ade4\DELCOM\Chartes graphiques Agence\CHARTE GRAPHIQUE SAUVONS L_EAU\éléments pour faire le PPT\LOGO+BLOC-MARQUE-2 LIGNES-2 BLE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5808238"/>
            <a:ext cx="2628677" cy="77877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2267744" y="1126826"/>
            <a:ext cx="6565576" cy="4678438"/>
            <a:chOff x="1604067" y="992425"/>
            <a:chExt cx="6096000" cy="4403054"/>
          </a:xfrm>
        </p:grpSpPr>
        <p:graphicFrame>
          <p:nvGraphicFramePr>
            <p:cNvPr id="2" name="Diagramme 1"/>
            <p:cNvGraphicFramePr/>
            <p:nvPr>
              <p:extLst>
                <p:ext uri="{D42A27DB-BD31-4B8C-83A1-F6EECF244321}">
                  <p14:modId xmlns:p14="http://schemas.microsoft.com/office/powerpoint/2010/main" val="767139927"/>
                </p:ext>
              </p:extLst>
            </p:nvPr>
          </p:nvGraphicFramePr>
          <p:xfrm>
            <a:off x="1604067" y="992425"/>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Rectangle à coins arrondis 14"/>
            <p:cNvSpPr/>
            <p:nvPr/>
          </p:nvSpPr>
          <p:spPr>
            <a:xfrm>
              <a:off x="2771800" y="4887649"/>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FF"/>
                  </a:solidFill>
                </a:rPr>
                <a:t>6  Mm3</a:t>
              </a:r>
            </a:p>
          </p:txBody>
        </p:sp>
        <p:sp>
          <p:nvSpPr>
            <p:cNvPr id="18" name="Rectangle à coins arrondis 17"/>
            <p:cNvSpPr/>
            <p:nvPr/>
          </p:nvSpPr>
          <p:spPr>
            <a:xfrm>
              <a:off x="5924547" y="1600390"/>
              <a:ext cx="1330624" cy="55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FF"/>
                  </a:solidFill>
                </a:rPr>
                <a:t>72 Mm3</a:t>
              </a:r>
            </a:p>
            <a:p>
              <a:pPr algn="ctr"/>
              <a:r>
                <a:rPr lang="fr-FR" sz="1400" dirty="0">
                  <a:solidFill>
                    <a:srgbClr val="0000FF"/>
                  </a:solidFill>
                </a:rPr>
                <a:t>(≈18Mm3/an)</a:t>
              </a:r>
            </a:p>
            <a:p>
              <a:pPr algn="ctr"/>
              <a:endParaRPr lang="fr-FR" sz="1400" dirty="0">
                <a:solidFill>
                  <a:prstClr val="black"/>
                </a:solidFill>
              </a:endParaRPr>
            </a:p>
          </p:txBody>
        </p:sp>
        <p:sp>
          <p:nvSpPr>
            <p:cNvPr id="19" name="Rectangle à coins arrondis 18"/>
            <p:cNvSpPr/>
            <p:nvPr/>
          </p:nvSpPr>
          <p:spPr>
            <a:xfrm>
              <a:off x="6583943" y="3159493"/>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FF"/>
                  </a:solidFill>
                </a:rPr>
                <a:t>36 Mm3</a:t>
              </a:r>
            </a:p>
          </p:txBody>
        </p:sp>
        <p:sp>
          <p:nvSpPr>
            <p:cNvPr id="20" name="Rectangle à coins arrondis 19"/>
            <p:cNvSpPr/>
            <p:nvPr/>
          </p:nvSpPr>
          <p:spPr>
            <a:xfrm>
              <a:off x="2468163" y="3159493"/>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FF"/>
                  </a:solidFill>
                </a:rPr>
                <a:t>36 Mm3</a:t>
              </a:r>
            </a:p>
          </p:txBody>
        </p:sp>
        <p:sp>
          <p:nvSpPr>
            <p:cNvPr id="22" name="Rectangle à coins arrondis 21"/>
            <p:cNvSpPr/>
            <p:nvPr/>
          </p:nvSpPr>
          <p:spPr>
            <a:xfrm>
              <a:off x="4590875" y="4815640"/>
              <a:ext cx="1390582" cy="579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FF"/>
                  </a:solidFill>
                </a:rPr>
                <a:t>30 Mm3</a:t>
              </a:r>
            </a:p>
            <a:p>
              <a:pPr algn="ctr"/>
              <a:r>
                <a:rPr lang="fr-FR" sz="1400" dirty="0">
                  <a:solidFill>
                    <a:srgbClr val="0000FF"/>
                  </a:solidFill>
                </a:rPr>
                <a:t>(≈7,5Mm3/an)</a:t>
              </a:r>
            </a:p>
          </p:txBody>
        </p:sp>
      </p:grpSp>
      <p:sp>
        <p:nvSpPr>
          <p:cNvPr id="24" name="ZoneTexte 23"/>
          <p:cNvSpPr txBox="1"/>
          <p:nvPr/>
        </p:nvSpPr>
        <p:spPr>
          <a:xfrm>
            <a:off x="7114710" y="4514218"/>
            <a:ext cx="2088231" cy="1015663"/>
          </a:xfrm>
          <a:prstGeom prst="rect">
            <a:avLst/>
          </a:prstGeom>
          <a:noFill/>
        </p:spPr>
        <p:txBody>
          <a:bodyPr wrap="square" rtlCol="0">
            <a:spAutoFit/>
          </a:bodyPr>
          <a:lstStyle/>
          <a:p>
            <a:pPr algn="just"/>
            <a:r>
              <a:rPr lang="fr-FR" sz="1200" i="1" dirty="0">
                <a:solidFill>
                  <a:prstClr val="black"/>
                </a:solidFill>
              </a:rPr>
              <a:t>*En fonction de la localisation de l’économie lors de leur intégration dans le CEV, il sera appliqué à ces volumes un coefficient de transfert</a:t>
            </a:r>
          </a:p>
        </p:txBody>
      </p:sp>
      <p:grpSp>
        <p:nvGrpSpPr>
          <p:cNvPr id="30" name="Groupe 29"/>
          <p:cNvGrpSpPr/>
          <p:nvPr/>
        </p:nvGrpSpPr>
        <p:grpSpPr>
          <a:xfrm>
            <a:off x="88516" y="915203"/>
            <a:ext cx="1766168" cy="1139162"/>
            <a:chOff x="6533232" y="4005064"/>
            <a:chExt cx="1766168" cy="1139162"/>
          </a:xfrm>
        </p:grpSpPr>
        <p:sp>
          <p:nvSpPr>
            <p:cNvPr id="31" name="Rectangle à coins arrondis 30"/>
            <p:cNvSpPr/>
            <p:nvPr/>
          </p:nvSpPr>
          <p:spPr>
            <a:xfrm>
              <a:off x="6533232" y="4005064"/>
              <a:ext cx="1567160" cy="995146"/>
            </a:xfrm>
            <a:prstGeom prst="roundRect">
              <a:avLst>
                <a:gd name="adj" fmla="val 10000"/>
              </a:avLst>
            </a:pr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2" name="Groupe 31"/>
            <p:cNvGrpSpPr/>
            <p:nvPr/>
          </p:nvGrpSpPr>
          <p:grpSpPr>
            <a:xfrm>
              <a:off x="6732240" y="4149080"/>
              <a:ext cx="1567160" cy="995146"/>
              <a:chOff x="2830338" y="166208"/>
              <a:chExt cx="1567160" cy="995146"/>
            </a:xfrm>
          </p:grpSpPr>
          <p:sp>
            <p:nvSpPr>
              <p:cNvPr id="33" name="Rectangle à coins arrondis 32"/>
              <p:cNvSpPr/>
              <p:nvPr/>
            </p:nvSpPr>
            <p:spPr>
              <a:xfrm>
                <a:off x="2830338" y="166208"/>
                <a:ext cx="1567160"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2859485" y="195355"/>
                <a:ext cx="1508866" cy="936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fr-FR" sz="1400" dirty="0">
                    <a:solidFill>
                      <a:prstClr val="black">
                        <a:hueOff val="0"/>
                        <a:satOff val="0"/>
                        <a:lumOff val="0"/>
                        <a:alphaOff val="0"/>
                      </a:prstClr>
                    </a:solidFill>
                  </a:rPr>
                  <a:t>Volume total économisés dans le cadre des contrats de canaux</a:t>
                </a:r>
              </a:p>
            </p:txBody>
          </p:sp>
        </p:grpSp>
      </p:grpSp>
    </p:spTree>
    <p:extLst>
      <p:ext uri="{BB962C8B-B14F-4D97-AF65-F5344CB8AC3E}">
        <p14:creationId xmlns:p14="http://schemas.microsoft.com/office/powerpoint/2010/main" val="278813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2"/>
          <p:cNvSpPr/>
          <p:nvPr/>
        </p:nvSpPr>
        <p:spPr>
          <a:xfrm>
            <a:off x="0" y="6448320"/>
            <a:ext cx="9143280" cy="364320"/>
          </a:xfrm>
          <a:prstGeom prst="rect">
            <a:avLst/>
          </a:prstGeom>
          <a:noFill/>
          <a:ln>
            <a:noFill/>
          </a:ln>
        </p:spPr>
        <p:txBody>
          <a:bodyPr lIns="90000" tIns="45000" rIns="90000" bIns="45000" anchor="ctr"/>
          <a:lstStyle/>
          <a:p>
            <a:pPr>
              <a:lnSpc>
                <a:spcPct val="100000"/>
              </a:lnSpc>
            </a:pPr>
            <a:fld id="{B129020E-00D1-4AE8-A8D0-1F192B33D040}" type="slidenum">
              <a:rPr lang="fr-FR" sz="1600" b="1">
                <a:solidFill>
                  <a:srgbClr val="969696"/>
                </a:solidFill>
                <a:latin typeface="Calibri"/>
              </a:rPr>
              <a:pPr>
                <a:lnSpc>
                  <a:spcPct val="100000"/>
                </a:lnSpc>
              </a:pPr>
              <a:t>2</a:t>
            </a:fld>
            <a:endParaRPr/>
          </a:p>
        </p:txBody>
      </p:sp>
      <p:sp>
        <p:nvSpPr>
          <p:cNvPr id="265" name="CustomShape 3"/>
          <p:cNvSpPr/>
          <p:nvPr/>
        </p:nvSpPr>
        <p:spPr>
          <a:xfrm>
            <a:off x="144000" y="1052736"/>
            <a:ext cx="8999280" cy="4202784"/>
          </a:xfrm>
          <a:prstGeom prst="rect">
            <a:avLst/>
          </a:prstGeom>
          <a:noFill/>
          <a:ln>
            <a:noFill/>
          </a:ln>
        </p:spPr>
        <p:txBody>
          <a:bodyPr lIns="90000" tIns="45000" rIns="90000" bIns="45000" anchor="ctr"/>
          <a:lstStyle/>
          <a:p>
            <a:pPr>
              <a:lnSpc>
                <a:spcPct val="100000"/>
              </a:lnSpc>
            </a:pPr>
            <a:r>
              <a:rPr lang="fr-FR" sz="2200" dirty="0">
                <a:solidFill>
                  <a:srgbClr val="000000"/>
                </a:solidFill>
                <a:latin typeface="Arial"/>
              </a:rPr>
              <a:t>Selon une politique vertueuse et économiquement performante</a:t>
            </a:r>
            <a:endParaRPr dirty="0"/>
          </a:p>
          <a:p>
            <a:pPr>
              <a:lnSpc>
                <a:spcPct val="100000"/>
              </a:lnSpc>
            </a:pPr>
            <a:r>
              <a:rPr lang="fr-FR" sz="2200" dirty="0">
                <a:solidFill>
                  <a:srgbClr val="000000"/>
                </a:solidFill>
                <a:latin typeface="Arial"/>
              </a:rPr>
              <a:t>Les économies réalisées sur le système Durance – Verdon profitent à tous les usagers.</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pic>
        <p:nvPicPr>
          <p:cNvPr id="266" name="Image 265"/>
          <p:cNvPicPr/>
          <p:nvPr/>
        </p:nvPicPr>
        <p:blipFill>
          <a:blip r:embed="rId3" cstate="print"/>
          <a:stretch>
            <a:fillRect/>
          </a:stretch>
        </p:blipFill>
        <p:spPr>
          <a:xfrm>
            <a:off x="2483768" y="2348880"/>
            <a:ext cx="6192688" cy="4099440"/>
          </a:xfrm>
          <a:prstGeom prst="rect">
            <a:avLst/>
          </a:prstGeom>
          <a:ln>
            <a:noFill/>
          </a:ln>
        </p:spPr>
      </p:pic>
      <p:sp>
        <p:nvSpPr>
          <p:cNvPr id="6" name="Titre 1"/>
          <p:cNvSpPr txBox="1">
            <a:spLocks/>
          </p:cNvSpPr>
          <p:nvPr/>
        </p:nvSpPr>
        <p:spPr>
          <a:xfrm>
            <a:off x="-1" y="0"/>
            <a:ext cx="9143999" cy="1042988"/>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l" rtl="0">
              <a:spcBef>
                <a:spcPct val="0"/>
              </a:spcBef>
            </a:pPr>
            <a:r>
              <a:rPr lang="fr-FR" sz="2800" b="1" kern="0" dirty="0">
                <a:solidFill>
                  <a:srgbClr val="002060"/>
                </a:solidFill>
                <a:latin typeface="Arial" pitchFamily="34" charset="0"/>
                <a:cs typeface="Arial" pitchFamily="34" charset="0"/>
              </a:rPr>
              <a:t>Rappel de la démarche</a:t>
            </a:r>
          </a:p>
        </p:txBody>
      </p:sp>
    </p:spTree>
    <p:extLst>
      <p:ext uri="{BB962C8B-B14F-4D97-AF65-F5344CB8AC3E}">
        <p14:creationId xmlns:p14="http://schemas.microsoft.com/office/powerpoint/2010/main" val="4547248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52736"/>
            <a:ext cx="9144000" cy="5688632"/>
          </a:xfrm>
        </p:spPr>
        <p:txBody>
          <a:bodyPr>
            <a:noAutofit/>
          </a:bodyPr>
          <a:lstStyle/>
          <a:p>
            <a:pPr marL="0" indent="0" algn="just">
              <a:buNone/>
            </a:pPr>
            <a:r>
              <a:rPr lang="fr-FR" sz="2400" dirty="0">
                <a:latin typeface="Arial" pitchFamily="34" charset="0"/>
                <a:cs typeface="Arial" pitchFamily="34" charset="0"/>
              </a:rPr>
              <a:t>Le protocole est un </a:t>
            </a:r>
            <a:r>
              <a:rPr lang="fr-FR" sz="2400" i="1" dirty="0">
                <a:latin typeface="Arial" pitchFamily="34" charset="0"/>
                <a:cs typeface="Arial" pitchFamily="34" charset="0"/>
              </a:rPr>
              <a:t>outil innovant qui va notamment permettre de pérenniser les financements de l’Agence sur les économies d’eau réalisées sur le système Durance-Verdon (AEP-Agricole)</a:t>
            </a:r>
          </a:p>
          <a:p>
            <a:pPr marL="0" indent="0" algn="just">
              <a:buNone/>
            </a:pPr>
            <a:endParaRPr lang="fr-FR" sz="2400" i="1" dirty="0">
              <a:latin typeface="Arial" pitchFamily="34" charset="0"/>
              <a:cs typeface="Arial" pitchFamily="34" charset="0"/>
            </a:endParaRPr>
          </a:p>
          <a:p>
            <a:pPr marL="0" indent="0" algn="just">
              <a:buNone/>
            </a:pPr>
            <a:r>
              <a:rPr lang="fr-FR" sz="2400" dirty="0">
                <a:latin typeface="Arial" pitchFamily="34" charset="0"/>
                <a:cs typeface="Arial" pitchFamily="34" charset="0"/>
              </a:rPr>
              <a:t>Le protocole repose sur deux idées maîtresses :</a:t>
            </a:r>
          </a:p>
          <a:p>
            <a:pPr marL="0" indent="0">
              <a:buNone/>
            </a:pPr>
            <a:r>
              <a:rPr lang="fr-FR" sz="2400" dirty="0">
                <a:latin typeface="Arial" pitchFamily="34" charset="0"/>
                <a:cs typeface="Arial" pitchFamily="34" charset="0"/>
              </a:rPr>
              <a:t>	</a:t>
            </a:r>
            <a:r>
              <a:rPr lang="fr-FR" sz="2400" dirty="0">
                <a:latin typeface="Arial" panose="020B0604020202020204" pitchFamily="34" charset="0"/>
                <a:cs typeface="Arial" panose="020B0604020202020204" pitchFamily="34" charset="0"/>
                <a:sym typeface="Wingdings"/>
              </a:rPr>
              <a:t> </a:t>
            </a:r>
            <a:r>
              <a:rPr lang="fr-FR" sz="2000" dirty="0">
                <a:latin typeface="Arial" panose="020B0604020202020204" pitchFamily="34" charset="0"/>
                <a:cs typeface="Arial" panose="020B0604020202020204" pitchFamily="34" charset="0"/>
              </a:rPr>
              <a:t>Une capacité de transfert des économies  dans l’espace, au plus 	près des besoins ( milieux et bassins déficitaires), à équivalence 	économique</a:t>
            </a:r>
          </a:p>
          <a:p>
            <a:pPr marL="0" indent="0">
              <a:buNone/>
            </a:pPr>
            <a:endParaRPr lang="fr-FR" sz="2000" dirty="0">
              <a:latin typeface="Arial" panose="020B0604020202020204" pitchFamily="34" charset="0"/>
              <a:cs typeface="Arial" panose="020B0604020202020204" pitchFamily="34" charset="0"/>
            </a:endParaRPr>
          </a:p>
          <a:p>
            <a:pPr marL="0" indent="0">
              <a:buNone/>
            </a:pPr>
            <a:r>
              <a:rPr lang="fr-FR" sz="20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sym typeface="Wingdings"/>
              </a:rPr>
              <a:t></a:t>
            </a:r>
            <a:r>
              <a:rPr lang="fr-FR" sz="2000" dirty="0">
                <a:latin typeface="Arial" panose="020B0604020202020204" pitchFamily="34" charset="0"/>
                <a:cs typeface="Arial" panose="020B0604020202020204" pitchFamily="34" charset="0"/>
                <a:sym typeface="Wingdings"/>
              </a:rPr>
              <a:t> </a:t>
            </a:r>
            <a:r>
              <a:rPr lang="fr-FR" sz="2000" dirty="0">
                <a:latin typeface="Arial" panose="020B0604020202020204" pitchFamily="34" charset="0"/>
                <a:cs typeface="Arial" panose="020B0604020202020204" pitchFamily="34" charset="0"/>
              </a:rPr>
              <a:t>Une capacité de transfert des économies dans le temps, au 	moment où on en a besoin, au travers d’un compte épargne économie 	d’eau , grâce à un système incitatif visant à pérenniser et promouvoir  	les économies d’eau</a:t>
            </a:r>
          </a:p>
          <a:p>
            <a:pPr marL="0" indent="0">
              <a:buNone/>
            </a:pPr>
            <a:r>
              <a:rPr lang="fr-FR" sz="2000" dirty="0">
                <a:solidFill>
                  <a:schemeClr val="tx2"/>
                </a:solidFill>
                <a:latin typeface="Arial" panose="020B0604020202020204" pitchFamily="34" charset="0"/>
                <a:cs typeface="Arial" panose="020B0604020202020204" pitchFamily="34" charset="0"/>
              </a:rPr>
              <a:t>	</a:t>
            </a:r>
          </a:p>
          <a:p>
            <a:pPr marL="0" indent="0" algn="just">
              <a:buNone/>
            </a:pPr>
            <a:endParaRPr lang="fr-FR" sz="2400" dirty="0">
              <a:solidFill>
                <a:schemeClr val="tx2"/>
              </a:solidFill>
            </a:endParaRPr>
          </a:p>
          <a:p>
            <a:endParaRPr lang="fr-FR" sz="2400" dirty="0">
              <a:solidFill>
                <a:schemeClr val="tx2"/>
              </a:solidFill>
            </a:endParaRPr>
          </a:p>
          <a:p>
            <a:endParaRPr lang="fr-FR" sz="2400" dirty="0"/>
          </a:p>
        </p:txBody>
      </p:sp>
      <p:sp>
        <p:nvSpPr>
          <p:cNvPr id="10" name="Titre 1"/>
          <p:cNvSpPr>
            <a:spLocks noGrp="1"/>
          </p:cNvSpPr>
          <p:nvPr>
            <p:ph type="title" idx="4294967295"/>
          </p:nvPr>
        </p:nvSpPr>
        <p:spPr>
          <a:xfrm>
            <a:off x="-1" y="0"/>
            <a:ext cx="9143999" cy="1042988"/>
          </a:xfrm>
          <a:solidFill>
            <a:schemeClr val="bg2">
              <a:lumMod val="90000"/>
            </a:schemeClr>
          </a:solidFill>
        </p:spPr>
        <p:txBody>
          <a:bodyPr>
            <a:normAutofit/>
          </a:bodyPr>
          <a:lstStyle/>
          <a:p>
            <a:pPr lvl="1" algn="l" rtl="0">
              <a:spcBef>
                <a:spcPct val="0"/>
              </a:spcBef>
            </a:pPr>
            <a:r>
              <a:rPr lang="fr-FR" sz="2800" b="1" dirty="0">
                <a:solidFill>
                  <a:srgbClr val="002060"/>
                </a:solidFill>
                <a:latin typeface="Arial" pitchFamily="34" charset="0"/>
                <a:cs typeface="Arial" pitchFamily="34" charset="0"/>
              </a:rPr>
              <a:t>Le protocole</a:t>
            </a:r>
          </a:p>
        </p:txBody>
      </p:sp>
    </p:spTree>
    <p:extLst>
      <p:ext uri="{BB962C8B-B14F-4D97-AF65-F5344CB8AC3E}">
        <p14:creationId xmlns:p14="http://schemas.microsoft.com/office/powerpoint/2010/main" val="105235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me 35"/>
          <p:cNvGraphicFramePr/>
          <p:nvPr>
            <p:extLst>
              <p:ext uri="{D42A27DB-BD31-4B8C-83A1-F6EECF244321}">
                <p14:modId xmlns:p14="http://schemas.microsoft.com/office/powerpoint/2010/main" val="3945693985"/>
              </p:ext>
            </p:extLst>
          </p:nvPr>
        </p:nvGraphicFramePr>
        <p:xfrm>
          <a:off x="395536" y="980728"/>
          <a:ext cx="785519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l_fi" descr="http://www.afis.fr/Images1/Membres/logo%20EDF.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805264"/>
            <a:ext cx="2218584" cy="88059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idx="4294967295"/>
          </p:nvPr>
        </p:nvSpPr>
        <p:spPr>
          <a:xfrm>
            <a:off x="0" y="-26988"/>
            <a:ext cx="9144000" cy="791692"/>
          </a:xfrm>
          <a:solidFill>
            <a:schemeClr val="accent1"/>
          </a:solidFill>
        </p:spPr>
        <p:txBody>
          <a:bodyPr>
            <a:normAutofit/>
          </a:bodyPr>
          <a:lstStyle/>
          <a:p>
            <a:pPr algn="l"/>
            <a:r>
              <a:rPr lang="fr-FR" sz="2800" b="1" dirty="0">
                <a:solidFill>
                  <a:srgbClr val="002060"/>
                </a:solidFill>
                <a:latin typeface="Arial" pitchFamily="34" charset="0"/>
                <a:cs typeface="Arial" pitchFamily="34" charset="0"/>
              </a:rPr>
              <a:t>Affectations des économies : les usages identifiés</a:t>
            </a:r>
          </a:p>
        </p:txBody>
      </p:sp>
      <p:sp>
        <p:nvSpPr>
          <p:cNvPr id="9" name="Espace réservé du numéro de diapositive 8"/>
          <p:cNvSpPr>
            <a:spLocks noGrp="1"/>
          </p:cNvSpPr>
          <p:nvPr>
            <p:ph type="sldNum" sz="quarter" idx="4294967295"/>
          </p:nvPr>
        </p:nvSpPr>
        <p:spPr>
          <a:xfrm>
            <a:off x="-36512" y="6448251"/>
            <a:ext cx="9144000" cy="365125"/>
          </a:xfrm>
        </p:spPr>
        <p:txBody>
          <a:bodyPr/>
          <a:lstStyle/>
          <a:p>
            <a:pPr algn="l"/>
            <a:fld id="{30035A5F-3A14-41F7-9736-119DAC683446}" type="slidenum">
              <a:rPr lang="fr-FR" sz="1800" b="1" smtClean="0">
                <a:solidFill>
                  <a:srgbClr val="969696"/>
                </a:solidFill>
              </a:rPr>
              <a:pPr algn="l"/>
              <a:t>4</a:t>
            </a:fld>
            <a:endParaRPr lang="fr-FR" sz="1800" b="1" dirty="0">
              <a:solidFill>
                <a:srgbClr val="969696"/>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solidFill>
                <a:prstClr val="black"/>
              </a:solidFill>
            </a:endParaRPr>
          </a:p>
        </p:txBody>
      </p:sp>
      <p:pic>
        <p:nvPicPr>
          <p:cNvPr id="8"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9952" y="5696204"/>
            <a:ext cx="864096" cy="109871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ADE4\user-ade4\DELCOM\Chartes graphiques Agence\CHARTE GRAPHIQUE SAUVONS L_EAU\éléments pour faire le PPT\LOGO+BLOC-MARQUE-2 LIGNES-2 BLEU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00" y="5808238"/>
            <a:ext cx="2628677" cy="77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4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l_fi" descr="http://www.afis.fr/Images1/Membres/logo%20E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4"/>
            <a:ext cx="2218584" cy="88059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idx="4294967295"/>
          </p:nvPr>
        </p:nvSpPr>
        <p:spPr>
          <a:xfrm>
            <a:off x="0" y="-26988"/>
            <a:ext cx="9144000" cy="791692"/>
          </a:xfrm>
          <a:solidFill>
            <a:schemeClr val="accent1"/>
          </a:solidFill>
        </p:spPr>
        <p:txBody>
          <a:bodyPr>
            <a:normAutofit/>
          </a:bodyPr>
          <a:lstStyle/>
          <a:p>
            <a:pPr algn="l"/>
            <a:r>
              <a:rPr lang="fr-FR" sz="2000" b="1" dirty="0">
                <a:solidFill>
                  <a:srgbClr val="002060"/>
                </a:solidFill>
                <a:latin typeface="Arial" pitchFamily="34" charset="0"/>
                <a:cs typeface="Arial" pitchFamily="34" charset="0"/>
              </a:rPr>
              <a:t>Affectations des économies – La restauration de la morphologie</a:t>
            </a:r>
            <a:br>
              <a:rPr lang="fr-FR" sz="2000" b="1" dirty="0">
                <a:solidFill>
                  <a:srgbClr val="002060"/>
                </a:solidFill>
                <a:latin typeface="Arial" pitchFamily="34" charset="0"/>
                <a:cs typeface="Arial" pitchFamily="34" charset="0"/>
              </a:rPr>
            </a:br>
            <a:r>
              <a:rPr lang="fr-FR" sz="2000" b="1" dirty="0">
                <a:solidFill>
                  <a:srgbClr val="002060"/>
                </a:solidFill>
                <a:latin typeface="Arial" pitchFamily="34" charset="0"/>
                <a:cs typeface="Arial" pitchFamily="34" charset="0"/>
              </a:rPr>
              <a:t>Exemple de la transparences en crue des barrages</a:t>
            </a:r>
          </a:p>
        </p:txBody>
      </p:sp>
      <p:sp>
        <p:nvSpPr>
          <p:cNvPr id="3" name="Espace réservé du contenu 2"/>
          <p:cNvSpPr>
            <a:spLocks noGrp="1"/>
          </p:cNvSpPr>
          <p:nvPr>
            <p:ph idx="4294967295"/>
          </p:nvPr>
        </p:nvSpPr>
        <p:spPr>
          <a:xfrm>
            <a:off x="0" y="908720"/>
            <a:ext cx="9144000" cy="4464496"/>
          </a:xfrm>
          <a:noFill/>
        </p:spPr>
        <p:txBody>
          <a:bodyPr>
            <a:noAutofit/>
          </a:bodyPr>
          <a:lstStyle/>
          <a:p>
            <a:pPr lvl="1" indent="-342900">
              <a:buFontTx/>
              <a:buChar char="-"/>
            </a:pPr>
            <a:r>
              <a:rPr lang="fr-FR" sz="1200" b="1" dirty="0">
                <a:cs typeface="Arial" pitchFamily="34" charset="0"/>
              </a:rPr>
              <a:t>Barrages concernés </a:t>
            </a:r>
            <a:r>
              <a:rPr lang="fr-FR" sz="1200" dirty="0">
                <a:cs typeface="Arial" pitchFamily="34" charset="0"/>
              </a:rPr>
              <a:t>: Saint-Lazare, Escale et Cadarache sur la Durance (et Saint-Sauveur sur le Buëch)</a:t>
            </a:r>
          </a:p>
          <a:p>
            <a:pPr lvl="1" indent="-342900">
              <a:buFontTx/>
              <a:buChar char="-"/>
            </a:pPr>
            <a:endParaRPr lang="fr-FR" sz="1200" dirty="0">
              <a:cs typeface="Arial" pitchFamily="34" charset="0"/>
            </a:endParaRPr>
          </a:p>
          <a:p>
            <a:pPr lvl="1" indent="-342900">
              <a:buFontTx/>
              <a:buChar char="-"/>
            </a:pPr>
            <a:r>
              <a:rPr lang="fr-FR" sz="1200" b="1" dirty="0">
                <a:cs typeface="Arial" pitchFamily="34" charset="0"/>
              </a:rPr>
              <a:t>Description des opérations</a:t>
            </a:r>
            <a:r>
              <a:rPr lang="fr-FR" sz="1200" dirty="0">
                <a:cs typeface="Arial" pitchFamily="34" charset="0"/>
              </a:rPr>
              <a:t> : à partir du débit morphogène (500m3/s dans la Durance) : arrêt des turbinages pour abaissement du plan d'eau,  passage en régime torrentiel et ouverture des barrages EDF</a:t>
            </a:r>
          </a:p>
          <a:p>
            <a:pPr marL="0" indent="0">
              <a:spcBef>
                <a:spcPts val="500"/>
              </a:spcBef>
              <a:buClr>
                <a:srgbClr val="005BBB"/>
              </a:buClr>
              <a:buSzPct val="80000"/>
              <a:buNone/>
              <a:defRPr/>
            </a:pPr>
            <a:r>
              <a:rPr lang="fr-FR" sz="1200" dirty="0">
                <a:cs typeface="Arial" pitchFamily="34" charset="0"/>
              </a:rPr>
              <a:t>        </a:t>
            </a:r>
          </a:p>
          <a:p>
            <a:pPr marL="0" indent="0">
              <a:spcBef>
                <a:spcPts val="500"/>
              </a:spcBef>
              <a:buClr>
                <a:srgbClr val="005BBB"/>
              </a:buClr>
              <a:buSzPct val="80000"/>
              <a:buNone/>
              <a:defRPr/>
            </a:pPr>
            <a:r>
              <a:rPr lang="fr-FR" sz="1200" dirty="0">
                <a:cs typeface="Arial" pitchFamily="34" charset="0"/>
              </a:rPr>
              <a:t>           -       </a:t>
            </a:r>
            <a:r>
              <a:rPr lang="fr-FR" sz="1200" b="1" dirty="0">
                <a:cs typeface="Arial" pitchFamily="34" charset="0"/>
              </a:rPr>
              <a:t>Objectif</a:t>
            </a:r>
            <a:r>
              <a:rPr lang="fr-FR" sz="1200" dirty="0">
                <a:cs typeface="Arial" pitchFamily="34" charset="0"/>
              </a:rPr>
              <a:t> : Favoriser le transport solide afin de </a:t>
            </a:r>
            <a:endParaRPr lang="fr-FR" altLang="fr-FR" sz="1200" dirty="0"/>
          </a:p>
          <a:p>
            <a:pPr lvl="1">
              <a:spcBef>
                <a:spcPts val="500"/>
              </a:spcBef>
              <a:buClr>
                <a:srgbClr val="F7922A"/>
              </a:buClr>
              <a:buFont typeface="Arial" panose="020B0604020202020204" pitchFamily="34" charset="0"/>
              <a:buChar char="■"/>
              <a:defRPr/>
            </a:pPr>
            <a:r>
              <a:rPr lang="fr-FR" altLang="fr-FR" sz="1200" i="1" dirty="0"/>
              <a:t>Limiter les inondations, par le maintien des états cibles définis pour chaque retenue</a:t>
            </a:r>
          </a:p>
          <a:p>
            <a:pPr lvl="1">
              <a:spcBef>
                <a:spcPts val="500"/>
              </a:spcBef>
              <a:buClr>
                <a:srgbClr val="F7922A"/>
              </a:buClr>
              <a:buFont typeface="Arial" panose="020B0604020202020204" pitchFamily="34" charset="0"/>
              <a:buChar char="■"/>
              <a:defRPr/>
            </a:pPr>
            <a:r>
              <a:rPr lang="fr-FR" altLang="fr-FR" sz="1200" i="1" dirty="0"/>
              <a:t>Stopper l’abaissement du lit de la rivière, en favorisant le transport des graviers vers l’aval</a:t>
            </a:r>
          </a:p>
          <a:p>
            <a:pPr lvl="1">
              <a:spcBef>
                <a:spcPts val="500"/>
              </a:spcBef>
              <a:buClr>
                <a:srgbClr val="F7922A"/>
              </a:buClr>
              <a:buFont typeface="Arial" panose="020B0604020202020204" pitchFamily="34" charset="0"/>
              <a:buChar char="■"/>
              <a:defRPr/>
            </a:pPr>
            <a:r>
              <a:rPr lang="fr-FR" altLang="fr-FR" sz="1200" i="1" dirty="0"/>
              <a:t>Favoriser la dynamique morphologique de la rivière</a:t>
            </a:r>
          </a:p>
          <a:p>
            <a:pPr lvl="1">
              <a:spcBef>
                <a:spcPts val="500"/>
              </a:spcBef>
              <a:buClr>
                <a:srgbClr val="F7922A"/>
              </a:buClr>
              <a:buFont typeface="Arial" panose="020B0604020202020204" pitchFamily="34" charset="0"/>
              <a:buChar char="■"/>
              <a:defRPr/>
            </a:pPr>
            <a:r>
              <a:rPr lang="fr-FR" altLang="fr-FR" sz="1200" i="1" dirty="0"/>
              <a:t>Maintenir une capacité suffisante des retenues</a:t>
            </a:r>
          </a:p>
          <a:p>
            <a:pPr marL="355600" lvl="1" indent="0">
              <a:spcBef>
                <a:spcPts val="500"/>
              </a:spcBef>
              <a:buClr>
                <a:srgbClr val="F7922A"/>
              </a:buClr>
              <a:defRPr/>
            </a:pPr>
            <a:endParaRPr lang="fr-FR" altLang="fr-FR" sz="1200" i="1" dirty="0"/>
          </a:p>
          <a:p>
            <a:pPr marL="0" lvl="1" indent="0">
              <a:spcBef>
                <a:spcPts val="500"/>
              </a:spcBef>
              <a:buClr>
                <a:srgbClr val="005BBB"/>
              </a:buClr>
              <a:buSzPct val="80000"/>
              <a:buNone/>
              <a:defRPr/>
            </a:pPr>
            <a:r>
              <a:rPr lang="fr-FR" sz="1200" b="1" dirty="0">
                <a:cs typeface="Arial" pitchFamily="34" charset="0"/>
              </a:rPr>
              <a:t>         -       Zoom sur les Opérations récentes</a:t>
            </a:r>
            <a:r>
              <a:rPr lang="fr-FR" sz="1200" dirty="0">
                <a:cs typeface="Arial" pitchFamily="34" charset="0"/>
              </a:rPr>
              <a:t>: </a:t>
            </a:r>
          </a:p>
          <a:p>
            <a:pPr lvl="1">
              <a:spcBef>
                <a:spcPts val="500"/>
              </a:spcBef>
              <a:buClr>
                <a:srgbClr val="F7922A"/>
              </a:buClr>
              <a:buFont typeface="Arial" panose="020B0604020202020204" pitchFamily="34" charset="0"/>
              <a:buChar char="■"/>
            </a:pPr>
            <a:r>
              <a:rPr lang="fr-FR" altLang="fr-FR" sz="1200" dirty="0"/>
              <a:t>Novembre 2016 : Saint-Lazare (126 h), Escale (37 h), Cadarache (44h) </a:t>
            </a:r>
          </a:p>
          <a:p>
            <a:pPr marL="457200" lvl="1" indent="0">
              <a:spcBef>
                <a:spcPts val="500"/>
              </a:spcBef>
              <a:buClr>
                <a:srgbClr val="F7922A"/>
              </a:buClr>
              <a:buNone/>
            </a:pPr>
            <a:r>
              <a:rPr lang="fr-FR" altLang="fr-FR" sz="1200" dirty="0"/>
              <a:t>        Pertes  de production liée à l’arrêt des turbinages : </a:t>
            </a:r>
            <a:r>
              <a:rPr lang="fr-FR" altLang="fr-FR" sz="1200" b="1" dirty="0"/>
              <a:t>16 267 </a:t>
            </a:r>
            <a:r>
              <a:rPr lang="fr-FR" altLang="fr-FR" sz="1200" b="1" dirty="0" err="1"/>
              <a:t>MWh</a:t>
            </a:r>
            <a:r>
              <a:rPr lang="fr-FR" altLang="fr-FR" sz="1200" dirty="0"/>
              <a:t> valorisée à </a:t>
            </a:r>
            <a:r>
              <a:rPr lang="fr-FR" altLang="fr-FR" sz="1200" b="1" dirty="0"/>
              <a:t>783 k€</a:t>
            </a:r>
            <a:r>
              <a:rPr lang="fr-FR" altLang="fr-FR" sz="1200" dirty="0"/>
              <a:t> (prise en charge 50% EDF, 50 %Agence de l’Eau)</a:t>
            </a:r>
            <a:endParaRPr lang="fr-FR" sz="1200" dirty="0">
              <a:cs typeface="Arial" pitchFamily="34" charset="0"/>
            </a:endParaRPr>
          </a:p>
          <a:p>
            <a:pPr lvl="1">
              <a:spcBef>
                <a:spcPts val="500"/>
              </a:spcBef>
              <a:buClr>
                <a:srgbClr val="F7922A"/>
              </a:buClr>
              <a:buFont typeface="Arial" panose="020B0604020202020204" pitchFamily="34" charset="0"/>
              <a:buChar char="■"/>
            </a:pPr>
            <a:r>
              <a:rPr lang="fr-FR" altLang="fr-FR" sz="1200" dirty="0"/>
              <a:t>Novembre 2018 : Saint-Lazare (8 h), Escale (15 h), Cadarache (17h) </a:t>
            </a:r>
          </a:p>
          <a:p>
            <a:pPr marL="457200" lvl="1" indent="0">
              <a:spcBef>
                <a:spcPts val="500"/>
              </a:spcBef>
              <a:buClr>
                <a:srgbClr val="F7922A"/>
              </a:buClr>
              <a:buNone/>
            </a:pPr>
            <a:r>
              <a:rPr lang="fr-FR" altLang="fr-FR" sz="1200" dirty="0"/>
              <a:t>         Pertes  de production : </a:t>
            </a:r>
            <a:r>
              <a:rPr lang="fr-FR" altLang="fr-FR" sz="1200" b="1" dirty="0"/>
              <a:t>5 214 </a:t>
            </a:r>
            <a:r>
              <a:rPr lang="fr-FR" altLang="fr-FR" sz="1200" b="1" dirty="0" err="1"/>
              <a:t>MWh</a:t>
            </a:r>
            <a:r>
              <a:rPr lang="fr-FR" altLang="fr-FR" sz="1200" dirty="0"/>
              <a:t> valorisée à </a:t>
            </a:r>
            <a:r>
              <a:rPr lang="fr-FR" altLang="fr-FR" sz="1200" b="1" dirty="0"/>
              <a:t>261 k€ </a:t>
            </a:r>
            <a:r>
              <a:rPr lang="fr-FR" altLang="fr-FR" sz="1200" dirty="0"/>
              <a:t>(prise en charge 50% EDF, 50 %Agence de l’Eau).</a:t>
            </a:r>
            <a:endParaRPr lang="fr-FR" sz="1200" dirty="0">
              <a:cs typeface="Arial" pitchFamily="34" charset="0"/>
            </a:endParaRPr>
          </a:p>
          <a:p>
            <a:pPr marL="400050" lvl="1" indent="0">
              <a:buNone/>
            </a:pPr>
            <a:endParaRPr lang="fr-FR" sz="1200" dirty="0">
              <a:cs typeface="Arial" pitchFamily="34" charset="0"/>
            </a:endParaRPr>
          </a:p>
          <a:p>
            <a:pPr lvl="1" indent="-342900">
              <a:buFontTx/>
              <a:buChar char="-"/>
            </a:pPr>
            <a:r>
              <a:rPr lang="fr-FR" sz="1200" b="1" dirty="0">
                <a:cs typeface="Arial" pitchFamily="34" charset="0"/>
              </a:rPr>
              <a:t>A compter de 2019</a:t>
            </a:r>
            <a:r>
              <a:rPr lang="fr-FR" sz="1200" dirty="0">
                <a:cs typeface="Arial" pitchFamily="34" charset="0"/>
              </a:rPr>
              <a:t>, perte énergétique traduite en équivalence volume dont 50 % pris en charge par l’Agence de l’Eau via l’inscription dans le CEV, 50% à la charge d’EDF </a:t>
            </a:r>
          </a:p>
          <a:p>
            <a:pPr marL="400050" lvl="1" indent="0">
              <a:buNone/>
            </a:pPr>
            <a:r>
              <a:rPr lang="fr-FR" sz="1200" dirty="0">
                <a:cs typeface="Arial" pitchFamily="34" charset="0"/>
              </a:rPr>
              <a:t>           ex. 24h de transparence Cadarache : 17,2 Mm3 dont 8,6 Mm3 pris en compte dans le CEV</a:t>
            </a:r>
          </a:p>
          <a:p>
            <a:pPr marL="400050" lvl="1" indent="0">
              <a:buNone/>
            </a:pPr>
            <a:r>
              <a:rPr lang="fr-FR" sz="1200" dirty="0">
                <a:cs typeface="Arial" pitchFamily="34" charset="0"/>
              </a:rPr>
              <a:t>                      </a:t>
            </a:r>
          </a:p>
          <a:p>
            <a:pPr marL="857250" lvl="1" indent="-457200">
              <a:buFont typeface="+mj-lt"/>
              <a:buAutoNum type="arabicPeriod"/>
            </a:pPr>
            <a:endParaRPr lang="fr-FR" sz="1200" dirty="0">
              <a:cs typeface="Arial" pitchFamily="34" charset="0"/>
            </a:endParaRPr>
          </a:p>
          <a:p>
            <a:pPr marL="857250" lvl="1" indent="-457200">
              <a:buFont typeface="+mj-lt"/>
              <a:buAutoNum type="arabicPeriod"/>
            </a:pPr>
            <a:endParaRPr lang="fr-FR" sz="1200" dirty="0">
              <a:cs typeface="Arial" pitchFamily="34" charset="0"/>
            </a:endParaRPr>
          </a:p>
          <a:p>
            <a:pPr marL="857250" lvl="1" indent="-457200">
              <a:buFont typeface="+mj-lt"/>
              <a:buAutoNum type="arabicPeriod"/>
            </a:pPr>
            <a:endParaRPr lang="fr-FR" sz="1200" dirty="0">
              <a:cs typeface="Arial" pitchFamily="34" charset="0"/>
            </a:endParaRPr>
          </a:p>
          <a:p>
            <a:pPr marL="857250" lvl="1" indent="-457200">
              <a:buFont typeface="+mj-lt"/>
              <a:buAutoNum type="arabicPeriod"/>
            </a:pPr>
            <a:endParaRPr lang="fr-FR" sz="1200" dirty="0">
              <a:cs typeface="Arial" pitchFamily="34" charset="0"/>
            </a:endParaRPr>
          </a:p>
          <a:p>
            <a:pPr marL="857250" lvl="1" indent="-457200">
              <a:buFont typeface="+mj-lt"/>
              <a:buAutoNum type="arabicPeriod"/>
            </a:pPr>
            <a:endParaRPr lang="fr-FR" sz="1200" dirty="0">
              <a:cs typeface="Arial" pitchFamily="34" charset="0"/>
            </a:endParaRPr>
          </a:p>
          <a:p>
            <a:pPr marL="857250" lvl="1" indent="-457200">
              <a:buFont typeface="+mj-lt"/>
              <a:buAutoNum type="arabicPeriod"/>
            </a:pPr>
            <a:endParaRPr lang="fr-FR" sz="1200" dirty="0">
              <a:cs typeface="Arial" pitchFamily="34" charset="0"/>
            </a:endParaRPr>
          </a:p>
          <a:p>
            <a:pPr marL="0" lvl="1" indent="0">
              <a:buNone/>
            </a:pPr>
            <a:endParaRPr lang="fr-FR" sz="1200" dirty="0">
              <a:cs typeface="Arial" pitchFamily="34" charset="0"/>
            </a:endParaRPr>
          </a:p>
        </p:txBody>
      </p:sp>
      <p:sp>
        <p:nvSpPr>
          <p:cNvPr id="9" name="Espace réservé du numéro de diapositive 8"/>
          <p:cNvSpPr>
            <a:spLocks noGrp="1"/>
          </p:cNvSpPr>
          <p:nvPr>
            <p:ph type="sldNum" sz="quarter" idx="4294967295"/>
          </p:nvPr>
        </p:nvSpPr>
        <p:spPr>
          <a:xfrm>
            <a:off x="-36512" y="6448251"/>
            <a:ext cx="9144000" cy="365125"/>
          </a:xfrm>
        </p:spPr>
        <p:txBody>
          <a:bodyPr/>
          <a:lstStyle/>
          <a:p>
            <a:pPr algn="l"/>
            <a:fld id="{30035A5F-3A14-41F7-9736-119DAC683446}" type="slidenum">
              <a:rPr lang="fr-FR" sz="1800" b="1" smtClean="0">
                <a:solidFill>
                  <a:schemeClr val="accent3"/>
                </a:solidFill>
              </a:rPr>
              <a:pPr algn="l"/>
              <a:t>5</a:t>
            </a:fld>
            <a:endParaRPr lang="fr-FR" sz="1800" b="1" dirty="0">
              <a:solidFill>
                <a:schemeClr val="accent3"/>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5696204"/>
            <a:ext cx="864096" cy="109871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ADE4\user-ade4\DELCOM\Chartes graphiques Agence\CHARTE GRAPHIQUE SAUVONS L_EAU\éléments pour faire le PPT\LOGO+BLOC-MARQUE-2 LIGNES-2 BLE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5808238"/>
            <a:ext cx="2628677" cy="77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5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l_fi" descr="http://www.afis.fr/Images1/Membres/logo%20ED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4"/>
            <a:ext cx="2218584" cy="88059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idx="4294967295"/>
          </p:nvPr>
        </p:nvSpPr>
        <p:spPr>
          <a:xfrm>
            <a:off x="0" y="-26988"/>
            <a:ext cx="9144000" cy="791692"/>
          </a:xfrm>
          <a:solidFill>
            <a:schemeClr val="accent1"/>
          </a:solidFill>
        </p:spPr>
        <p:txBody>
          <a:bodyPr>
            <a:normAutofit/>
          </a:bodyPr>
          <a:lstStyle/>
          <a:p>
            <a:pPr algn="l"/>
            <a:r>
              <a:rPr lang="fr-FR" sz="2000" b="1" dirty="0">
                <a:solidFill>
                  <a:srgbClr val="002060"/>
                </a:solidFill>
                <a:latin typeface="Arial" pitchFamily="34" charset="0"/>
                <a:cs typeface="Arial" pitchFamily="34" charset="0"/>
              </a:rPr>
              <a:t>Affectations des économies : La restauration de la morphologie</a:t>
            </a:r>
            <a:br>
              <a:rPr lang="fr-FR" sz="2000" b="1" dirty="0">
                <a:solidFill>
                  <a:srgbClr val="002060"/>
                </a:solidFill>
                <a:latin typeface="Arial" pitchFamily="34" charset="0"/>
                <a:cs typeface="Arial" pitchFamily="34" charset="0"/>
              </a:rPr>
            </a:br>
            <a:r>
              <a:rPr lang="fr-FR" sz="2000" b="1" dirty="0">
                <a:solidFill>
                  <a:srgbClr val="002060"/>
                </a:solidFill>
                <a:latin typeface="Arial" pitchFamily="34" charset="0"/>
                <a:cs typeface="Arial" pitchFamily="34" charset="0"/>
              </a:rPr>
              <a:t>Exemple des Lâchers de </a:t>
            </a:r>
            <a:r>
              <a:rPr lang="fr-FR" sz="2000" b="1" dirty="0" err="1">
                <a:solidFill>
                  <a:srgbClr val="002060"/>
                </a:solidFill>
                <a:latin typeface="Arial" pitchFamily="34" charset="0"/>
                <a:cs typeface="Arial" pitchFamily="34" charset="0"/>
              </a:rPr>
              <a:t>décolmatage</a:t>
            </a:r>
            <a:endParaRPr lang="fr-FR" sz="2000" b="1" dirty="0">
              <a:solidFill>
                <a:srgbClr val="002060"/>
              </a:solidFill>
              <a:latin typeface="Arial" pitchFamily="34" charset="0"/>
              <a:cs typeface="Arial" pitchFamily="34" charset="0"/>
            </a:endParaRPr>
          </a:p>
        </p:txBody>
      </p:sp>
      <p:sp>
        <p:nvSpPr>
          <p:cNvPr id="3" name="Espace réservé du contenu 2"/>
          <p:cNvSpPr>
            <a:spLocks noGrp="1"/>
          </p:cNvSpPr>
          <p:nvPr>
            <p:ph idx="4294967295"/>
          </p:nvPr>
        </p:nvSpPr>
        <p:spPr>
          <a:xfrm>
            <a:off x="0" y="908719"/>
            <a:ext cx="4620491" cy="2880321"/>
          </a:xfrm>
          <a:noFill/>
        </p:spPr>
        <p:txBody>
          <a:bodyPr>
            <a:noAutofit/>
          </a:bodyPr>
          <a:lstStyle/>
          <a:p>
            <a:pPr>
              <a:buFontTx/>
              <a:buChar char="-"/>
            </a:pPr>
            <a:r>
              <a:rPr lang="fr-FR" sz="1600" b="1" dirty="0">
                <a:latin typeface="Arial" pitchFamily="34" charset="0"/>
                <a:cs typeface="Arial" pitchFamily="34" charset="0"/>
              </a:rPr>
              <a:t>Barrages concernés </a:t>
            </a:r>
            <a:r>
              <a:rPr lang="fr-FR" sz="1600" dirty="0">
                <a:latin typeface="Arial" pitchFamily="34" charset="0"/>
                <a:cs typeface="Arial" pitchFamily="34" charset="0"/>
              </a:rPr>
              <a:t>: </a:t>
            </a:r>
            <a:r>
              <a:rPr lang="fr-FR" sz="1600" dirty="0" err="1">
                <a:latin typeface="Arial" pitchFamily="34" charset="0"/>
                <a:cs typeface="Arial" pitchFamily="34" charset="0"/>
              </a:rPr>
              <a:t>Espinasses</a:t>
            </a:r>
            <a:r>
              <a:rPr lang="fr-FR" sz="1600" dirty="0">
                <a:latin typeface="Arial" pitchFamily="34" charset="0"/>
                <a:cs typeface="Arial" pitchFamily="34" charset="0"/>
              </a:rPr>
              <a:t>, La </a:t>
            </a:r>
            <a:r>
              <a:rPr lang="fr-FR" sz="1600" dirty="0" err="1">
                <a:latin typeface="Arial" pitchFamily="34" charset="0"/>
                <a:cs typeface="Arial" pitchFamily="34" charset="0"/>
              </a:rPr>
              <a:t>Saulce</a:t>
            </a:r>
            <a:r>
              <a:rPr lang="fr-FR" sz="1600" dirty="0">
                <a:latin typeface="Arial" pitchFamily="34" charset="0"/>
                <a:cs typeface="Arial" pitchFamily="34" charset="0"/>
              </a:rPr>
              <a:t>, Escale et Cadarache sur la Durance</a:t>
            </a:r>
          </a:p>
          <a:p>
            <a:pPr marL="0" indent="0">
              <a:buNone/>
            </a:pPr>
            <a:endParaRPr lang="fr-FR" sz="1600" dirty="0">
              <a:latin typeface="Arial" pitchFamily="34" charset="0"/>
              <a:cs typeface="Arial" pitchFamily="34" charset="0"/>
            </a:endParaRPr>
          </a:p>
          <a:p>
            <a:pPr>
              <a:buFontTx/>
              <a:buChar char="-"/>
            </a:pPr>
            <a:r>
              <a:rPr lang="fr-FR" sz="1600" b="1" dirty="0">
                <a:latin typeface="Arial" pitchFamily="34" charset="0"/>
                <a:cs typeface="Arial" pitchFamily="34" charset="0"/>
              </a:rPr>
              <a:t>Description des opérations</a:t>
            </a:r>
            <a:r>
              <a:rPr lang="fr-FR" sz="1600" dirty="0">
                <a:latin typeface="Arial" pitchFamily="34" charset="0"/>
                <a:cs typeface="Arial" pitchFamily="34" charset="0"/>
              </a:rPr>
              <a:t> : réalisation d’un lâcher d’eau par ouverture du barrage, hors période de crue, avec un débit et une durée fonction du tronçon de rivière concerné </a:t>
            </a:r>
          </a:p>
          <a:p>
            <a:pPr marL="0" indent="0">
              <a:buNone/>
            </a:pPr>
            <a:endParaRPr lang="fr-FR" sz="1600" b="1" dirty="0">
              <a:latin typeface="Arial" pitchFamily="34" charset="0"/>
              <a:cs typeface="Arial" pitchFamily="34" charset="0"/>
            </a:endParaRPr>
          </a:p>
          <a:p>
            <a:pPr>
              <a:buFontTx/>
              <a:buChar char="-"/>
            </a:pPr>
            <a:r>
              <a:rPr lang="fr-FR" sz="1600" b="1" dirty="0">
                <a:latin typeface="Arial" pitchFamily="34" charset="0"/>
                <a:cs typeface="Arial" pitchFamily="34" charset="0"/>
              </a:rPr>
              <a:t>Objectif</a:t>
            </a:r>
            <a:r>
              <a:rPr lang="fr-FR" sz="1600" dirty="0">
                <a:latin typeface="Arial" pitchFamily="34" charset="0"/>
                <a:cs typeface="Arial" pitchFamily="34" charset="0"/>
              </a:rPr>
              <a:t> : Favoriser la reproduction des espèces piscicoles du tronçon (</a:t>
            </a:r>
            <a:r>
              <a:rPr lang="fr-FR" altLang="fr-FR" sz="1600" dirty="0">
                <a:latin typeface="Arial" pitchFamily="34" charset="0"/>
                <a:cs typeface="Arial" pitchFamily="34" charset="0"/>
              </a:rPr>
              <a:t>truite pour aval, </a:t>
            </a:r>
            <a:r>
              <a:rPr lang="fr-FR" altLang="fr-FR" sz="1600" dirty="0" err="1">
                <a:latin typeface="Arial" pitchFamily="34" charset="0"/>
                <a:cs typeface="Arial" pitchFamily="34" charset="0"/>
              </a:rPr>
              <a:t>Espinasses</a:t>
            </a:r>
            <a:r>
              <a:rPr lang="fr-FR" altLang="fr-FR" sz="1600" dirty="0">
                <a:latin typeface="Arial" pitchFamily="34" charset="0"/>
                <a:cs typeface="Arial" pitchFamily="34" charset="0"/>
              </a:rPr>
              <a:t>, aprons pour aval la </a:t>
            </a:r>
            <a:r>
              <a:rPr lang="fr-FR" altLang="fr-FR" sz="1600" dirty="0" err="1">
                <a:latin typeface="Arial" pitchFamily="34" charset="0"/>
                <a:cs typeface="Arial" pitchFamily="34" charset="0"/>
              </a:rPr>
              <a:t>Saulce</a:t>
            </a:r>
            <a:r>
              <a:rPr lang="fr-FR" altLang="fr-FR" sz="1600" dirty="0">
                <a:latin typeface="Arial" pitchFamily="34" charset="0"/>
                <a:cs typeface="Arial" pitchFamily="34" charset="0"/>
              </a:rPr>
              <a:t>…)</a:t>
            </a:r>
          </a:p>
          <a:p>
            <a:pPr>
              <a:buFontTx/>
              <a:buChar char="-"/>
            </a:pPr>
            <a:endParaRPr lang="fr-FR" sz="1600" b="1" dirty="0">
              <a:latin typeface="Arial" pitchFamily="34" charset="0"/>
              <a:cs typeface="Arial" pitchFamily="34" charset="0"/>
            </a:endParaRPr>
          </a:p>
          <a:p>
            <a:pPr marL="857250" lvl="1" indent="-457200">
              <a:buFont typeface="+mj-lt"/>
              <a:buAutoNum type="arabicPeriod"/>
            </a:pPr>
            <a:endParaRPr lang="fr-FR" sz="1600" dirty="0">
              <a:latin typeface="Arial" pitchFamily="34" charset="0"/>
              <a:cs typeface="Arial" pitchFamily="34" charset="0"/>
            </a:endParaRPr>
          </a:p>
          <a:p>
            <a:pPr marL="857250" lvl="1" indent="-457200">
              <a:buFont typeface="+mj-lt"/>
              <a:buAutoNum type="arabicPeriod"/>
            </a:pPr>
            <a:endParaRPr lang="fr-FR" sz="1600" dirty="0">
              <a:latin typeface="Arial" pitchFamily="34" charset="0"/>
              <a:cs typeface="Arial" pitchFamily="34" charset="0"/>
            </a:endParaRPr>
          </a:p>
          <a:p>
            <a:pPr marL="857250" lvl="1" indent="-457200">
              <a:buFont typeface="+mj-lt"/>
              <a:buAutoNum type="arabicPeriod"/>
            </a:pPr>
            <a:endParaRPr lang="fr-FR" sz="1600" dirty="0">
              <a:latin typeface="Arial" pitchFamily="34" charset="0"/>
              <a:cs typeface="Arial" pitchFamily="34" charset="0"/>
            </a:endParaRPr>
          </a:p>
          <a:p>
            <a:pPr marL="0" lvl="1" indent="0">
              <a:buNone/>
            </a:pPr>
            <a:endParaRPr lang="fr-FR" sz="1600" dirty="0">
              <a:latin typeface="Arial" pitchFamily="34" charset="0"/>
              <a:cs typeface="Arial" pitchFamily="34" charset="0"/>
            </a:endParaRPr>
          </a:p>
        </p:txBody>
      </p:sp>
      <p:sp>
        <p:nvSpPr>
          <p:cNvPr id="9" name="Espace réservé du numéro de diapositive 8"/>
          <p:cNvSpPr>
            <a:spLocks noGrp="1"/>
          </p:cNvSpPr>
          <p:nvPr>
            <p:ph type="sldNum" sz="quarter" idx="4294967295"/>
          </p:nvPr>
        </p:nvSpPr>
        <p:spPr>
          <a:xfrm>
            <a:off x="-36512" y="6448251"/>
            <a:ext cx="9144000" cy="365125"/>
          </a:xfrm>
        </p:spPr>
        <p:txBody>
          <a:bodyPr/>
          <a:lstStyle/>
          <a:p>
            <a:pPr algn="l"/>
            <a:fld id="{30035A5F-3A14-41F7-9736-119DAC683446}" type="slidenum">
              <a:rPr lang="fr-FR" sz="1800" b="1" smtClean="0">
                <a:solidFill>
                  <a:schemeClr val="accent3"/>
                </a:solidFill>
              </a:rPr>
              <a:pPr algn="l"/>
              <a:t>6</a:t>
            </a:fld>
            <a:endParaRPr lang="fr-FR" sz="1800" b="1" dirty="0">
              <a:solidFill>
                <a:schemeClr val="accent3"/>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5696204"/>
            <a:ext cx="864096" cy="109871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ADE4\user-ade4\DELCOM\Chartes graphiques Agence\CHARTE GRAPHIQUE SAUVONS L_EAU\éléments pour faire le PPT\LOGO+BLOC-MARQUE-2 LIGNES-2 BLE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5808238"/>
            <a:ext cx="2628677" cy="7787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4623033"/>
            <a:ext cx="9128056" cy="1697901"/>
          </a:xfrm>
          <a:prstGeom prst="rect">
            <a:avLst/>
          </a:prstGeom>
          <a:solidFill>
            <a:schemeClr val="bg1"/>
          </a:solidFill>
        </p:spPr>
        <p:txBody>
          <a:bodyPr wrap="square">
            <a:spAutoFit/>
          </a:bodyPr>
          <a:lstStyle/>
          <a:p>
            <a:r>
              <a:rPr lang="fr-FR" sz="1600" b="1" dirty="0">
                <a:latin typeface="Arial" pitchFamily="34" charset="0"/>
                <a:cs typeface="Arial" pitchFamily="34" charset="0"/>
              </a:rPr>
              <a:t>-     Opérations réalisées chaque année depuis 2014 </a:t>
            </a:r>
          </a:p>
          <a:p>
            <a:pPr marL="0" lvl="1" indent="0">
              <a:spcBef>
                <a:spcPts val="500"/>
              </a:spcBef>
              <a:buClr>
                <a:srgbClr val="005BBB"/>
              </a:buClr>
              <a:buSzPct val="80000"/>
              <a:buNone/>
              <a:defRPr/>
            </a:pPr>
            <a:r>
              <a:rPr lang="fr-FR" sz="1600" b="1" dirty="0">
                <a:latin typeface="Arial" pitchFamily="34" charset="0"/>
                <a:cs typeface="Arial" pitchFamily="34" charset="0"/>
              </a:rPr>
              <a:t>      </a:t>
            </a:r>
            <a:r>
              <a:rPr lang="fr-FR" sz="1600" dirty="0">
                <a:latin typeface="Arial" pitchFamily="34" charset="0"/>
                <a:cs typeface="Arial" pitchFamily="34" charset="0"/>
              </a:rPr>
              <a:t>Ex. 2017 : Lâchers réalisés aux 4 barrages représentant un volume de 11 Mm3, conduisant à une </a:t>
            </a:r>
            <a:r>
              <a:rPr lang="fr-FR" sz="1600" dirty="0" err="1">
                <a:latin typeface="Arial" pitchFamily="34" charset="0"/>
                <a:cs typeface="Arial" pitchFamily="34" charset="0"/>
              </a:rPr>
              <a:t>désoptimisation</a:t>
            </a:r>
            <a:r>
              <a:rPr lang="fr-FR" sz="1600" dirty="0">
                <a:latin typeface="Arial" pitchFamily="34" charset="0"/>
                <a:cs typeface="Arial" pitchFamily="34" charset="0"/>
              </a:rPr>
              <a:t> et pertes de production, soit 377 </a:t>
            </a:r>
            <a:r>
              <a:rPr lang="fr-FR" sz="1600" dirty="0" err="1">
                <a:latin typeface="Arial" pitchFamily="34" charset="0"/>
                <a:cs typeface="Arial" pitchFamily="34" charset="0"/>
              </a:rPr>
              <a:t>ke</a:t>
            </a:r>
            <a:r>
              <a:rPr lang="fr-FR" sz="1600" dirty="0">
                <a:latin typeface="Arial" pitchFamily="34" charset="0"/>
                <a:cs typeface="Arial" pitchFamily="34" charset="0"/>
              </a:rPr>
              <a:t> </a:t>
            </a:r>
            <a:r>
              <a:rPr lang="fr-FR" altLang="fr-FR" sz="1600" dirty="0">
                <a:latin typeface="Arial" panose="020B0604020202020204" pitchFamily="34" charset="0"/>
                <a:cs typeface="Arial" panose="020B0604020202020204" pitchFamily="34" charset="0"/>
              </a:rPr>
              <a:t>(prise en charge 50% EDF, 50% Agence de l’Eau)</a:t>
            </a:r>
          </a:p>
          <a:p>
            <a:pPr marL="0" lvl="1" indent="0">
              <a:spcBef>
                <a:spcPts val="500"/>
              </a:spcBef>
              <a:buClr>
                <a:srgbClr val="005BBB"/>
              </a:buClr>
              <a:buSzPct val="80000"/>
              <a:buNone/>
              <a:defRPr/>
            </a:pPr>
            <a:r>
              <a:rPr lang="fr-FR" sz="1600" b="1" dirty="0">
                <a:latin typeface="Arial" pitchFamily="34" charset="0"/>
                <a:cs typeface="Arial" pitchFamily="34" charset="0"/>
              </a:rPr>
              <a:t>-     ex. un lâcher </a:t>
            </a:r>
            <a:r>
              <a:rPr lang="fr-FR" sz="1600" b="1" dirty="0" err="1">
                <a:latin typeface="Arial" pitchFamily="34" charset="0"/>
                <a:cs typeface="Arial" pitchFamily="34" charset="0"/>
              </a:rPr>
              <a:t>Espinasses</a:t>
            </a:r>
            <a:r>
              <a:rPr lang="fr-FR" sz="1600" b="1" dirty="0">
                <a:latin typeface="Arial" pitchFamily="34" charset="0"/>
                <a:cs typeface="Arial" pitchFamily="34" charset="0"/>
              </a:rPr>
              <a:t> </a:t>
            </a:r>
            <a:r>
              <a:rPr lang="fr-FR" sz="1600" dirty="0">
                <a:latin typeface="Arial" pitchFamily="34" charset="0"/>
                <a:cs typeface="Arial" pitchFamily="34" charset="0"/>
              </a:rPr>
              <a:t>: 1,87 Mm3 dont 0,935 Mm3 inscrits au CEV</a:t>
            </a:r>
          </a:p>
          <a:p>
            <a:pPr marL="400050" lvl="1" indent="0">
              <a:buNone/>
            </a:pPr>
            <a:r>
              <a:rPr lang="fr-FR" sz="1600" dirty="0">
                <a:latin typeface="Arial" pitchFamily="34" charset="0"/>
                <a:cs typeface="Arial" pitchFamily="34" charset="0"/>
              </a:rPr>
              <a:t>      </a:t>
            </a:r>
          </a:p>
        </p:txBody>
      </p:sp>
      <p:grpSp>
        <p:nvGrpSpPr>
          <p:cNvPr id="24" name="Groupe 23"/>
          <p:cNvGrpSpPr/>
          <p:nvPr/>
        </p:nvGrpSpPr>
        <p:grpSpPr>
          <a:xfrm>
            <a:off x="5702961" y="3186313"/>
            <a:ext cx="3368850" cy="1250799"/>
            <a:chOff x="5702961" y="3186313"/>
            <a:chExt cx="3368850" cy="1250799"/>
          </a:xfrm>
        </p:grpSpPr>
        <p:pic>
          <p:nvPicPr>
            <p:cNvPr id="11" name="Image 10"/>
            <p:cNvPicPr>
              <a:picLocks noChangeAspect="1"/>
            </p:cNvPicPr>
            <p:nvPr/>
          </p:nvPicPr>
          <p:blipFill rotWithShape="1">
            <a:blip r:embed="rId6"/>
            <a:srcRect b="68254"/>
            <a:stretch/>
          </p:blipFill>
          <p:spPr>
            <a:xfrm>
              <a:off x="6012160" y="3186313"/>
              <a:ext cx="2432746" cy="1046443"/>
            </a:xfrm>
            <a:prstGeom prst="rect">
              <a:avLst/>
            </a:prstGeom>
          </p:spPr>
        </p:pic>
        <p:sp>
          <p:nvSpPr>
            <p:cNvPr id="17" name="ZoneTexte 16"/>
            <p:cNvSpPr txBox="1"/>
            <p:nvPr/>
          </p:nvSpPr>
          <p:spPr>
            <a:xfrm>
              <a:off x="5702961" y="4160113"/>
              <a:ext cx="3368850" cy="276999"/>
            </a:xfrm>
            <a:prstGeom prst="rect">
              <a:avLst/>
            </a:prstGeom>
            <a:noFill/>
          </p:spPr>
          <p:txBody>
            <a:bodyPr wrap="square" rtlCol="0">
              <a:spAutoFit/>
            </a:bodyPr>
            <a:lstStyle/>
            <a:p>
              <a:r>
                <a:rPr lang="fr-FR" sz="1200" i="1" dirty="0">
                  <a:latin typeface="Arial" panose="020B0604020202020204" pitchFamily="34" charset="0"/>
                  <a:cs typeface="Arial" panose="020B0604020202020204" pitchFamily="34" charset="0"/>
                </a:rPr>
                <a:t>Exemple de niveau de colmatage en rivière</a:t>
              </a:r>
            </a:p>
          </p:txBody>
        </p:sp>
      </p:grpSp>
      <p:grpSp>
        <p:nvGrpSpPr>
          <p:cNvPr id="23" name="Groupe 22"/>
          <p:cNvGrpSpPr/>
          <p:nvPr/>
        </p:nvGrpSpPr>
        <p:grpSpPr>
          <a:xfrm>
            <a:off x="2074177" y="3838764"/>
            <a:ext cx="1996042" cy="573001"/>
            <a:chOff x="2040647" y="3844679"/>
            <a:chExt cx="1996042" cy="573001"/>
          </a:xfrm>
        </p:grpSpPr>
        <p:pic>
          <p:nvPicPr>
            <p:cNvPr id="2" name="Image 1"/>
            <p:cNvPicPr>
              <a:picLocks noChangeAspect="1"/>
            </p:cNvPicPr>
            <p:nvPr/>
          </p:nvPicPr>
          <p:blipFill>
            <a:blip r:embed="rId7"/>
            <a:stretch>
              <a:fillRect/>
            </a:stretch>
          </p:blipFill>
          <p:spPr>
            <a:xfrm>
              <a:off x="2040647" y="3844679"/>
              <a:ext cx="1441088" cy="549749"/>
            </a:xfrm>
            <a:prstGeom prst="roundRect">
              <a:avLst>
                <a:gd name="adj" fmla="val 8594"/>
              </a:avLst>
            </a:prstGeom>
            <a:solidFill>
              <a:srgbClr val="FFFFFF">
                <a:shade val="85000"/>
              </a:srgbClr>
            </a:solidFill>
            <a:ln>
              <a:noFill/>
            </a:ln>
            <a:effectLst/>
          </p:spPr>
        </p:pic>
        <p:sp>
          <p:nvSpPr>
            <p:cNvPr id="18" name="ZoneTexte 17"/>
            <p:cNvSpPr txBox="1"/>
            <p:nvPr/>
          </p:nvSpPr>
          <p:spPr>
            <a:xfrm>
              <a:off x="2337669" y="4140681"/>
              <a:ext cx="1699020" cy="276999"/>
            </a:xfrm>
            <a:prstGeom prst="rect">
              <a:avLst/>
            </a:prstGeom>
            <a:noFill/>
          </p:spPr>
          <p:txBody>
            <a:bodyPr wrap="square" rtlCol="0">
              <a:spAutoFit/>
            </a:bodyPr>
            <a:lstStyle/>
            <a:p>
              <a:r>
                <a:rPr lang="fr-FR" sz="1200" i="1" dirty="0">
                  <a:latin typeface="Arial" panose="020B0604020202020204" pitchFamily="34" charset="0"/>
                  <a:cs typeface="Arial" panose="020B0604020202020204" pitchFamily="34" charset="0"/>
                </a:rPr>
                <a:t>Apron, 2017</a:t>
              </a:r>
            </a:p>
          </p:txBody>
        </p:sp>
      </p:grpSp>
      <p:sp>
        <p:nvSpPr>
          <p:cNvPr id="20" name="Accolade fermante 19"/>
          <p:cNvSpPr/>
          <p:nvPr/>
        </p:nvSpPr>
        <p:spPr>
          <a:xfrm rot="5400000">
            <a:off x="7041277" y="2025908"/>
            <a:ext cx="318030" cy="201622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5" name="Groupe 24"/>
          <p:cNvGrpSpPr/>
          <p:nvPr/>
        </p:nvGrpSpPr>
        <p:grpSpPr>
          <a:xfrm>
            <a:off x="4428512" y="794592"/>
            <a:ext cx="4648979" cy="1887824"/>
            <a:chOff x="4422832" y="853071"/>
            <a:chExt cx="4648979" cy="1887824"/>
          </a:xfrm>
        </p:grpSpPr>
        <p:pic>
          <p:nvPicPr>
            <p:cNvPr id="16" name="Image 15"/>
            <p:cNvPicPr>
              <a:picLocks noChangeAspect="1"/>
            </p:cNvPicPr>
            <p:nvPr/>
          </p:nvPicPr>
          <p:blipFill rotWithShape="1">
            <a:blip r:embed="rId8"/>
            <a:srcRect b="34688"/>
            <a:stretch/>
          </p:blipFill>
          <p:spPr>
            <a:xfrm>
              <a:off x="4422832" y="853071"/>
              <a:ext cx="3898736" cy="1844824"/>
            </a:xfrm>
            <a:prstGeom prst="roundRect">
              <a:avLst>
                <a:gd name="adj" fmla="val 8594"/>
              </a:avLst>
            </a:prstGeom>
            <a:solidFill>
              <a:srgbClr val="FFFFFF">
                <a:shade val="85000"/>
              </a:srgbClr>
            </a:solidFill>
            <a:ln>
              <a:noFill/>
            </a:ln>
            <a:effectLst/>
          </p:spPr>
        </p:pic>
        <p:pic>
          <p:nvPicPr>
            <p:cNvPr id="14" name="Image 13" descr="W:\Pôle Hydrobiologie\2 - Etudes\1 - Pulse Durance\4 - résultats\2017 Escale\Résultats\C1\photos\c1\P1250008.JPG"/>
            <p:cNvPicPr/>
            <p:nvPr/>
          </p:nvPicPr>
          <p:blipFill rotWithShape="1">
            <a:blip r:embed="rId9" cstate="print">
              <a:extLst>
                <a:ext uri="{28A0092B-C50C-407E-A947-70E740481C1C}">
                  <a14:useLocalDpi xmlns:a14="http://schemas.microsoft.com/office/drawing/2010/main" val="0"/>
                </a:ext>
              </a:extLst>
            </a:blip>
            <a:srcRect r="22097"/>
            <a:stretch/>
          </p:blipFill>
          <p:spPr bwMode="auto">
            <a:xfrm>
              <a:off x="7209053" y="944723"/>
              <a:ext cx="1862758" cy="1510303"/>
            </a:xfrm>
            <a:prstGeom prst="roundRect">
              <a:avLst>
                <a:gd name="adj" fmla="val 8594"/>
              </a:avLst>
            </a:prstGeom>
            <a:solidFill>
              <a:srgbClr val="FFFFFF">
                <a:shade val="85000"/>
              </a:srgbClr>
            </a:solidFill>
            <a:ln>
              <a:noFill/>
            </a:ln>
            <a:effectLst/>
          </p:spPr>
        </p:pic>
        <p:sp>
          <p:nvSpPr>
            <p:cNvPr id="19" name="Double flèche horizontale 18"/>
            <p:cNvSpPr/>
            <p:nvPr/>
          </p:nvSpPr>
          <p:spPr>
            <a:xfrm>
              <a:off x="6804248" y="1484784"/>
              <a:ext cx="792088" cy="43204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070279" y="2463896"/>
              <a:ext cx="2304353" cy="276999"/>
            </a:xfrm>
            <a:prstGeom prst="rect">
              <a:avLst/>
            </a:prstGeom>
            <a:solidFill>
              <a:schemeClr val="bg1"/>
            </a:solidFill>
          </p:spPr>
          <p:txBody>
            <a:bodyPr wrap="square" rtlCol="0">
              <a:spAutoFit/>
            </a:bodyPr>
            <a:lstStyle/>
            <a:p>
              <a:r>
                <a:rPr lang="fr-FR" sz="1200" i="1" dirty="0">
                  <a:latin typeface="Arial" panose="020B0604020202020204" pitchFamily="34" charset="0"/>
                  <a:cs typeface="Arial" panose="020B0604020202020204" pitchFamily="34" charset="0"/>
                </a:rPr>
                <a:t>Vue schématique colmatage</a:t>
              </a:r>
            </a:p>
          </p:txBody>
        </p:sp>
        <p:sp>
          <p:nvSpPr>
            <p:cNvPr id="22" name="ZoneTexte 21"/>
            <p:cNvSpPr txBox="1"/>
            <p:nvPr/>
          </p:nvSpPr>
          <p:spPr>
            <a:xfrm>
              <a:off x="7583518" y="2455026"/>
              <a:ext cx="1145054" cy="277000"/>
            </a:xfrm>
            <a:prstGeom prst="rect">
              <a:avLst/>
            </a:prstGeom>
            <a:solidFill>
              <a:schemeClr val="bg1"/>
            </a:solidFill>
          </p:spPr>
          <p:txBody>
            <a:bodyPr wrap="square" rtlCol="0">
              <a:spAutoFit/>
            </a:bodyPr>
            <a:lstStyle/>
            <a:p>
              <a:r>
                <a:rPr lang="fr-FR" sz="1200" i="1" dirty="0">
                  <a:latin typeface="Arial" panose="020B0604020202020204" pitchFamily="34" charset="0"/>
                  <a:cs typeface="Arial" panose="020B0604020202020204" pitchFamily="34" charset="0"/>
                </a:rPr>
                <a:t>Vue en rivière</a:t>
              </a:r>
            </a:p>
          </p:txBody>
        </p:sp>
      </p:grpSp>
    </p:spTree>
    <p:extLst>
      <p:ext uri="{BB962C8B-B14F-4D97-AF65-F5344CB8AC3E}">
        <p14:creationId xmlns:p14="http://schemas.microsoft.com/office/powerpoint/2010/main" val="63652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idx="4294967295"/>
          </p:nvPr>
        </p:nvSpPr>
        <p:spPr>
          <a:xfrm>
            <a:off x="0" y="-26988"/>
            <a:ext cx="9144000" cy="791692"/>
          </a:xfrm>
          <a:solidFill>
            <a:schemeClr val="accent1"/>
          </a:solidFill>
        </p:spPr>
        <p:txBody>
          <a:bodyPr>
            <a:normAutofit/>
          </a:bodyPr>
          <a:lstStyle/>
          <a:p>
            <a:pPr algn="l"/>
            <a:r>
              <a:rPr lang="fr-FR" sz="2000" b="1" dirty="0">
                <a:solidFill>
                  <a:srgbClr val="002060"/>
                </a:solidFill>
                <a:latin typeface="Arial" pitchFamily="34" charset="0"/>
                <a:cs typeface="Arial" pitchFamily="34" charset="0"/>
              </a:rPr>
              <a:t>Affectations des économies : soulager les bassins déficitaires affluents</a:t>
            </a:r>
            <a:br>
              <a:rPr lang="fr-FR" sz="2000" b="1" dirty="0">
                <a:solidFill>
                  <a:srgbClr val="002060"/>
                </a:solidFill>
                <a:latin typeface="Arial" pitchFamily="34" charset="0"/>
                <a:cs typeface="Arial" pitchFamily="34" charset="0"/>
              </a:rPr>
            </a:br>
            <a:endParaRPr lang="fr-FR" sz="2000" b="1" dirty="0">
              <a:solidFill>
                <a:srgbClr val="002060"/>
              </a:solidFill>
              <a:latin typeface="Arial" pitchFamily="34" charset="0"/>
              <a:cs typeface="Arial" pitchFamily="34" charset="0"/>
            </a:endParaRPr>
          </a:p>
        </p:txBody>
      </p:sp>
      <p:sp>
        <p:nvSpPr>
          <p:cNvPr id="9" name="Espace réservé du numéro de diapositive 8"/>
          <p:cNvSpPr>
            <a:spLocks noGrp="1"/>
          </p:cNvSpPr>
          <p:nvPr>
            <p:ph type="sldNum" sz="quarter" idx="4294967295"/>
          </p:nvPr>
        </p:nvSpPr>
        <p:spPr>
          <a:xfrm>
            <a:off x="-36512" y="6448251"/>
            <a:ext cx="9144000" cy="365125"/>
          </a:xfrm>
        </p:spPr>
        <p:txBody>
          <a:bodyPr/>
          <a:lstStyle/>
          <a:p>
            <a:pPr algn="l"/>
            <a:fld id="{30035A5F-3A14-41F7-9736-119DAC683446}" type="slidenum">
              <a:rPr lang="fr-FR" sz="1800" b="1" smtClean="0">
                <a:solidFill>
                  <a:schemeClr val="accent3"/>
                </a:solidFill>
              </a:rPr>
              <a:pPr algn="l"/>
              <a:t>7</a:t>
            </a:fld>
            <a:endParaRPr lang="fr-FR" sz="1800" b="1" dirty="0">
              <a:solidFill>
                <a:schemeClr val="accent3"/>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11" name="Espace réservé du contenu 4" descr="QGIS 2.14.3-Essen - PGRE_durance_details"/>
          <p:cNvPicPr>
            <a:picLocks noChangeAspect="1"/>
          </p:cNvPicPr>
          <p:nvPr/>
        </p:nvPicPr>
        <p:blipFill rotWithShape="1">
          <a:blip r:embed="rId3">
            <a:extLst>
              <a:ext uri="{28A0092B-C50C-407E-A947-70E740481C1C}">
                <a14:useLocalDpi xmlns:a14="http://schemas.microsoft.com/office/drawing/2010/main" val="0"/>
              </a:ext>
            </a:extLst>
          </a:blip>
          <a:srcRect l="36459" t="17198" r="8348" b="5548"/>
          <a:stretch/>
        </p:blipFill>
        <p:spPr>
          <a:xfrm>
            <a:off x="1043608" y="1196752"/>
            <a:ext cx="6295839" cy="5275413"/>
          </a:xfrm>
          <a:prstGeom prst="rect">
            <a:avLst/>
          </a:prstGeom>
        </p:spPr>
      </p:pic>
      <p:sp>
        <p:nvSpPr>
          <p:cNvPr id="12" name="ZoneTexte 11"/>
          <p:cNvSpPr txBox="1"/>
          <p:nvPr/>
        </p:nvSpPr>
        <p:spPr>
          <a:xfrm>
            <a:off x="6631391" y="5013176"/>
            <a:ext cx="2429722" cy="1754326"/>
          </a:xfrm>
          <a:prstGeom prst="rect">
            <a:avLst/>
          </a:prstGeom>
          <a:noFill/>
          <a:ln w="28575">
            <a:solidFill>
              <a:srgbClr val="FF0000"/>
            </a:solidFill>
          </a:ln>
        </p:spPr>
        <p:txBody>
          <a:bodyPr wrap="square" rtlCol="0">
            <a:spAutoFit/>
          </a:bodyPr>
          <a:lstStyle/>
          <a:p>
            <a:r>
              <a:rPr lang="fr-FR" dirty="0"/>
              <a:t>Huit Plans de Gestion de la Ressource en Eau (PGRE) sur les bassins affluents de la Durance en déséquilibre quantitatif</a:t>
            </a:r>
          </a:p>
        </p:txBody>
      </p:sp>
      <p:grpSp>
        <p:nvGrpSpPr>
          <p:cNvPr id="2" name="Groupe 1"/>
          <p:cNvGrpSpPr/>
          <p:nvPr/>
        </p:nvGrpSpPr>
        <p:grpSpPr>
          <a:xfrm>
            <a:off x="2843808" y="2708920"/>
            <a:ext cx="2304256" cy="1721506"/>
            <a:chOff x="2843808" y="3083015"/>
            <a:chExt cx="2304256" cy="1721506"/>
          </a:xfrm>
        </p:grpSpPr>
        <p:sp>
          <p:nvSpPr>
            <p:cNvPr id="13" name="ZoneTexte 12"/>
            <p:cNvSpPr txBox="1"/>
            <p:nvPr/>
          </p:nvSpPr>
          <p:spPr>
            <a:xfrm>
              <a:off x="3635896" y="3083015"/>
              <a:ext cx="576064" cy="276999"/>
            </a:xfrm>
            <a:prstGeom prst="rect">
              <a:avLst/>
            </a:prstGeom>
            <a:noFill/>
          </p:spPr>
          <p:txBody>
            <a:bodyPr wrap="square" rtlCol="0">
              <a:spAutoFit/>
            </a:bodyPr>
            <a:lstStyle/>
            <a:p>
              <a:r>
                <a:rPr lang="fr-FR" sz="1200" b="1" dirty="0">
                  <a:solidFill>
                    <a:srgbClr val="0070C0"/>
                  </a:solidFill>
                </a:rPr>
                <a:t>Buech</a:t>
              </a:r>
            </a:p>
          </p:txBody>
        </p:sp>
        <p:sp>
          <p:nvSpPr>
            <p:cNvPr id="14" name="ZoneTexte 13"/>
            <p:cNvSpPr txBox="1"/>
            <p:nvPr/>
          </p:nvSpPr>
          <p:spPr>
            <a:xfrm>
              <a:off x="4189274" y="3440033"/>
              <a:ext cx="648072" cy="276999"/>
            </a:xfrm>
            <a:prstGeom prst="rect">
              <a:avLst/>
            </a:prstGeom>
            <a:noFill/>
          </p:spPr>
          <p:txBody>
            <a:bodyPr wrap="square" rtlCol="0">
              <a:spAutoFit/>
            </a:bodyPr>
            <a:lstStyle/>
            <a:p>
              <a:r>
                <a:rPr lang="fr-FR" sz="1200" b="1" dirty="0">
                  <a:solidFill>
                    <a:srgbClr val="0070C0"/>
                  </a:solidFill>
                </a:rPr>
                <a:t>Sasse</a:t>
              </a:r>
            </a:p>
          </p:txBody>
        </p:sp>
        <p:sp>
          <p:nvSpPr>
            <p:cNvPr id="15" name="ZoneTexte 14"/>
            <p:cNvSpPr txBox="1"/>
            <p:nvPr/>
          </p:nvSpPr>
          <p:spPr>
            <a:xfrm>
              <a:off x="4355976" y="3783523"/>
              <a:ext cx="747700" cy="276999"/>
            </a:xfrm>
            <a:prstGeom prst="rect">
              <a:avLst/>
            </a:prstGeom>
            <a:noFill/>
          </p:spPr>
          <p:txBody>
            <a:bodyPr wrap="square" rtlCol="0">
              <a:spAutoFit/>
            </a:bodyPr>
            <a:lstStyle/>
            <a:p>
              <a:r>
                <a:rPr lang="fr-FR" sz="1200" b="1" dirty="0" err="1">
                  <a:solidFill>
                    <a:srgbClr val="0070C0"/>
                  </a:solidFill>
                </a:rPr>
                <a:t>Vançon</a:t>
              </a:r>
              <a:endParaRPr lang="fr-FR" sz="1200" b="1" dirty="0">
                <a:solidFill>
                  <a:srgbClr val="0070C0"/>
                </a:solidFill>
              </a:endParaRPr>
            </a:p>
          </p:txBody>
        </p:sp>
        <p:sp>
          <p:nvSpPr>
            <p:cNvPr id="16" name="ZoneTexte 15"/>
            <p:cNvSpPr txBox="1"/>
            <p:nvPr/>
          </p:nvSpPr>
          <p:spPr>
            <a:xfrm>
              <a:off x="4499992" y="4365104"/>
              <a:ext cx="648072" cy="276999"/>
            </a:xfrm>
            <a:prstGeom prst="rect">
              <a:avLst/>
            </a:prstGeom>
            <a:noFill/>
          </p:spPr>
          <p:txBody>
            <a:bodyPr wrap="square" rtlCol="0">
              <a:spAutoFit/>
            </a:bodyPr>
            <a:lstStyle/>
            <a:p>
              <a:r>
                <a:rPr lang="fr-FR" sz="1200" b="1" dirty="0">
                  <a:solidFill>
                    <a:srgbClr val="0070C0"/>
                  </a:solidFill>
                </a:rPr>
                <a:t>Asse</a:t>
              </a:r>
            </a:p>
          </p:txBody>
        </p:sp>
        <p:sp>
          <p:nvSpPr>
            <p:cNvPr id="17" name="ZoneTexte 16"/>
            <p:cNvSpPr txBox="1"/>
            <p:nvPr/>
          </p:nvSpPr>
          <p:spPr>
            <a:xfrm>
              <a:off x="3547119" y="3922022"/>
              <a:ext cx="648072" cy="276999"/>
            </a:xfrm>
            <a:prstGeom prst="rect">
              <a:avLst/>
            </a:prstGeom>
            <a:noFill/>
          </p:spPr>
          <p:txBody>
            <a:bodyPr wrap="square" rtlCol="0">
              <a:spAutoFit/>
            </a:bodyPr>
            <a:lstStyle/>
            <a:p>
              <a:r>
                <a:rPr lang="fr-FR" sz="1200" b="1" dirty="0" err="1">
                  <a:solidFill>
                    <a:srgbClr val="0070C0"/>
                  </a:solidFill>
                </a:rPr>
                <a:t>Jabron</a:t>
              </a:r>
              <a:endParaRPr lang="fr-FR" sz="1200" b="1" dirty="0">
                <a:solidFill>
                  <a:srgbClr val="0070C0"/>
                </a:solidFill>
              </a:endParaRPr>
            </a:p>
          </p:txBody>
        </p:sp>
        <p:sp>
          <p:nvSpPr>
            <p:cNvPr id="18" name="ZoneTexte 17"/>
            <p:cNvSpPr txBox="1"/>
            <p:nvPr/>
          </p:nvSpPr>
          <p:spPr>
            <a:xfrm>
              <a:off x="3865238" y="4199021"/>
              <a:ext cx="648072" cy="276999"/>
            </a:xfrm>
            <a:prstGeom prst="rect">
              <a:avLst/>
            </a:prstGeom>
            <a:noFill/>
          </p:spPr>
          <p:txBody>
            <a:bodyPr wrap="square" rtlCol="0">
              <a:spAutoFit/>
            </a:bodyPr>
            <a:lstStyle/>
            <a:p>
              <a:r>
                <a:rPr lang="fr-FR" sz="1200" b="1" dirty="0">
                  <a:solidFill>
                    <a:srgbClr val="0070C0"/>
                  </a:solidFill>
                </a:rPr>
                <a:t>Lauzon</a:t>
              </a:r>
            </a:p>
          </p:txBody>
        </p:sp>
        <p:sp>
          <p:nvSpPr>
            <p:cNvPr id="19" name="ZoneTexte 18"/>
            <p:cNvSpPr txBox="1"/>
            <p:nvPr/>
          </p:nvSpPr>
          <p:spPr>
            <a:xfrm>
              <a:off x="3563888" y="4509120"/>
              <a:ext cx="648072" cy="276999"/>
            </a:xfrm>
            <a:prstGeom prst="rect">
              <a:avLst/>
            </a:prstGeom>
            <a:noFill/>
          </p:spPr>
          <p:txBody>
            <a:bodyPr wrap="square" rtlCol="0">
              <a:spAutoFit/>
            </a:bodyPr>
            <a:lstStyle/>
            <a:p>
              <a:r>
                <a:rPr lang="fr-FR" sz="1200" b="1" dirty="0">
                  <a:solidFill>
                    <a:srgbClr val="0070C0"/>
                  </a:solidFill>
                </a:rPr>
                <a:t>Largue</a:t>
              </a:r>
            </a:p>
          </p:txBody>
        </p:sp>
        <p:sp>
          <p:nvSpPr>
            <p:cNvPr id="20" name="ZoneTexte 19"/>
            <p:cNvSpPr txBox="1"/>
            <p:nvPr/>
          </p:nvSpPr>
          <p:spPr>
            <a:xfrm>
              <a:off x="2843808" y="4527522"/>
              <a:ext cx="781238" cy="276999"/>
            </a:xfrm>
            <a:prstGeom prst="rect">
              <a:avLst/>
            </a:prstGeom>
            <a:noFill/>
          </p:spPr>
          <p:txBody>
            <a:bodyPr wrap="square" rtlCol="0">
              <a:spAutoFit/>
            </a:bodyPr>
            <a:lstStyle/>
            <a:p>
              <a:r>
                <a:rPr lang="fr-FR" sz="1200" b="1" dirty="0">
                  <a:solidFill>
                    <a:srgbClr val="0070C0"/>
                  </a:solidFill>
                </a:rPr>
                <a:t>Calavon</a:t>
              </a:r>
            </a:p>
          </p:txBody>
        </p:sp>
      </p:grpSp>
    </p:spTree>
    <p:extLst>
      <p:ext uri="{BB962C8B-B14F-4D97-AF65-F5344CB8AC3E}">
        <p14:creationId xmlns:p14="http://schemas.microsoft.com/office/powerpoint/2010/main" val="133543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1600200"/>
            <a:ext cx="8229600" cy="4997152"/>
          </a:xfrm>
        </p:spPr>
        <p:txBody>
          <a:bodyPr>
            <a:normAutofit/>
          </a:bodyPr>
          <a:lstStyle/>
          <a:p>
            <a:r>
              <a:rPr lang="fr-FR" sz="2000" dirty="0"/>
              <a:t>1 </a:t>
            </a:r>
            <a:r>
              <a:rPr lang="fr-FR" sz="2000" dirty="0">
                <a:solidFill>
                  <a:schemeClr val="accent6">
                    <a:lumMod val="75000"/>
                  </a:schemeClr>
                </a:solidFill>
              </a:rPr>
              <a:t>Plan de Gestion de la Ressource en Eau</a:t>
            </a:r>
            <a:r>
              <a:rPr lang="fr-FR" sz="2000" dirty="0"/>
              <a:t> a été réalisé sur chacun des affluents déficitaires de la Durance (8)</a:t>
            </a:r>
          </a:p>
          <a:p>
            <a:pPr marL="0" indent="0">
              <a:buNone/>
            </a:pPr>
            <a:endParaRPr lang="fr-FR" sz="2000" dirty="0"/>
          </a:p>
          <a:p>
            <a:r>
              <a:rPr lang="fr-FR" sz="2000" dirty="0"/>
              <a:t>2 grands types d’actions pour restaurer l’équilibre quantitatif : </a:t>
            </a:r>
          </a:p>
          <a:p>
            <a:pPr lvl="1"/>
            <a:r>
              <a:rPr lang="fr-FR" sz="2000" b="1" dirty="0">
                <a:solidFill>
                  <a:schemeClr val="accent6">
                    <a:lumMod val="75000"/>
                  </a:schemeClr>
                </a:solidFill>
              </a:rPr>
              <a:t>économies d’eau </a:t>
            </a:r>
            <a:r>
              <a:rPr lang="fr-FR" sz="2000" dirty="0"/>
              <a:t>(réduction des fuites des réseaux , modernisation irrigation –goutte à goutte), </a:t>
            </a:r>
          </a:p>
          <a:p>
            <a:pPr lvl="1"/>
            <a:r>
              <a:rPr lang="fr-FR" sz="2000" b="1" dirty="0">
                <a:solidFill>
                  <a:schemeClr val="accent6">
                    <a:lumMod val="75000"/>
                  </a:schemeClr>
                </a:solidFill>
              </a:rPr>
              <a:t>substitution </a:t>
            </a:r>
            <a:r>
              <a:rPr lang="fr-FR" sz="2000" dirty="0"/>
              <a:t>(retenues, transferts)</a:t>
            </a:r>
          </a:p>
          <a:p>
            <a:pPr marL="457200" lvl="1" indent="0">
              <a:buNone/>
            </a:pPr>
            <a:endParaRPr lang="fr-FR" sz="2000" dirty="0"/>
          </a:p>
          <a:p>
            <a:r>
              <a:rPr lang="fr-FR" sz="2000" dirty="0"/>
              <a:t>Les études ont chiffré à </a:t>
            </a:r>
            <a:r>
              <a:rPr lang="fr-FR" sz="2000" b="1" dirty="0">
                <a:solidFill>
                  <a:schemeClr val="accent6">
                    <a:lumMod val="75000"/>
                  </a:schemeClr>
                </a:solidFill>
              </a:rPr>
              <a:t>presque 6 Millions m3 </a:t>
            </a:r>
            <a:r>
              <a:rPr lang="fr-FR" sz="2000" dirty="0"/>
              <a:t>le</a:t>
            </a:r>
            <a:r>
              <a:rPr lang="fr-FR" sz="2000" b="1" dirty="0">
                <a:solidFill>
                  <a:schemeClr val="accent6">
                    <a:lumMod val="75000"/>
                  </a:schemeClr>
                </a:solidFill>
              </a:rPr>
              <a:t> </a:t>
            </a:r>
            <a:r>
              <a:rPr lang="fr-FR" sz="2000" dirty="0"/>
              <a:t>volume des prélèvements à réduire </a:t>
            </a:r>
            <a:r>
              <a:rPr lang="fr-FR" sz="2000" b="1" dirty="0">
                <a:solidFill>
                  <a:schemeClr val="accent6">
                    <a:lumMod val="75000"/>
                  </a:schemeClr>
                </a:solidFill>
              </a:rPr>
              <a:t>pour restaurer l’équilibre </a:t>
            </a:r>
            <a:r>
              <a:rPr lang="fr-FR" sz="2000" dirty="0"/>
              <a:t>sur l’ensemble des territoires déficitaires de la Durance.</a:t>
            </a:r>
          </a:p>
        </p:txBody>
      </p:sp>
      <p:sp>
        <p:nvSpPr>
          <p:cNvPr id="6" name="Titre 1"/>
          <p:cNvSpPr txBox="1">
            <a:spLocks/>
          </p:cNvSpPr>
          <p:nvPr/>
        </p:nvSpPr>
        <p:spPr>
          <a:xfrm>
            <a:off x="0" y="0"/>
            <a:ext cx="9144000" cy="791692"/>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solidFill>
                  <a:srgbClr val="002060"/>
                </a:solidFill>
                <a:latin typeface="Arial" pitchFamily="34" charset="0"/>
                <a:cs typeface="Arial" pitchFamily="34" charset="0"/>
              </a:rPr>
              <a:t>Affectations des économies : soulager les bassins déficitaires affluents</a:t>
            </a:r>
            <a:br>
              <a:rPr lang="fr-FR" sz="2000" b="1" dirty="0">
                <a:solidFill>
                  <a:srgbClr val="002060"/>
                </a:solidFill>
                <a:latin typeface="Arial" pitchFamily="34" charset="0"/>
                <a:cs typeface="Arial" pitchFamily="34" charset="0"/>
              </a:rPr>
            </a:br>
            <a:endParaRPr lang="fr-FR"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58075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èche vers le bas 20"/>
          <p:cNvSpPr/>
          <p:nvPr/>
        </p:nvSpPr>
        <p:spPr>
          <a:xfrm>
            <a:off x="426782" y="3494591"/>
            <a:ext cx="193162" cy="253522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Espace réservé du contenu 17" descr="BV Détails"/>
          <p:cNvPicPr>
            <a:picLocks noGrp="1" noChangeAspect="1"/>
          </p:cNvPicPr>
          <p:nvPr>
            <p:ph idx="1"/>
          </p:nvPr>
        </p:nvPicPr>
        <p:blipFill rotWithShape="1">
          <a:blip r:embed="rId2">
            <a:extLst>
              <a:ext uri="{28A0092B-C50C-407E-A947-70E740481C1C}">
                <a14:useLocalDpi xmlns:a14="http://schemas.microsoft.com/office/drawing/2010/main" val="0"/>
              </a:ext>
            </a:extLst>
          </a:blip>
          <a:srcRect l="12217" t="37193" r="52492" b="16780"/>
          <a:stretch/>
        </p:blipFill>
        <p:spPr>
          <a:xfrm>
            <a:off x="1403648" y="1371855"/>
            <a:ext cx="6120680" cy="5416404"/>
          </a:xfrm>
        </p:spPr>
      </p:pic>
      <p:sp>
        <p:nvSpPr>
          <p:cNvPr id="9" name="Flèche vers le haut 8"/>
          <p:cNvSpPr/>
          <p:nvPr/>
        </p:nvSpPr>
        <p:spPr>
          <a:xfrm>
            <a:off x="1354502" y="3522269"/>
            <a:ext cx="139410" cy="546447"/>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274382" y="3522269"/>
            <a:ext cx="193162" cy="154577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845839" y="3966155"/>
            <a:ext cx="1992821" cy="830997"/>
          </a:xfrm>
          <a:prstGeom prst="rect">
            <a:avLst/>
          </a:prstGeom>
          <a:solidFill>
            <a:srgbClr val="92D050"/>
          </a:solidFill>
        </p:spPr>
        <p:txBody>
          <a:bodyPr wrap="square" rtlCol="0">
            <a:spAutoFit/>
          </a:bodyPr>
          <a:lstStyle/>
          <a:p>
            <a:r>
              <a:rPr lang="fr-FR" sz="1200" dirty="0">
                <a:solidFill>
                  <a:srgbClr val="005024"/>
                </a:solidFill>
              </a:rPr>
              <a:t>Conversion du canal de la Plaine à Volonne et substitution dans la Durance</a:t>
            </a:r>
          </a:p>
          <a:p>
            <a:r>
              <a:rPr lang="fr-FR" sz="1200" dirty="0">
                <a:solidFill>
                  <a:srgbClr val="005024"/>
                </a:solidFill>
              </a:rPr>
              <a:t>Economie  2 100 000m3</a:t>
            </a:r>
          </a:p>
        </p:txBody>
      </p:sp>
      <p:sp>
        <p:nvSpPr>
          <p:cNvPr id="3" name="Ellipse 2"/>
          <p:cNvSpPr/>
          <p:nvPr/>
        </p:nvSpPr>
        <p:spPr>
          <a:xfrm>
            <a:off x="2123728" y="5953926"/>
            <a:ext cx="504056" cy="5824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979712" y="6309320"/>
            <a:ext cx="144016" cy="145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874" y="6014722"/>
            <a:ext cx="1835696" cy="646331"/>
          </a:xfrm>
          <a:prstGeom prst="rect">
            <a:avLst/>
          </a:prstGeom>
          <a:solidFill>
            <a:srgbClr val="FFFF00"/>
          </a:solidFill>
        </p:spPr>
        <p:txBody>
          <a:bodyPr wrap="square" rtlCol="0">
            <a:spAutoFit/>
          </a:bodyPr>
          <a:lstStyle/>
          <a:p>
            <a:r>
              <a:rPr lang="fr-FR" sz="1200" dirty="0">
                <a:solidFill>
                  <a:schemeClr val="tx2"/>
                </a:solidFill>
              </a:rPr>
              <a:t>Substitution AEP Volonne de la nappe </a:t>
            </a:r>
            <a:r>
              <a:rPr lang="fr-FR" sz="1200" dirty="0" err="1">
                <a:solidFill>
                  <a:schemeClr val="tx2"/>
                </a:solidFill>
              </a:rPr>
              <a:t>Vançon</a:t>
            </a:r>
            <a:r>
              <a:rPr lang="fr-FR" sz="1200" dirty="0">
                <a:solidFill>
                  <a:schemeClr val="tx2"/>
                </a:solidFill>
              </a:rPr>
              <a:t> vers nappe Durance 56 000m3</a:t>
            </a:r>
          </a:p>
        </p:txBody>
      </p:sp>
      <p:sp>
        <p:nvSpPr>
          <p:cNvPr id="13" name="Ellipse 12"/>
          <p:cNvSpPr/>
          <p:nvPr/>
        </p:nvSpPr>
        <p:spPr>
          <a:xfrm>
            <a:off x="5652120" y="2420888"/>
            <a:ext cx="144016" cy="145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5940152" y="2132856"/>
            <a:ext cx="1872208" cy="646331"/>
          </a:xfrm>
          <a:prstGeom prst="rect">
            <a:avLst/>
          </a:prstGeom>
          <a:noFill/>
        </p:spPr>
        <p:txBody>
          <a:bodyPr wrap="square" rtlCol="0">
            <a:spAutoFit/>
          </a:bodyPr>
          <a:lstStyle/>
          <a:p>
            <a:r>
              <a:rPr lang="fr-FR" sz="1200" dirty="0">
                <a:solidFill>
                  <a:schemeClr val="tx2"/>
                </a:solidFill>
              </a:rPr>
              <a:t>SIVU Salignac </a:t>
            </a:r>
            <a:r>
              <a:rPr lang="fr-FR" sz="1200" dirty="0" err="1">
                <a:solidFill>
                  <a:schemeClr val="tx2"/>
                </a:solidFill>
              </a:rPr>
              <a:t>Entrepierre</a:t>
            </a:r>
            <a:r>
              <a:rPr lang="fr-FR" sz="1200" dirty="0">
                <a:solidFill>
                  <a:schemeClr val="tx2"/>
                </a:solidFill>
              </a:rPr>
              <a:t> Amélioration  rendement réseau AEP 20 000m3</a:t>
            </a:r>
          </a:p>
        </p:txBody>
      </p:sp>
      <p:sp>
        <p:nvSpPr>
          <p:cNvPr id="6" name="ZoneTexte 5"/>
          <p:cNvSpPr txBox="1"/>
          <p:nvPr/>
        </p:nvSpPr>
        <p:spPr>
          <a:xfrm>
            <a:off x="-1" y="5085184"/>
            <a:ext cx="1691681" cy="276999"/>
          </a:xfrm>
          <a:prstGeom prst="rect">
            <a:avLst/>
          </a:prstGeom>
          <a:solidFill>
            <a:srgbClr val="FFFF00"/>
          </a:solidFill>
        </p:spPr>
        <p:txBody>
          <a:bodyPr wrap="square" rtlCol="0">
            <a:spAutoFit/>
          </a:bodyPr>
          <a:lstStyle/>
          <a:p>
            <a:r>
              <a:rPr lang="fr-FR" sz="1200" dirty="0">
                <a:solidFill>
                  <a:srgbClr val="0070C0"/>
                </a:solidFill>
                <a:effectLst>
                  <a:outerShdw blurRad="38100" dist="38100" dir="2700000" algn="tl">
                    <a:srgbClr val="000000">
                      <a:alpha val="43137"/>
                    </a:srgbClr>
                  </a:outerShdw>
                </a:effectLst>
              </a:rPr>
              <a:t>Substitution 600 000m3</a:t>
            </a:r>
          </a:p>
        </p:txBody>
      </p:sp>
      <p:sp>
        <p:nvSpPr>
          <p:cNvPr id="17" name="Cylindre 16"/>
          <p:cNvSpPr/>
          <p:nvPr/>
        </p:nvSpPr>
        <p:spPr>
          <a:xfrm>
            <a:off x="103557" y="2456022"/>
            <a:ext cx="2272199" cy="1038570"/>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Compte Epargne Volume</a:t>
            </a:r>
          </a:p>
        </p:txBody>
      </p:sp>
      <p:sp>
        <p:nvSpPr>
          <p:cNvPr id="12" name="Étoile à 5 branches 11"/>
          <p:cNvSpPr/>
          <p:nvPr/>
        </p:nvSpPr>
        <p:spPr>
          <a:xfrm>
            <a:off x="2987824" y="5070307"/>
            <a:ext cx="144016" cy="186624"/>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6395883"/>
            <a:ext cx="2079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679" y="5492451"/>
            <a:ext cx="2079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611" y="6286152"/>
            <a:ext cx="2079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4171925" y="6151293"/>
            <a:ext cx="1768227" cy="461665"/>
          </a:xfrm>
          <a:prstGeom prst="rect">
            <a:avLst/>
          </a:prstGeom>
          <a:noFill/>
          <a:ln>
            <a:solidFill>
              <a:schemeClr val="tx1"/>
            </a:solidFill>
          </a:ln>
        </p:spPr>
        <p:txBody>
          <a:bodyPr wrap="square" rtlCol="0">
            <a:spAutoFit/>
          </a:bodyPr>
          <a:lstStyle/>
          <a:p>
            <a:pPr algn="r"/>
            <a:r>
              <a:rPr lang="fr-FR" sz="1200" dirty="0"/>
              <a:t>Actions réglementaires</a:t>
            </a:r>
          </a:p>
          <a:p>
            <a:pPr algn="r"/>
            <a:r>
              <a:rPr lang="fr-FR" sz="1200" dirty="0"/>
              <a:t>1 238 220 m3 </a:t>
            </a:r>
          </a:p>
        </p:txBody>
      </p:sp>
      <p:sp>
        <p:nvSpPr>
          <p:cNvPr id="22" name="Titre 1"/>
          <p:cNvSpPr txBox="1">
            <a:spLocks/>
          </p:cNvSpPr>
          <p:nvPr/>
        </p:nvSpPr>
        <p:spPr>
          <a:xfrm>
            <a:off x="0" y="6920"/>
            <a:ext cx="9144000" cy="791692"/>
          </a:xfrm>
          <a:prstGeom prst="rect">
            <a:avLst/>
          </a:prstGeom>
          <a:solidFill>
            <a:schemeClr val="accent1"/>
          </a:solidFill>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fr-FR" sz="3300" b="1" dirty="0">
                <a:solidFill>
                  <a:srgbClr val="002060"/>
                </a:solidFill>
                <a:latin typeface="Arial" pitchFamily="34" charset="0"/>
                <a:cs typeface="Arial" pitchFamily="34" charset="0"/>
              </a:rPr>
              <a:t>Affectations des économies : soulager les bassins déficitaires affluents</a:t>
            </a:r>
          </a:p>
          <a:p>
            <a:pPr algn="l">
              <a:lnSpc>
                <a:spcPct val="120000"/>
              </a:lnSpc>
            </a:pPr>
            <a:r>
              <a:rPr lang="fr-FR" sz="3300" b="1" dirty="0">
                <a:solidFill>
                  <a:srgbClr val="002060"/>
                </a:solidFill>
                <a:latin typeface="Arial" pitchFamily="34" charset="0"/>
                <a:cs typeface="Arial" pitchFamily="34" charset="0"/>
              </a:rPr>
              <a:t>Exemple d’une substitution et modernisation sur la bassin versant du </a:t>
            </a:r>
            <a:r>
              <a:rPr lang="fr-FR" sz="3300" b="1" dirty="0" err="1">
                <a:solidFill>
                  <a:srgbClr val="002060"/>
                </a:solidFill>
                <a:latin typeface="Arial" pitchFamily="34" charset="0"/>
                <a:cs typeface="Arial" pitchFamily="34" charset="0"/>
              </a:rPr>
              <a:t>Vançon</a:t>
            </a:r>
            <a:br>
              <a:rPr lang="fr-FR" sz="2000" b="1" dirty="0">
                <a:solidFill>
                  <a:srgbClr val="002060"/>
                </a:solidFill>
                <a:latin typeface="Arial" pitchFamily="34" charset="0"/>
                <a:cs typeface="Arial" pitchFamily="34" charset="0"/>
              </a:rPr>
            </a:br>
            <a:endParaRPr lang="fr-FR" sz="2000" b="1" dirty="0">
              <a:solidFill>
                <a:srgbClr val="002060"/>
              </a:solidFill>
              <a:latin typeface="Arial" pitchFamily="34" charset="0"/>
              <a:cs typeface="Arial" pitchFamily="34" charset="0"/>
            </a:endParaRPr>
          </a:p>
        </p:txBody>
      </p:sp>
      <p:sp>
        <p:nvSpPr>
          <p:cNvPr id="23" name="Titre 1"/>
          <p:cNvSpPr txBox="1">
            <a:spLocks/>
          </p:cNvSpPr>
          <p:nvPr/>
        </p:nvSpPr>
        <p:spPr>
          <a:xfrm>
            <a:off x="7238531" y="2957051"/>
            <a:ext cx="1700554" cy="919832"/>
          </a:xfrm>
          <a:prstGeom prst="rect">
            <a:avLst/>
          </a:prstGeom>
          <a:solidFill>
            <a:schemeClr val="bg1"/>
          </a:solidFill>
          <a:ln w="31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t>Le </a:t>
            </a:r>
            <a:r>
              <a:rPr lang="fr-FR" sz="1600" b="1" dirty="0" err="1"/>
              <a:t>Vançon</a:t>
            </a:r>
            <a:r>
              <a:rPr lang="fr-FR" sz="1600" b="1" dirty="0"/>
              <a:t>: </a:t>
            </a:r>
            <a:r>
              <a:rPr lang="fr-FR" sz="1600" dirty="0"/>
              <a:t>objectif de réduction de 1,6 Mm3</a:t>
            </a:r>
          </a:p>
        </p:txBody>
      </p:sp>
      <p:sp>
        <p:nvSpPr>
          <p:cNvPr id="24" name="Titre 1"/>
          <p:cNvSpPr txBox="1">
            <a:spLocks/>
          </p:cNvSpPr>
          <p:nvPr/>
        </p:nvSpPr>
        <p:spPr>
          <a:xfrm>
            <a:off x="7111528" y="4630438"/>
            <a:ext cx="1954560" cy="1143000"/>
          </a:xfrm>
          <a:prstGeom prst="rect">
            <a:avLst/>
          </a:prstGeom>
          <a:solidFill>
            <a:schemeClr val="bg1"/>
          </a:solidFill>
          <a:ln w="31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t>Le projet :</a:t>
            </a:r>
          </a:p>
          <a:p>
            <a:r>
              <a:rPr lang="fr-FR" sz="1600" dirty="0"/>
              <a:t>Modernisation</a:t>
            </a:r>
          </a:p>
          <a:p>
            <a:r>
              <a:rPr lang="fr-FR" sz="1600" dirty="0"/>
              <a:t>Et substitution vers la nappe de la Durance </a:t>
            </a:r>
          </a:p>
        </p:txBody>
      </p:sp>
    </p:spTree>
    <p:extLst>
      <p:ext uri="{BB962C8B-B14F-4D97-AF65-F5344CB8AC3E}">
        <p14:creationId xmlns:p14="http://schemas.microsoft.com/office/powerpoint/2010/main" val="3210271374"/>
      </p:ext>
    </p:extLst>
  </p:cSld>
  <p:clrMapOvr>
    <a:masterClrMapping/>
  </p:clrMapOvr>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4961</TotalTime>
  <Words>2092</Words>
  <Application>Microsoft Office PowerPoint</Application>
  <PresentationFormat>Affichage à l'écran (4:3)</PresentationFormat>
  <Paragraphs>230</Paragraphs>
  <Slides>12</Slides>
  <Notes>8</Notes>
  <HiddenSlides>1</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Thème Office</vt:lpstr>
      <vt:lpstr>Présentation PowerPoint</vt:lpstr>
      <vt:lpstr>Présentation PowerPoint</vt:lpstr>
      <vt:lpstr>Le protocole</vt:lpstr>
      <vt:lpstr>Affectations des économies : les usages identifiés</vt:lpstr>
      <vt:lpstr>Affectations des économies – La restauration de la morphologie Exemple de la transparences en crue des barrages</vt:lpstr>
      <vt:lpstr>Affectations des économies : La restauration de la morphologie Exemple des Lâchers de décolmatage</vt:lpstr>
      <vt:lpstr>Affectations des économies : soulager les bassins déficitaires affluents </vt:lpstr>
      <vt:lpstr>Présentation PowerPoint</vt:lpstr>
      <vt:lpstr>Présentation PowerPoint</vt:lpstr>
      <vt:lpstr>Le Buech: objectif de réduction de 30% </vt:lpstr>
      <vt:lpstr>Projections CEV et Volumes disponibles</vt:lpstr>
      <vt:lpstr>Bilan cumulé des économies 2015 à 2018 - Contrat de canaux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GIORDANI François-Antoine</dc:creator>
  <cp:lastModifiedBy>LUC ROSSI</cp:lastModifiedBy>
  <cp:revision>282</cp:revision>
  <cp:lastPrinted>2019-06-12T12:08:29Z</cp:lastPrinted>
  <dcterms:created xsi:type="dcterms:W3CDTF">2014-03-18T09:55:12Z</dcterms:created>
  <dcterms:modified xsi:type="dcterms:W3CDTF">2019-07-22T09:58:15Z</dcterms:modified>
</cp:coreProperties>
</file>